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6550" r:id="rId2"/>
    <p:sldMasterId id="2147488222" r:id="rId3"/>
  </p:sldMasterIdLst>
  <p:notesMasterIdLst>
    <p:notesMasterId r:id="rId9"/>
  </p:notesMasterIdLst>
  <p:sldIdLst>
    <p:sldId id="355" r:id="rId4"/>
    <p:sldId id="358" r:id="rId5"/>
    <p:sldId id="362" r:id="rId6"/>
    <p:sldId id="359" r:id="rId7"/>
    <p:sldId id="369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AC0C"/>
    <a:srgbClr val="466E78"/>
    <a:srgbClr val="891E27"/>
    <a:srgbClr val="42766D"/>
    <a:srgbClr val="80598B"/>
    <a:srgbClr val="EC9162"/>
    <a:srgbClr val="289379"/>
    <a:srgbClr val="AF4530"/>
    <a:srgbClr val="6038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3" autoAdjust="0"/>
    <p:restoredTop sz="89480" autoAdjust="0"/>
  </p:normalViewPr>
  <p:slideViewPr>
    <p:cSldViewPr>
      <p:cViewPr varScale="1">
        <p:scale>
          <a:sx n="75" d="100"/>
          <a:sy n="75" d="100"/>
        </p:scale>
        <p:origin x="1435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6E3E5CCB-259D-4260-BD94-2AE6445B593A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E6A4935-3488-41BD-A0D9-EE073AF5C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26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Intros</a:t>
            </a: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FBDA30D-FAAD-4DF6-B29F-F6966139286C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00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A61F67-FA46-4C63-8AAA-4A70F69814E3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34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A61F67-FA46-4C63-8AAA-4A70F69814E3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929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A61F67-FA46-4C63-8AAA-4A70F69814E3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38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that brings us to the new CAP 2.0, which among other things is now mobile!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3010D3-7414-4DCA-8CBF-ABDCED642D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62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0C64-C450-49E0-9885-85A33C3DCDD0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2881F-2CA5-4862-8429-196260828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6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A60FA-3C3A-462A-B09D-746552AD175C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A0C47-E952-4D43-A878-04877AB94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8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A774D-841C-4DBE-910F-3AA871FB766F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D0360-1C3E-40F1-B594-BA4C24F139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7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B57F2-AAB2-47A0-811A-99E03CB94AE1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80FCB-14F0-429C-893D-9F183F6EB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6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5D45B-5B03-4C5C-978E-40EE523214B9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AD025-F57C-465A-A6EA-A370F92D7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2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CD9F5-7572-451A-8892-18681A9090F3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E348A-DD64-4EA5-BEEF-99BBE71DD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0FF3A-6733-455E-917D-907F7FCBA74F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5F895-5C19-402F-A3DB-C2359BCA0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8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48323-AD8C-470E-991C-638ACC24C5AA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8A5AF-33A0-4FB1-8F73-76E885DED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4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6180E-A9A0-4D3F-9C79-D11BCFBA20E2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5CBB7-185F-4F1E-B552-5122BCFE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3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68BAC-7B77-47DE-8E5A-0433BB8E0EF0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9F7C3-E7FF-4A90-964D-0494D8E35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99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164A6-403B-4239-8DF5-F7F41463E280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9EA7F-941A-4C37-BA99-370E197EB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10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F3FC0B6-0B6F-4960-8C3F-5C9E583871C7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1313E0-0A02-48D7-84B4-70F502770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07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94BA28-C00F-4427-ADBF-EABF88F1D454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C3A6168-EABC-49E4-8633-C2FBC3E97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5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4C09B5B-A4AD-498A-8128-41D4AFD77AB5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DE5494-532D-4002-8AD6-B5ABC09931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34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C026DC-199D-46AE-94AA-1E990A51E383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DD2F2BE-64B3-47E7-A675-B9E4B3988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24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3D86C35-A3A4-413D-80CD-3955F9E94C18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5BD7898-786A-4AB8-B504-8BB842108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32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65E09-5C52-41A8-8786-F863AE1816AA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CA77F4C-B348-471F-A771-C0E63CA15E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55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2343C2-CAC1-4E5A-886D-76A4ED45D1A5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48AD522-B996-4FE7-B5F8-CB52C618F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1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9165658-54DF-4D21-8ABE-963065C95A46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2E09D31-7CDA-4577-8F6B-E1EBCB3C93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10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7645E4-FC49-4868-9F4E-00D4A2FD020D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596BF3C-B367-4A43-89D4-FDA18AAF2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81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19433D5-6704-4F65-936A-28A4159BCE04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A71D045-369B-4A1C-8531-241509C42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92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228801C-7163-4BFE-BB63-B279DDA0E9C6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F38DFA4-A06A-4221-AA75-BD5824062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270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2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166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03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95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27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656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941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418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57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64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7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5D261AF1-48D8-4AB9-8E60-FDA6FB12BEB6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E40476-5A66-4736-AB48-DF3845271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002" r:id="rId1"/>
    <p:sldLayoutId id="2147488003" r:id="rId2"/>
    <p:sldLayoutId id="2147488004" r:id="rId3"/>
    <p:sldLayoutId id="2147488005" r:id="rId4"/>
    <p:sldLayoutId id="2147488006" r:id="rId5"/>
    <p:sldLayoutId id="2147488007" r:id="rId6"/>
    <p:sldLayoutId id="2147488008" r:id="rId7"/>
    <p:sldLayoutId id="2147488009" r:id="rId8"/>
    <p:sldLayoutId id="2147488010" r:id="rId9"/>
    <p:sldLayoutId id="2147488011" r:id="rId10"/>
    <p:sldLayoutId id="21474880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398B2C3D-6088-46D3-8F9A-FE5FD5DD9676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0ADDB6BF-B6C0-456E-AFAB-E2EBC1CB8C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080" r:id="rId1"/>
    <p:sldLayoutId id="2147488081" r:id="rId2"/>
    <p:sldLayoutId id="2147488082" r:id="rId3"/>
    <p:sldLayoutId id="2147488083" r:id="rId4"/>
    <p:sldLayoutId id="2147488084" r:id="rId5"/>
    <p:sldLayoutId id="2147488085" r:id="rId6"/>
    <p:sldLayoutId id="2147488086" r:id="rId7"/>
    <p:sldLayoutId id="2147488087" r:id="rId8"/>
    <p:sldLayoutId id="2147488088" r:id="rId9"/>
    <p:sldLayoutId id="2147488089" r:id="rId10"/>
    <p:sldLayoutId id="21474880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54C46-37A2-43B0-B12A-7B772D02999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688DF-CDF7-449E-BB32-A94A978A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95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23" r:id="rId1"/>
    <p:sldLayoutId id="2147488224" r:id="rId2"/>
    <p:sldLayoutId id="2147488225" r:id="rId3"/>
    <p:sldLayoutId id="2147488226" r:id="rId4"/>
    <p:sldLayoutId id="2147488227" r:id="rId5"/>
    <p:sldLayoutId id="2147488228" r:id="rId6"/>
    <p:sldLayoutId id="2147488229" r:id="rId7"/>
    <p:sldLayoutId id="2147488230" r:id="rId8"/>
    <p:sldLayoutId id="2147488231" r:id="rId9"/>
    <p:sldLayoutId id="2147488232" r:id="rId10"/>
    <p:sldLayoutId id="214748823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.PNG"/><Relationship Id="rId4" Type="http://schemas.openxmlformats.org/officeDocument/2006/relationships/hyperlink" Target="http://sustainability.umd.edu/progress/climate-action-plan-2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1" descr="draft6-sustainableumd_gr_stockppt-template_08feb20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8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 bwMode="auto">
          <a:xfrm>
            <a:off x="76200" y="4572000"/>
            <a:ext cx="8991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800" b="1" dirty="0" smtClean="0">
                <a:solidFill>
                  <a:schemeClr val="bg1"/>
                </a:solidFill>
              </a:rPr>
              <a:t>CAP 2.0</a:t>
            </a:r>
          </a:p>
          <a:p>
            <a:pPr>
              <a:spcBef>
                <a:spcPts val="600"/>
              </a:spcBef>
            </a:pPr>
            <a:r>
              <a:rPr lang="en-US" sz="1800" dirty="0" smtClean="0">
                <a:solidFill>
                  <a:schemeClr val="bg1"/>
                </a:solidFill>
              </a:rPr>
              <a:t>Mark Stewart and Sally DeLeon, Office of Sustainability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34" name="Picture 10" descr="http://www.umd.edu/2011_05_refresh/images/header/new_umd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5867400"/>
            <a:ext cx="3505200" cy="57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55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1" descr="draft6-sustainableumd_gr_stockppt-template_08feb201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Box 4"/>
          <p:cNvSpPr txBox="1">
            <a:spLocks noChangeArrowheads="1"/>
          </p:cNvSpPr>
          <p:nvPr/>
        </p:nvSpPr>
        <p:spPr bwMode="auto">
          <a:xfrm>
            <a:off x="1219200" y="381000"/>
            <a:ext cx="51349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 smtClean="0">
                <a:solidFill>
                  <a:srgbClr val="891E27"/>
                </a:solidFill>
                <a:latin typeface="Trebuchet MS" panose="020B0603020202020204" pitchFamily="34" charset="0"/>
              </a:rPr>
              <a:t>From CAP 2009 to CAP 2.0</a:t>
            </a:r>
            <a:endParaRPr lang="en-US" altLang="en-US" sz="2800" i="1" dirty="0">
              <a:solidFill>
                <a:srgbClr val="891E27"/>
              </a:solidFill>
              <a:latin typeface="Trebuchet MS" panose="020B0603020202020204" pitchFamily="34" charset="0"/>
            </a:endParaRPr>
          </a:p>
        </p:txBody>
      </p:sp>
      <p:sp>
        <p:nvSpPr>
          <p:cNvPr id="92163" name="TextBox 4"/>
          <p:cNvSpPr txBox="1">
            <a:spLocks noChangeArrowheads="1"/>
          </p:cNvSpPr>
          <p:nvPr/>
        </p:nvSpPr>
        <p:spPr bwMode="auto">
          <a:xfrm>
            <a:off x="304800" y="1828800"/>
            <a:ext cx="77724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b="1" dirty="0" smtClean="0">
                <a:solidFill>
                  <a:prstClr val="white"/>
                </a:solidFill>
              </a:rPr>
              <a:t>CAP 2009</a:t>
            </a:r>
          </a:p>
          <a:p>
            <a:pPr marL="461963" indent="-231775" eaLnBrk="1" hangingPunct="1">
              <a:spcBef>
                <a:spcPct val="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Pros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Created by large (55+ people) work group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Lots of stakeholder engagement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Includes specific, measurable strategies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President and Senate approved </a:t>
            </a:r>
          </a:p>
          <a:p>
            <a:pPr marL="461963" indent="-231775" eaLnBrk="1" hangingPunct="1">
              <a:spcBef>
                <a:spcPct val="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Cons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Physical document/PDF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71 pages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Doesn’t identify implementation leaders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Doesn’t specify funding sources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Hard to track and report progress on individual strategies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Some strategies are now dated or problematic 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endParaRPr lang="en-US" sz="2000" dirty="0" smtClean="0">
              <a:solidFill>
                <a:prstClr val="white"/>
              </a:solidFill>
            </a:endParaRPr>
          </a:p>
          <a:p>
            <a:pPr marL="461963" indent="-231775" eaLnBrk="1" hangingPunct="1">
              <a:spcBef>
                <a:spcPct val="0"/>
              </a:spcBef>
              <a:defRPr/>
            </a:pPr>
            <a:endParaRPr lang="en-US" sz="2000" dirty="0" smtClean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1" t="18500" r="28716" b="11385"/>
          <a:stretch>
            <a:fillRect/>
          </a:stretch>
        </p:blipFill>
        <p:spPr bwMode="auto">
          <a:xfrm rot="480243">
            <a:off x="6241362" y="1302228"/>
            <a:ext cx="2618422" cy="3365563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9567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1" descr="draft6-sustainableumd_gr_stockppt-template_08feb201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Box 4"/>
          <p:cNvSpPr txBox="1">
            <a:spLocks noChangeArrowheads="1"/>
          </p:cNvSpPr>
          <p:nvPr/>
        </p:nvSpPr>
        <p:spPr bwMode="auto">
          <a:xfrm>
            <a:off x="1219200" y="381000"/>
            <a:ext cx="51349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 smtClean="0">
                <a:solidFill>
                  <a:srgbClr val="891E27"/>
                </a:solidFill>
                <a:latin typeface="Trebuchet MS" panose="020B0603020202020204" pitchFamily="34" charset="0"/>
              </a:rPr>
              <a:t>From CAP 2009 to CAP 2.0</a:t>
            </a:r>
            <a:endParaRPr lang="en-US" altLang="en-US" sz="2800" i="1" dirty="0">
              <a:solidFill>
                <a:srgbClr val="891E27"/>
              </a:solidFill>
              <a:latin typeface="Trebuchet MS" panose="020B0603020202020204" pitchFamily="34" charset="0"/>
            </a:endParaRPr>
          </a:p>
        </p:txBody>
      </p:sp>
      <p:sp>
        <p:nvSpPr>
          <p:cNvPr id="92163" name="TextBox 4"/>
          <p:cNvSpPr txBox="1">
            <a:spLocks noChangeArrowheads="1"/>
          </p:cNvSpPr>
          <p:nvPr/>
        </p:nvSpPr>
        <p:spPr bwMode="auto">
          <a:xfrm>
            <a:off x="304800" y="1828800"/>
            <a:ext cx="8610600" cy="429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  <a:defRPr/>
            </a:pPr>
            <a:r>
              <a:rPr lang="en-US" sz="2800" b="1" dirty="0" smtClean="0">
                <a:solidFill>
                  <a:prstClr val="white"/>
                </a:solidFill>
              </a:rPr>
              <a:t>Dated/Problematic Strategies</a:t>
            </a:r>
          </a:p>
          <a:p>
            <a:pPr marL="461963" indent="-231775" eaLnBrk="1" hangingPunct="1">
              <a:spcBef>
                <a:spcPts val="60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LEED Cost/Benefit Analysis </a:t>
            </a:r>
            <a:r>
              <a:rPr lang="en-US" sz="2000" dirty="0" smtClean="0">
                <a:solidFill>
                  <a:prstClr val="white"/>
                </a:solidFill>
              </a:rPr>
              <a:t>– not necessary, LEED became standard practice</a:t>
            </a:r>
          </a:p>
          <a:p>
            <a:pPr marL="461963" indent="-231775" eaLnBrk="1" hangingPunct="1">
              <a:spcBef>
                <a:spcPts val="60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Departmental Energy Reports </a:t>
            </a:r>
            <a:r>
              <a:rPr lang="en-US" sz="2000" dirty="0" smtClean="0">
                <a:solidFill>
                  <a:prstClr val="white"/>
                </a:solidFill>
              </a:rPr>
              <a:t>– labor intensive, now trying automated building-level energy reports</a:t>
            </a:r>
          </a:p>
          <a:p>
            <a:pPr marL="461963" indent="-231775" eaLnBrk="1" hangingPunct="1">
              <a:spcBef>
                <a:spcPts val="60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Commuting by Public Transportation </a:t>
            </a:r>
            <a:r>
              <a:rPr lang="en-US" sz="2000" dirty="0" smtClean="0">
                <a:solidFill>
                  <a:prstClr val="white"/>
                </a:solidFill>
              </a:rPr>
              <a:t>– no real program behind the strategy</a:t>
            </a:r>
          </a:p>
          <a:p>
            <a:pPr marL="461963" indent="-231775" eaLnBrk="1" hangingPunct="1">
              <a:spcBef>
                <a:spcPts val="60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Teleworking </a:t>
            </a:r>
            <a:r>
              <a:rPr lang="en-US" sz="2000" dirty="0" smtClean="0">
                <a:solidFill>
                  <a:prstClr val="white"/>
                </a:solidFill>
              </a:rPr>
              <a:t>– may actually increase emissions, equity issues</a:t>
            </a:r>
          </a:p>
          <a:p>
            <a:pPr marL="461963" indent="-231775" eaLnBrk="1" hangingPunct="1">
              <a:spcBef>
                <a:spcPts val="60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No Fly Zone </a:t>
            </a:r>
            <a:r>
              <a:rPr lang="en-US" sz="2000" dirty="0" smtClean="0">
                <a:solidFill>
                  <a:prstClr val="white"/>
                </a:solidFill>
              </a:rPr>
              <a:t>– nobody would enforce it, equity issues 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endParaRPr lang="en-US" sz="2000" dirty="0" smtClean="0">
              <a:solidFill>
                <a:prstClr val="white"/>
              </a:solidFill>
            </a:endParaRPr>
          </a:p>
          <a:p>
            <a:pPr marL="461963" indent="-231775" eaLnBrk="1" hangingPunct="1">
              <a:spcBef>
                <a:spcPct val="0"/>
              </a:spcBef>
              <a:defRPr/>
            </a:pPr>
            <a:endParaRPr lang="en-US" sz="2000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58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1" descr="draft6-sustainableumd_gr_stockppt-template_08feb201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Box 4"/>
          <p:cNvSpPr txBox="1">
            <a:spLocks noChangeArrowheads="1"/>
          </p:cNvSpPr>
          <p:nvPr/>
        </p:nvSpPr>
        <p:spPr bwMode="auto">
          <a:xfrm>
            <a:off x="1219200" y="381000"/>
            <a:ext cx="51349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 smtClean="0">
                <a:solidFill>
                  <a:srgbClr val="891E27"/>
                </a:solidFill>
                <a:latin typeface="Trebuchet MS" panose="020B0603020202020204" pitchFamily="34" charset="0"/>
              </a:rPr>
              <a:t>From CAP 2009 to CAP 2.0</a:t>
            </a:r>
            <a:endParaRPr lang="en-US" altLang="en-US" sz="2800" i="1" dirty="0">
              <a:solidFill>
                <a:srgbClr val="891E27"/>
              </a:solidFill>
              <a:latin typeface="Trebuchet MS" panose="020B0603020202020204" pitchFamily="34" charset="0"/>
            </a:endParaRPr>
          </a:p>
        </p:txBody>
      </p:sp>
      <p:sp>
        <p:nvSpPr>
          <p:cNvPr id="92163" name="TextBox 4"/>
          <p:cNvSpPr txBox="1">
            <a:spLocks noChangeArrowheads="1"/>
          </p:cNvSpPr>
          <p:nvPr/>
        </p:nvSpPr>
        <p:spPr bwMode="auto">
          <a:xfrm>
            <a:off x="381000" y="1752600"/>
            <a:ext cx="81534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sz="3600" b="1" dirty="0" smtClean="0">
                <a:solidFill>
                  <a:prstClr val="white"/>
                </a:solidFill>
              </a:rPr>
              <a:t>CAP 2.0</a:t>
            </a:r>
          </a:p>
          <a:p>
            <a:pPr marL="461963" indent="-231775" eaLnBrk="1" hangingPunct="1">
              <a:spcBef>
                <a:spcPct val="0"/>
              </a:spcBef>
              <a:defRPr/>
            </a:pPr>
            <a:r>
              <a:rPr lang="en-US" sz="2800" dirty="0" smtClean="0">
                <a:solidFill>
                  <a:prstClr val="white"/>
                </a:solidFill>
              </a:rPr>
              <a:t>Website, not a document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More people will actually look at it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Simplify the content – show what’s most important</a:t>
            </a:r>
          </a:p>
          <a:p>
            <a:pPr marL="1204913" lvl="1" indent="-231775" eaLnBrk="1" hangingPunct="1">
              <a:spcBef>
                <a:spcPct val="0"/>
              </a:spcBef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Dynamic </a:t>
            </a:r>
          </a:p>
          <a:p>
            <a:pPr marL="1604963" lvl="2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Easy to make minor updates to strategies (2.1, 2.2, etc.)</a:t>
            </a:r>
          </a:p>
          <a:p>
            <a:pPr marL="1604963" lvl="2" indent="-231775" eaLnBrk="1" hangingPunct="1">
              <a:spcBef>
                <a:spcPct val="0"/>
              </a:spcBef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Easy to show real-time progress on strategies</a:t>
            </a:r>
          </a:p>
          <a:p>
            <a:pPr marL="461963" indent="-231775" eaLnBrk="1" hangingPunct="1">
              <a:spcBef>
                <a:spcPct val="0"/>
              </a:spcBef>
              <a:defRPr/>
            </a:pPr>
            <a:r>
              <a:rPr lang="en-US" sz="2800" dirty="0" smtClean="0">
                <a:solidFill>
                  <a:prstClr val="white"/>
                </a:solidFill>
              </a:rPr>
              <a:t>Identify implementation leaders</a:t>
            </a:r>
          </a:p>
          <a:p>
            <a:pPr marL="461963" indent="-231775" eaLnBrk="1" hangingPunct="1">
              <a:spcBef>
                <a:spcPct val="0"/>
              </a:spcBef>
              <a:defRPr/>
            </a:pPr>
            <a:r>
              <a:rPr lang="en-US" sz="2800" dirty="0" smtClean="0">
                <a:solidFill>
                  <a:prstClr val="white"/>
                </a:solidFill>
              </a:rPr>
              <a:t>Prioritize strategies based on cost and impact</a:t>
            </a:r>
          </a:p>
          <a:p>
            <a:pPr marL="461963" indent="-231775" eaLnBrk="1" hangingPunct="1">
              <a:spcBef>
                <a:spcPct val="0"/>
              </a:spcBef>
              <a:defRPr/>
            </a:pPr>
            <a:r>
              <a:rPr lang="en-US" sz="2800" dirty="0" smtClean="0">
                <a:solidFill>
                  <a:prstClr val="white"/>
                </a:solidFill>
              </a:rPr>
              <a:t>Show clear roadmap for meeting upcoming targets</a:t>
            </a:r>
          </a:p>
        </p:txBody>
      </p:sp>
    </p:spTree>
    <p:extLst>
      <p:ext uri="{BB962C8B-B14F-4D97-AF65-F5344CB8AC3E}">
        <p14:creationId xmlns:p14="http://schemas.microsoft.com/office/powerpoint/2010/main" val="2502534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9144000" cy="6248400"/>
          </a:xfrm>
          <a:prstGeom prst="rect">
            <a:avLst/>
          </a:prstGeom>
        </p:spPr>
      </p:pic>
      <p:pic>
        <p:nvPicPr>
          <p:cNvPr id="9" name="Picture 8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6264">
            <a:off x="3408618" y="1106928"/>
            <a:ext cx="2158976" cy="3924605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5892225"/>
            <a:ext cx="3844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andara" panose="020E0502030303020204" pitchFamily="34" charset="0"/>
              </a:rPr>
              <a:t>climateplan.umd.edu</a:t>
            </a:r>
            <a:endParaRPr lang="en-US" sz="32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2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3790</TotalTime>
  <Words>227</Words>
  <Application>Microsoft Office PowerPoint</Application>
  <PresentationFormat>On-screen Show (4:3)</PresentationFormat>
  <Paragraphs>42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MS PGothic</vt:lpstr>
      <vt:lpstr>Arial</vt:lpstr>
      <vt:lpstr>Calibri</vt:lpstr>
      <vt:lpstr>Calibri Light</vt:lpstr>
      <vt:lpstr>Candara</vt:lpstr>
      <vt:lpstr>Trebuchet MS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SustainableUMD</dc:title>
  <dc:creator>Mark Stewart</dc:creator>
  <cp:lastModifiedBy>Mark Stewart</cp:lastModifiedBy>
  <cp:revision>222</cp:revision>
  <dcterms:created xsi:type="dcterms:W3CDTF">2012-01-10T16:51:08Z</dcterms:created>
  <dcterms:modified xsi:type="dcterms:W3CDTF">2017-03-07T19:21:12Z</dcterms:modified>
</cp:coreProperties>
</file>