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70" r:id="rId13"/>
    <p:sldId id="268" r:id="rId14"/>
    <p:sldId id="264" r:id="rId15"/>
    <p:sldId id="269"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9" d="100"/>
          <a:sy n="89" d="100"/>
        </p:scale>
        <p:origin x="26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4/27/2018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2623" y="899930"/>
            <a:ext cx="7766936" cy="1646302"/>
          </a:xfrm>
        </p:spPr>
        <p:txBody>
          <a:bodyPr/>
          <a:lstStyle/>
          <a:p>
            <a:pPr algn="ctr"/>
            <a:r>
              <a:rPr lang="en-US" dirty="0" smtClean="0">
                <a:solidFill>
                  <a:schemeClr val="tx2"/>
                </a:solidFill>
              </a:rPr>
              <a:t>The EU General Data Protection Regulation</a:t>
            </a:r>
            <a:endParaRPr lang="en-US" dirty="0">
              <a:solidFill>
                <a:schemeClr val="tx2"/>
              </a:solidFill>
            </a:endParaRPr>
          </a:p>
        </p:txBody>
      </p:sp>
      <p:sp>
        <p:nvSpPr>
          <p:cNvPr id="3" name="Subtitle 2"/>
          <p:cNvSpPr>
            <a:spLocks noGrp="1"/>
          </p:cNvSpPr>
          <p:nvPr>
            <p:ph type="subTitle" idx="1"/>
          </p:nvPr>
        </p:nvSpPr>
        <p:spPr>
          <a:xfrm>
            <a:off x="1091431" y="2643447"/>
            <a:ext cx="7766936" cy="4116955"/>
          </a:xfrm>
        </p:spPr>
        <p:txBody>
          <a:bodyPr>
            <a:normAutofit/>
          </a:bodyPr>
          <a:lstStyle/>
          <a:p>
            <a:pPr algn="ctr"/>
            <a:endParaRPr lang="en-US" sz="4400" dirty="0" smtClean="0">
              <a:solidFill>
                <a:schemeClr val="accent2">
                  <a:lumMod val="75000"/>
                </a:schemeClr>
              </a:solidFill>
              <a:ea typeface="+mj-ea"/>
              <a:cs typeface="+mj-cs"/>
            </a:endParaRPr>
          </a:p>
          <a:p>
            <a:pPr algn="ctr"/>
            <a:endParaRPr lang="en-US" sz="4400" dirty="0">
              <a:solidFill>
                <a:schemeClr val="accent2">
                  <a:lumMod val="75000"/>
                </a:schemeClr>
              </a:solidFill>
              <a:ea typeface="+mj-ea"/>
              <a:cs typeface="+mj-cs"/>
            </a:endParaRPr>
          </a:p>
          <a:p>
            <a:pPr algn="ctr"/>
            <a:endParaRPr lang="en-US" sz="4400" dirty="0" smtClean="0">
              <a:solidFill>
                <a:schemeClr val="accent2">
                  <a:lumMod val="75000"/>
                </a:schemeClr>
              </a:solidFill>
              <a:ea typeface="+mj-ea"/>
              <a:cs typeface="+mj-cs"/>
            </a:endParaRPr>
          </a:p>
          <a:p>
            <a:pPr algn="ctr"/>
            <a:endParaRPr lang="en-US" sz="4400" dirty="0">
              <a:solidFill>
                <a:schemeClr val="accent2">
                  <a:lumMod val="75000"/>
                </a:schemeClr>
              </a:solidFill>
              <a:ea typeface="+mj-ea"/>
              <a:cs typeface="+mj-cs"/>
            </a:endParaRPr>
          </a:p>
          <a:p>
            <a:pPr algn="ctr"/>
            <a:r>
              <a:rPr lang="en-US" sz="4400" dirty="0" smtClean="0">
                <a:solidFill>
                  <a:schemeClr val="accent2">
                    <a:lumMod val="75000"/>
                  </a:schemeClr>
                </a:solidFill>
                <a:ea typeface="+mj-ea"/>
                <a:cs typeface="+mj-cs"/>
              </a:rPr>
              <a:t>An </a:t>
            </a:r>
            <a:r>
              <a:rPr lang="en-US" sz="4400" dirty="0">
                <a:solidFill>
                  <a:schemeClr val="accent2">
                    <a:lumMod val="75000"/>
                  </a:schemeClr>
                </a:solidFill>
                <a:ea typeface="+mj-ea"/>
                <a:cs typeface="+mj-cs"/>
              </a:rPr>
              <a:t>Overview</a:t>
            </a:r>
            <a:endParaRPr lang="en-US" sz="4400" dirty="0">
              <a:solidFill>
                <a:schemeClr val="accent2">
                  <a:lumMod val="75000"/>
                </a:schemeClr>
              </a:solidFill>
            </a:endParaRPr>
          </a:p>
        </p:txBody>
      </p:sp>
      <p:pic>
        <p:nvPicPr>
          <p:cNvPr id="4" name="Picture 3"/>
          <p:cNvPicPr>
            <a:picLocks noChangeAspect="1"/>
          </p:cNvPicPr>
          <p:nvPr/>
        </p:nvPicPr>
        <p:blipFill>
          <a:blip r:embed="rId2"/>
          <a:stretch>
            <a:fillRect/>
          </a:stretch>
        </p:blipFill>
        <p:spPr>
          <a:xfrm>
            <a:off x="1878697" y="2812355"/>
            <a:ext cx="5907536" cy="2712955"/>
          </a:xfrm>
          <a:prstGeom prst="rect">
            <a:avLst/>
          </a:prstGeom>
        </p:spPr>
      </p:pic>
    </p:spTree>
    <p:extLst>
      <p:ext uri="{BB962C8B-B14F-4D97-AF65-F5344CB8AC3E}">
        <p14:creationId xmlns:p14="http://schemas.microsoft.com/office/powerpoint/2010/main" val="2582422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18953"/>
          </a:xfrm>
        </p:spPr>
        <p:txBody>
          <a:bodyPr/>
          <a:lstStyle/>
          <a:p>
            <a:r>
              <a:rPr lang="en-US" dirty="0" smtClean="0"/>
              <a:t>What is it?</a:t>
            </a:r>
            <a:endParaRPr lang="en-US" dirty="0"/>
          </a:p>
        </p:txBody>
      </p:sp>
      <p:sp>
        <p:nvSpPr>
          <p:cNvPr id="3" name="Content Placeholder 2"/>
          <p:cNvSpPr>
            <a:spLocks noGrp="1"/>
          </p:cNvSpPr>
          <p:nvPr>
            <p:ph idx="1"/>
          </p:nvPr>
        </p:nvSpPr>
        <p:spPr>
          <a:xfrm>
            <a:off x="677334" y="1429789"/>
            <a:ext cx="8596668" cy="5095702"/>
          </a:xfrm>
        </p:spPr>
        <p:txBody>
          <a:bodyPr/>
          <a:lstStyle/>
          <a:p>
            <a:pPr marL="0" indent="0" algn="just">
              <a:buNone/>
            </a:pPr>
            <a:r>
              <a:rPr lang="en-US" dirty="0" smtClean="0"/>
              <a:t>Regulation (EU) 2016/679 of the European Parliament and of the Council of 27 April 2016 on the protection of natural persons with regard to the processing of personal data and on the free movement of such data, and repealing Directive 95/46/EC (General Data Protection Regulation) </a:t>
            </a:r>
          </a:p>
          <a:p>
            <a:pPr marL="0" indent="0">
              <a:buNone/>
            </a:pPr>
            <a:r>
              <a:rPr lang="en-US" dirty="0" smtClean="0">
                <a:solidFill>
                  <a:schemeClr val="accent2">
                    <a:lumMod val="75000"/>
                  </a:schemeClr>
                </a:solidFill>
              </a:rPr>
              <a:t>aka</a:t>
            </a:r>
          </a:p>
          <a:p>
            <a:pPr marL="0" indent="0" algn="ctr">
              <a:buNone/>
            </a:pPr>
            <a:r>
              <a:rPr lang="en-US" dirty="0" smtClean="0"/>
              <a:t>	</a:t>
            </a:r>
            <a:r>
              <a:rPr lang="en-US" sz="2800" dirty="0" smtClean="0">
                <a:solidFill>
                  <a:schemeClr val="accent2">
                    <a:lumMod val="50000"/>
                  </a:schemeClr>
                </a:solidFill>
              </a:rPr>
              <a:t>The EU General Data Protection Regulation </a:t>
            </a:r>
          </a:p>
          <a:p>
            <a:pPr marL="0" indent="0" algn="ctr">
              <a:buNone/>
            </a:pPr>
            <a:r>
              <a:rPr lang="en-US" dirty="0" smtClean="0">
                <a:solidFill>
                  <a:schemeClr val="tx1"/>
                </a:solidFill>
              </a:rPr>
              <a:t>or</a:t>
            </a:r>
          </a:p>
          <a:p>
            <a:pPr marL="0" indent="0" algn="ctr">
              <a:buNone/>
            </a:pPr>
            <a:r>
              <a:rPr lang="en-US" sz="3200" dirty="0" smtClean="0">
                <a:solidFill>
                  <a:schemeClr val="accent2">
                    <a:lumMod val="50000"/>
                  </a:schemeClr>
                </a:solidFill>
              </a:rPr>
              <a:t> EU GDPR</a:t>
            </a:r>
          </a:p>
          <a:p>
            <a:pPr marL="0" indent="0">
              <a:buNone/>
            </a:pPr>
            <a:endParaRPr lang="en-US" dirty="0">
              <a:solidFill>
                <a:schemeClr val="accent2">
                  <a:lumMod val="50000"/>
                </a:schemeClr>
              </a:solidFill>
            </a:endParaRPr>
          </a:p>
          <a:p>
            <a:pPr marL="0" indent="0">
              <a:buNone/>
            </a:pPr>
            <a:r>
              <a:rPr lang="en-US" dirty="0">
                <a:solidFill>
                  <a:schemeClr val="tx2"/>
                </a:solidFill>
              </a:rPr>
              <a:t>Find </a:t>
            </a:r>
            <a:r>
              <a:rPr lang="en-US" dirty="0" smtClean="0">
                <a:solidFill>
                  <a:schemeClr val="tx2"/>
                </a:solidFill>
              </a:rPr>
              <a:t>the full text of the GDPR </a:t>
            </a:r>
            <a:r>
              <a:rPr lang="en-US" dirty="0">
                <a:solidFill>
                  <a:schemeClr val="tx2"/>
                </a:solidFill>
              </a:rPr>
              <a:t>at</a:t>
            </a:r>
            <a:r>
              <a:rPr lang="en-US" dirty="0">
                <a:solidFill>
                  <a:schemeClr val="tx1"/>
                </a:solidFill>
              </a:rPr>
              <a:t>: </a:t>
            </a:r>
            <a:r>
              <a:rPr lang="en-US" dirty="0" smtClean="0">
                <a:solidFill>
                  <a:schemeClr val="tx2"/>
                </a:solidFill>
              </a:rPr>
              <a:t>http</a:t>
            </a:r>
            <a:r>
              <a:rPr lang="en-US" dirty="0">
                <a:solidFill>
                  <a:schemeClr val="tx2"/>
                </a:solidFill>
              </a:rPr>
              <a:t>://eur-lex.europa.eu/legal-content/EN/TXT/PDF/?</a:t>
            </a:r>
            <a:r>
              <a:rPr lang="en-US" dirty="0" smtClean="0">
                <a:solidFill>
                  <a:schemeClr val="tx2"/>
                </a:solidFill>
              </a:rPr>
              <a:t>uri=CELEX:32016R0679&amp;from=EN</a:t>
            </a:r>
          </a:p>
          <a:p>
            <a:pPr marL="0" indent="0">
              <a:buNone/>
            </a:pPr>
            <a:r>
              <a:rPr lang="en-US" dirty="0">
                <a:solidFill>
                  <a:schemeClr val="tx2"/>
                </a:solidFill>
              </a:rPr>
              <a:t>(</a:t>
            </a:r>
            <a:r>
              <a:rPr lang="en-US" dirty="0" smtClean="0">
                <a:solidFill>
                  <a:schemeClr val="tx2"/>
                </a:solidFill>
              </a:rPr>
              <a:t>note the first 31 pages are a preamble)</a:t>
            </a:r>
          </a:p>
        </p:txBody>
      </p:sp>
    </p:spTree>
    <p:extLst>
      <p:ext uri="{BB962C8B-B14F-4D97-AF65-F5344CB8AC3E}">
        <p14:creationId xmlns:p14="http://schemas.microsoft.com/office/powerpoint/2010/main" val="2834955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and Timeline</a:t>
            </a:r>
            <a:endParaRPr lang="en-US" dirty="0"/>
          </a:p>
        </p:txBody>
      </p:sp>
      <p:sp>
        <p:nvSpPr>
          <p:cNvPr id="3" name="Content Placeholder 2"/>
          <p:cNvSpPr>
            <a:spLocks noGrp="1"/>
          </p:cNvSpPr>
          <p:nvPr>
            <p:ph idx="1"/>
          </p:nvPr>
        </p:nvSpPr>
        <p:spPr/>
        <p:txBody>
          <a:bodyPr/>
          <a:lstStyle/>
          <a:p>
            <a:r>
              <a:rPr lang="en-US" sz="3200" dirty="0" smtClean="0">
                <a:solidFill>
                  <a:schemeClr val="accent5"/>
                </a:solidFill>
              </a:rPr>
              <a:t>The EU GDPR goes into effect </a:t>
            </a:r>
          </a:p>
          <a:p>
            <a:pPr marL="0" indent="0">
              <a:buNone/>
            </a:pPr>
            <a:endParaRPr lang="en-US" sz="3200" dirty="0" smtClean="0">
              <a:solidFill>
                <a:schemeClr val="accent5"/>
              </a:solidFill>
            </a:endParaRPr>
          </a:p>
          <a:p>
            <a:pPr marL="0" indent="0">
              <a:buNone/>
            </a:pPr>
            <a:endParaRPr lang="en-US" sz="3200" dirty="0">
              <a:solidFill>
                <a:schemeClr val="accent5"/>
              </a:solidFill>
            </a:endParaRPr>
          </a:p>
          <a:p>
            <a:pPr marL="0" indent="0">
              <a:buNone/>
            </a:pPr>
            <a:r>
              <a:rPr lang="en-US" sz="3200" dirty="0" smtClean="0">
                <a:solidFill>
                  <a:schemeClr val="accent5"/>
                </a:solidFill>
              </a:rPr>
              <a:t>									</a:t>
            </a:r>
            <a:r>
              <a:rPr lang="en-US" sz="5400" dirty="0" smtClean="0">
                <a:solidFill>
                  <a:schemeClr val="accent5"/>
                </a:solidFill>
              </a:rPr>
              <a:t>May 25, 2018</a:t>
            </a:r>
          </a:p>
          <a:p>
            <a:endParaRPr lang="en-US" sz="5400" dirty="0"/>
          </a:p>
        </p:txBody>
      </p:sp>
      <p:pic>
        <p:nvPicPr>
          <p:cNvPr id="4" name="Picture 3" descr="My submissive journey: September 20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5221" y="3016133"/>
            <a:ext cx="3458095" cy="3458095"/>
          </a:xfrm>
          <a:prstGeom prst="rect">
            <a:avLst/>
          </a:prstGeom>
        </p:spPr>
      </p:pic>
    </p:spTree>
    <p:extLst>
      <p:ext uri="{BB962C8B-B14F-4D97-AF65-F5344CB8AC3E}">
        <p14:creationId xmlns:p14="http://schemas.microsoft.com/office/powerpoint/2010/main" val="15991890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and Timeline</a:t>
            </a:r>
            <a:endParaRPr lang="en-US" dirty="0"/>
          </a:p>
        </p:txBody>
      </p:sp>
      <p:sp>
        <p:nvSpPr>
          <p:cNvPr id="3" name="Content Placeholder 2"/>
          <p:cNvSpPr>
            <a:spLocks noGrp="1"/>
          </p:cNvSpPr>
          <p:nvPr>
            <p:ph idx="1"/>
          </p:nvPr>
        </p:nvSpPr>
        <p:spPr>
          <a:xfrm>
            <a:off x="677334" y="1446415"/>
            <a:ext cx="8596668" cy="4937760"/>
          </a:xfrm>
        </p:spPr>
        <p:txBody>
          <a:bodyPr>
            <a:normAutofit lnSpcReduction="10000"/>
          </a:bodyPr>
          <a:lstStyle/>
          <a:p>
            <a:pPr marL="0" indent="0">
              <a:buNone/>
            </a:pPr>
            <a:r>
              <a:rPr lang="en-US" dirty="0"/>
              <a:t>T</a:t>
            </a:r>
            <a:r>
              <a:rPr lang="en-US" dirty="0" smtClean="0"/>
              <a:t>he EU GDPR covers: </a:t>
            </a:r>
          </a:p>
          <a:p>
            <a:pPr lvl="1"/>
            <a:r>
              <a:rPr lang="en-US" dirty="0" smtClean="0">
                <a:solidFill>
                  <a:schemeClr val="accent5"/>
                </a:solidFill>
              </a:rPr>
              <a:t>Processing*</a:t>
            </a:r>
            <a:r>
              <a:rPr lang="en-US" dirty="0" smtClean="0"/>
              <a:t> of </a:t>
            </a:r>
            <a:r>
              <a:rPr lang="en-US" dirty="0" smtClean="0">
                <a:solidFill>
                  <a:schemeClr val="accent5"/>
                </a:solidFill>
              </a:rPr>
              <a:t>personal data* </a:t>
            </a:r>
            <a:r>
              <a:rPr lang="en-US" dirty="0" smtClean="0"/>
              <a:t>of </a:t>
            </a:r>
            <a:r>
              <a:rPr lang="en-US" dirty="0" smtClean="0">
                <a:solidFill>
                  <a:schemeClr val="accent5"/>
                </a:solidFill>
              </a:rPr>
              <a:t>data subjects*</a:t>
            </a:r>
            <a:r>
              <a:rPr lang="en-US" dirty="0" smtClean="0"/>
              <a:t> who are </a:t>
            </a:r>
            <a:r>
              <a:rPr lang="en-US" dirty="0" smtClean="0">
                <a:solidFill>
                  <a:schemeClr val="accent5"/>
                </a:solidFill>
              </a:rPr>
              <a:t>in the EU*</a:t>
            </a:r>
            <a:r>
              <a:rPr lang="en-US" dirty="0" smtClean="0"/>
              <a:t>, where </a:t>
            </a:r>
            <a:r>
              <a:rPr lang="en-US" i="1" dirty="0" smtClean="0"/>
              <a:t>either</a:t>
            </a:r>
          </a:p>
          <a:p>
            <a:pPr lvl="2"/>
            <a:r>
              <a:rPr lang="en-US" dirty="0" smtClean="0"/>
              <a:t>Processing </a:t>
            </a:r>
            <a:r>
              <a:rPr lang="en-US" dirty="0"/>
              <a:t>is performed by </a:t>
            </a:r>
            <a:r>
              <a:rPr lang="en-US" dirty="0" smtClean="0"/>
              <a:t>controller or processor of the data </a:t>
            </a:r>
            <a:r>
              <a:rPr lang="en-US" dirty="0" smtClean="0">
                <a:solidFill>
                  <a:schemeClr val="accent2"/>
                </a:solidFill>
              </a:rPr>
              <a:t>in the context of activities </a:t>
            </a:r>
            <a:r>
              <a:rPr lang="en-US" dirty="0" smtClean="0"/>
              <a:t>of an </a:t>
            </a:r>
            <a:r>
              <a:rPr lang="en-US" dirty="0" smtClean="0">
                <a:solidFill>
                  <a:schemeClr val="accent2">
                    <a:lumMod val="75000"/>
                  </a:schemeClr>
                </a:solidFill>
              </a:rPr>
              <a:t>establishment in the EU </a:t>
            </a:r>
          </a:p>
          <a:p>
            <a:pPr lvl="3"/>
            <a:r>
              <a:rPr lang="en-US" dirty="0" smtClean="0"/>
              <a:t>The EU activities/establishment need not be primary place of business for controller/processor</a:t>
            </a:r>
          </a:p>
          <a:p>
            <a:pPr lvl="3"/>
            <a:r>
              <a:rPr lang="en-US" dirty="0" smtClean="0"/>
              <a:t>Data need not be processed in the EU</a:t>
            </a:r>
          </a:p>
          <a:p>
            <a:pPr lvl="3"/>
            <a:r>
              <a:rPr lang="en-US" dirty="0" smtClean="0">
                <a:solidFill>
                  <a:schemeClr val="accent1">
                    <a:lumMod val="75000"/>
                  </a:schemeClr>
                </a:solidFill>
              </a:rPr>
              <a:t>E.g. U.S. Universities with branch campus, study center, research facility in the EU</a:t>
            </a:r>
          </a:p>
          <a:p>
            <a:pPr marL="914400" lvl="2" indent="0">
              <a:buNone/>
            </a:pPr>
            <a:r>
              <a:rPr lang="en-US" i="1" dirty="0" smtClean="0"/>
              <a:t>or</a:t>
            </a:r>
          </a:p>
          <a:p>
            <a:pPr lvl="2"/>
            <a:r>
              <a:rPr lang="en-US" dirty="0" smtClean="0"/>
              <a:t>Controller or processor is not established in the EU but </a:t>
            </a:r>
            <a:r>
              <a:rPr lang="en-US" dirty="0" smtClean="0">
                <a:solidFill>
                  <a:schemeClr val="accent2">
                    <a:lumMod val="75000"/>
                  </a:schemeClr>
                </a:solidFill>
              </a:rPr>
              <a:t>processing activities </a:t>
            </a:r>
            <a:r>
              <a:rPr lang="en-US" dirty="0" smtClean="0"/>
              <a:t>relate to</a:t>
            </a:r>
          </a:p>
          <a:p>
            <a:pPr lvl="3"/>
            <a:r>
              <a:rPr lang="en-US" dirty="0" smtClean="0"/>
              <a:t>Offering of goods or services to data subjects in the EU</a:t>
            </a:r>
          </a:p>
          <a:p>
            <a:pPr marL="1371600" lvl="3" indent="0">
              <a:buNone/>
            </a:pPr>
            <a:r>
              <a:rPr lang="en-US" i="1" dirty="0" smtClean="0"/>
              <a:t>or</a:t>
            </a:r>
          </a:p>
          <a:p>
            <a:pPr lvl="3"/>
            <a:r>
              <a:rPr lang="en-US" dirty="0" smtClean="0"/>
              <a:t>Monitoring of data subjects’ behavior as far as the behavior takes place within the EU</a:t>
            </a:r>
          </a:p>
          <a:p>
            <a:pPr lvl="3"/>
            <a:r>
              <a:rPr lang="en-US" dirty="0" smtClean="0">
                <a:solidFill>
                  <a:schemeClr val="accent1">
                    <a:lumMod val="75000"/>
                  </a:schemeClr>
                </a:solidFill>
              </a:rPr>
              <a:t>E.g. Study, internships, or research by students/faculty in EU, admissions for EU-based students, research incorporating EU datasets, distance learning for EU-based students</a:t>
            </a:r>
          </a:p>
          <a:p>
            <a:pPr lvl="3"/>
            <a:endParaRPr lang="en-US" dirty="0" smtClean="0"/>
          </a:p>
          <a:p>
            <a:pPr marL="457200" lvl="1" indent="0">
              <a:buNone/>
            </a:pPr>
            <a:r>
              <a:rPr lang="en-US" dirty="0" smtClean="0"/>
              <a:t> </a:t>
            </a:r>
          </a:p>
          <a:p>
            <a:pPr lvl="2"/>
            <a:endParaRPr lang="en-US" dirty="0"/>
          </a:p>
        </p:txBody>
      </p:sp>
    </p:spTree>
    <p:extLst>
      <p:ext uri="{BB962C8B-B14F-4D97-AF65-F5344CB8AC3E}">
        <p14:creationId xmlns:p14="http://schemas.microsoft.com/office/powerpoint/2010/main" val="3832022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9818"/>
          </a:xfrm>
        </p:spPr>
        <p:txBody>
          <a:bodyPr/>
          <a:lstStyle/>
          <a:p>
            <a:r>
              <a:rPr lang="en-US" dirty="0" smtClean="0"/>
              <a:t>Scope and Timeline: Key Definitions</a:t>
            </a:r>
            <a:endParaRPr lang="en-US" dirty="0"/>
          </a:p>
        </p:txBody>
      </p:sp>
      <p:sp>
        <p:nvSpPr>
          <p:cNvPr id="3" name="Content Placeholder 2"/>
          <p:cNvSpPr>
            <a:spLocks noGrp="1"/>
          </p:cNvSpPr>
          <p:nvPr>
            <p:ph idx="1"/>
          </p:nvPr>
        </p:nvSpPr>
        <p:spPr>
          <a:xfrm>
            <a:off x="677334" y="1255222"/>
            <a:ext cx="8596668" cy="5320145"/>
          </a:xfrm>
        </p:spPr>
        <p:txBody>
          <a:bodyPr>
            <a:normAutofit lnSpcReduction="10000"/>
          </a:bodyPr>
          <a:lstStyle/>
          <a:p>
            <a:r>
              <a:rPr lang="en-US" dirty="0" smtClean="0">
                <a:solidFill>
                  <a:schemeClr val="accent5"/>
                </a:solidFill>
              </a:rPr>
              <a:t>Processing</a:t>
            </a:r>
            <a:r>
              <a:rPr lang="en-US" dirty="0" smtClean="0"/>
              <a:t>: ANY operations performed on personal data, including</a:t>
            </a:r>
          </a:p>
          <a:p>
            <a:pPr lvl="5"/>
            <a:r>
              <a:rPr lang="en-US" sz="1800" dirty="0" smtClean="0"/>
              <a:t>Collection	</a:t>
            </a:r>
          </a:p>
          <a:p>
            <a:pPr lvl="5"/>
            <a:r>
              <a:rPr lang="en-US" sz="1800" dirty="0" smtClean="0"/>
              <a:t>Recording</a:t>
            </a:r>
          </a:p>
          <a:p>
            <a:pPr lvl="5"/>
            <a:r>
              <a:rPr lang="en-US" sz="1800" dirty="0" smtClean="0"/>
              <a:t>Storage</a:t>
            </a:r>
          </a:p>
          <a:p>
            <a:pPr lvl="5"/>
            <a:r>
              <a:rPr lang="en-US" sz="1800" dirty="0" smtClean="0"/>
              <a:t>Consultation</a:t>
            </a:r>
          </a:p>
          <a:p>
            <a:pPr lvl="5"/>
            <a:r>
              <a:rPr lang="en-US" sz="1800" dirty="0" smtClean="0"/>
              <a:t>Organization</a:t>
            </a:r>
          </a:p>
          <a:p>
            <a:pPr lvl="5"/>
            <a:r>
              <a:rPr lang="en-US" sz="1800" dirty="0" smtClean="0"/>
              <a:t>Erasure</a:t>
            </a:r>
          </a:p>
          <a:p>
            <a:pPr lvl="1"/>
            <a:endParaRPr lang="en-US" sz="1800" dirty="0" smtClean="0"/>
          </a:p>
          <a:p>
            <a:r>
              <a:rPr lang="en-US" dirty="0" smtClean="0">
                <a:solidFill>
                  <a:schemeClr val="accent5"/>
                </a:solidFill>
              </a:rPr>
              <a:t>Personal Data</a:t>
            </a:r>
            <a:r>
              <a:rPr lang="en-US" dirty="0" smtClean="0"/>
              <a:t>: relating to an identified or identifiable natural person</a:t>
            </a:r>
          </a:p>
          <a:p>
            <a:pPr lvl="1"/>
            <a:r>
              <a:rPr lang="en-US" dirty="0" smtClean="0"/>
              <a:t>Fully anonymized data </a:t>
            </a:r>
            <a:r>
              <a:rPr lang="en-US" dirty="0" smtClean="0">
                <a:solidFill>
                  <a:schemeClr val="accent2"/>
                </a:solidFill>
              </a:rPr>
              <a:t>IS NOT </a:t>
            </a:r>
            <a:r>
              <a:rPr lang="en-US" dirty="0" smtClean="0"/>
              <a:t>subject to the EU GDPR</a:t>
            </a:r>
          </a:p>
          <a:p>
            <a:pPr lvl="1"/>
            <a:r>
              <a:rPr lang="en-US" dirty="0" err="1" smtClean="0"/>
              <a:t>Pseudonymized</a:t>
            </a:r>
            <a:r>
              <a:rPr lang="en-US" dirty="0" smtClean="0"/>
              <a:t> data (attribution to a specific person requires additional information) </a:t>
            </a:r>
            <a:r>
              <a:rPr lang="en-US" dirty="0" smtClean="0">
                <a:solidFill>
                  <a:schemeClr val="accent2"/>
                </a:solidFill>
              </a:rPr>
              <a:t>IS</a:t>
            </a:r>
            <a:r>
              <a:rPr lang="en-US" dirty="0" smtClean="0"/>
              <a:t> subject to EU GDPR</a:t>
            </a:r>
          </a:p>
          <a:p>
            <a:pPr lvl="1"/>
            <a:r>
              <a:rPr lang="en-US" dirty="0" smtClean="0"/>
              <a:t>Sensitive personal data (race/ethnicity/ political views, religious beliefs, genetics, biometrics health, sexual activity or orientation, criminal record) is subject to </a:t>
            </a:r>
            <a:r>
              <a:rPr lang="en-US" dirty="0" smtClean="0">
                <a:solidFill>
                  <a:schemeClr val="accent2"/>
                </a:solidFill>
              </a:rPr>
              <a:t>more stringent regulation </a:t>
            </a:r>
            <a:r>
              <a:rPr lang="en-US" dirty="0" smtClean="0"/>
              <a:t>under EU GDPR</a:t>
            </a:r>
            <a:endParaRPr lang="en-US" dirty="0" smtClean="0">
              <a:solidFill>
                <a:schemeClr val="accent2"/>
              </a:solidFill>
            </a:endParaRPr>
          </a:p>
          <a:p>
            <a:endParaRPr lang="en-US" dirty="0" smtClean="0"/>
          </a:p>
          <a:p>
            <a:pPr lvl="1"/>
            <a:endParaRPr lang="en-US" dirty="0" smtClean="0"/>
          </a:p>
          <a:p>
            <a:pPr marL="457200" lvl="1" indent="0">
              <a:buNone/>
            </a:pPr>
            <a:endParaRPr lang="en-US" dirty="0" smtClean="0"/>
          </a:p>
        </p:txBody>
      </p:sp>
    </p:spTree>
    <p:extLst>
      <p:ext uri="{BB962C8B-B14F-4D97-AF65-F5344CB8AC3E}">
        <p14:creationId xmlns:p14="http://schemas.microsoft.com/office/powerpoint/2010/main" val="3449116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and Timeline: Key Definitions</a:t>
            </a:r>
            <a:endParaRPr lang="en-US" dirty="0"/>
          </a:p>
        </p:txBody>
      </p:sp>
      <p:sp>
        <p:nvSpPr>
          <p:cNvPr id="3" name="Content Placeholder 2"/>
          <p:cNvSpPr>
            <a:spLocks noGrp="1"/>
          </p:cNvSpPr>
          <p:nvPr>
            <p:ph idx="1"/>
          </p:nvPr>
        </p:nvSpPr>
        <p:spPr>
          <a:xfrm>
            <a:off x="677334" y="1712423"/>
            <a:ext cx="8596668" cy="4328940"/>
          </a:xfrm>
        </p:spPr>
        <p:txBody>
          <a:bodyPr>
            <a:normAutofit/>
          </a:bodyPr>
          <a:lstStyle/>
          <a:p>
            <a:r>
              <a:rPr lang="en-US" sz="2400" dirty="0" smtClean="0">
                <a:solidFill>
                  <a:schemeClr val="accent5"/>
                </a:solidFill>
              </a:rPr>
              <a:t>Data Subjects</a:t>
            </a:r>
            <a:r>
              <a:rPr lang="en-US" sz="2400" dirty="0" smtClean="0"/>
              <a:t>: identified or identifiable natural persons</a:t>
            </a:r>
          </a:p>
          <a:p>
            <a:pPr lvl="1"/>
            <a:r>
              <a:rPr lang="en-US" sz="2400" dirty="0" smtClean="0"/>
              <a:t>Students</a:t>
            </a:r>
          </a:p>
          <a:p>
            <a:pPr lvl="1"/>
            <a:r>
              <a:rPr lang="en-US" sz="2400" dirty="0" smtClean="0"/>
              <a:t>Faculty</a:t>
            </a:r>
          </a:p>
          <a:p>
            <a:pPr lvl="1"/>
            <a:r>
              <a:rPr lang="en-US" sz="2400" dirty="0" smtClean="0"/>
              <a:t>Staff</a:t>
            </a:r>
          </a:p>
          <a:p>
            <a:pPr lvl="1"/>
            <a:r>
              <a:rPr lang="en-US" sz="2400" dirty="0" smtClean="0"/>
              <a:t>Third parties (contractors, donors, alumni)</a:t>
            </a:r>
          </a:p>
          <a:p>
            <a:endParaRPr lang="en-US" sz="2400" dirty="0" smtClean="0"/>
          </a:p>
          <a:p>
            <a:r>
              <a:rPr lang="en-US" sz="2400" dirty="0" smtClean="0">
                <a:solidFill>
                  <a:schemeClr val="accent5"/>
                </a:solidFill>
              </a:rPr>
              <a:t>In the EU</a:t>
            </a:r>
            <a:r>
              <a:rPr lang="en-US" sz="2400" dirty="0" smtClean="0"/>
              <a:t>: located or residing in the EU.  Not limited by nationality or permanent legal residency status.</a:t>
            </a:r>
            <a:endParaRPr lang="en-US" sz="2400" dirty="0"/>
          </a:p>
        </p:txBody>
      </p:sp>
    </p:spTree>
    <p:extLst>
      <p:ext uri="{BB962C8B-B14F-4D97-AF65-F5344CB8AC3E}">
        <p14:creationId xmlns:p14="http://schemas.microsoft.com/office/powerpoint/2010/main" val="32459785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Consequences of Failure to Comply</a:t>
            </a:r>
            <a:endParaRPr lang="en-US" dirty="0"/>
          </a:p>
        </p:txBody>
      </p:sp>
      <p:sp>
        <p:nvSpPr>
          <p:cNvPr id="3" name="Content Placeholder 2"/>
          <p:cNvSpPr>
            <a:spLocks noGrp="1"/>
          </p:cNvSpPr>
          <p:nvPr>
            <p:ph idx="1"/>
          </p:nvPr>
        </p:nvSpPr>
        <p:spPr>
          <a:xfrm>
            <a:off x="677334" y="1321725"/>
            <a:ext cx="8596668" cy="5444836"/>
          </a:xfrm>
        </p:spPr>
        <p:txBody>
          <a:bodyPr>
            <a:normAutofit lnSpcReduction="10000"/>
          </a:bodyPr>
          <a:lstStyle/>
          <a:p>
            <a:r>
              <a:rPr lang="en-US" dirty="0" smtClean="0"/>
              <a:t>Very substantial </a:t>
            </a:r>
            <a:r>
              <a:rPr lang="en-US" dirty="0"/>
              <a:t>f</a:t>
            </a:r>
            <a:r>
              <a:rPr lang="en-US" dirty="0" smtClean="0"/>
              <a:t>ines, up to</a:t>
            </a:r>
          </a:p>
          <a:p>
            <a:pPr lvl="1"/>
            <a:r>
              <a:rPr lang="en-US" sz="1800" dirty="0" smtClean="0"/>
              <a:t>4% of total worldwide annual turnover or</a:t>
            </a:r>
          </a:p>
          <a:p>
            <a:pPr lvl="1"/>
            <a:r>
              <a:rPr lang="en-US" sz="1800" dirty="0" smtClean="0"/>
              <a:t>€ 20 million, </a:t>
            </a:r>
            <a:r>
              <a:rPr lang="en-US" sz="1800" dirty="0" smtClean="0">
                <a:solidFill>
                  <a:schemeClr val="accent2">
                    <a:lumMod val="75000"/>
                  </a:schemeClr>
                </a:solidFill>
              </a:rPr>
              <a:t>whichever is higher</a:t>
            </a:r>
          </a:p>
          <a:p>
            <a:pPr marL="457200" lvl="1" indent="0">
              <a:buNone/>
            </a:pPr>
            <a:endParaRPr lang="en-US" dirty="0">
              <a:solidFill>
                <a:schemeClr val="accent2">
                  <a:lumMod val="75000"/>
                </a:schemeClr>
              </a:solidFill>
            </a:endParaRPr>
          </a:p>
          <a:p>
            <a:pPr lvl="1"/>
            <a:endParaRPr lang="en-US" dirty="0" smtClean="0">
              <a:solidFill>
                <a:schemeClr val="accent2">
                  <a:lumMod val="75000"/>
                </a:schemeClr>
              </a:solidFill>
            </a:endParaRPr>
          </a:p>
          <a:p>
            <a:pPr lvl="1"/>
            <a:endParaRPr lang="en-US" dirty="0">
              <a:solidFill>
                <a:schemeClr val="accent2">
                  <a:lumMod val="75000"/>
                </a:schemeClr>
              </a:solidFill>
            </a:endParaRPr>
          </a:p>
          <a:p>
            <a:pPr lvl="1"/>
            <a:endParaRPr lang="en-US" dirty="0" smtClean="0">
              <a:solidFill>
                <a:schemeClr val="accent2">
                  <a:lumMod val="75000"/>
                </a:schemeClr>
              </a:solidFill>
            </a:endParaRPr>
          </a:p>
          <a:p>
            <a:pPr lvl="1"/>
            <a:endParaRPr lang="en-US" dirty="0">
              <a:solidFill>
                <a:schemeClr val="accent2">
                  <a:lumMod val="75000"/>
                </a:schemeClr>
              </a:solidFill>
            </a:endParaRPr>
          </a:p>
          <a:p>
            <a:pPr lvl="1"/>
            <a:endParaRPr lang="en-US" dirty="0" smtClean="0">
              <a:solidFill>
                <a:schemeClr val="accent2">
                  <a:lumMod val="75000"/>
                </a:schemeClr>
              </a:solidFill>
            </a:endParaRPr>
          </a:p>
          <a:p>
            <a:pPr lvl="1"/>
            <a:endParaRPr lang="en-US" dirty="0">
              <a:solidFill>
                <a:schemeClr val="accent2">
                  <a:lumMod val="75000"/>
                </a:schemeClr>
              </a:solidFill>
            </a:endParaRPr>
          </a:p>
          <a:p>
            <a:pPr lvl="1"/>
            <a:endParaRPr lang="en-US" dirty="0" smtClean="0">
              <a:solidFill>
                <a:schemeClr val="accent2">
                  <a:lumMod val="75000"/>
                </a:schemeClr>
              </a:solidFill>
            </a:endParaRPr>
          </a:p>
          <a:p>
            <a:pPr lvl="1"/>
            <a:endParaRPr lang="en-US" dirty="0">
              <a:solidFill>
                <a:schemeClr val="accent2">
                  <a:lumMod val="75000"/>
                </a:schemeClr>
              </a:solidFill>
            </a:endParaRPr>
          </a:p>
          <a:p>
            <a:pPr lvl="1"/>
            <a:endParaRPr lang="en-US" dirty="0" smtClean="0">
              <a:solidFill>
                <a:schemeClr val="tx2"/>
              </a:solidFill>
            </a:endParaRPr>
          </a:p>
          <a:p>
            <a:pPr lvl="1"/>
            <a:r>
              <a:rPr lang="en-US" sz="1800" dirty="0" smtClean="0">
                <a:solidFill>
                  <a:schemeClr val="tx2"/>
                </a:solidFill>
              </a:rPr>
              <a:t>Enforcement may be judicial or by supervisory authorities set up in Member States</a:t>
            </a:r>
          </a:p>
          <a:p>
            <a:pPr marL="457200" lvl="1" indent="0">
              <a:buNone/>
            </a:pPr>
            <a:endParaRPr lang="en-US" dirty="0" smtClean="0"/>
          </a:p>
          <a:p>
            <a:pPr marL="457200" lvl="1" indent="0">
              <a:buNone/>
            </a:pPr>
            <a:endParaRPr lang="en-US" dirty="0"/>
          </a:p>
          <a:p>
            <a:pPr marL="457200" lvl="1" indent="0">
              <a:buNone/>
            </a:pPr>
            <a:endParaRPr lang="en-US" dirty="0"/>
          </a:p>
        </p:txBody>
      </p:sp>
      <p:pic>
        <p:nvPicPr>
          <p:cNvPr id="4" name="Picture 3" descr="pressione-fisca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5137" y="2744413"/>
            <a:ext cx="4772025" cy="3181350"/>
          </a:xfrm>
          <a:prstGeom prst="rect">
            <a:avLst/>
          </a:prstGeom>
        </p:spPr>
      </p:pic>
    </p:spTree>
    <p:extLst>
      <p:ext uri="{BB962C8B-B14F-4D97-AF65-F5344CB8AC3E}">
        <p14:creationId xmlns:p14="http://schemas.microsoft.com/office/powerpoint/2010/main" val="283906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78131"/>
          </a:xfrm>
        </p:spPr>
        <p:txBody>
          <a:bodyPr/>
          <a:lstStyle/>
          <a:p>
            <a:r>
              <a:rPr lang="en-US" dirty="0" smtClean="0"/>
              <a:t>(Relevant) Lawful Bases for Processing</a:t>
            </a:r>
            <a:endParaRPr lang="en-US" dirty="0"/>
          </a:p>
        </p:txBody>
      </p:sp>
      <p:sp>
        <p:nvSpPr>
          <p:cNvPr id="3" name="Content Placeholder 2"/>
          <p:cNvSpPr>
            <a:spLocks noGrp="1"/>
          </p:cNvSpPr>
          <p:nvPr>
            <p:ph idx="1"/>
          </p:nvPr>
        </p:nvSpPr>
        <p:spPr>
          <a:xfrm>
            <a:off x="677334" y="1587731"/>
            <a:ext cx="8596668" cy="5146556"/>
          </a:xfrm>
        </p:spPr>
        <p:txBody>
          <a:bodyPr>
            <a:normAutofit lnSpcReduction="10000"/>
          </a:bodyPr>
          <a:lstStyle/>
          <a:p>
            <a:r>
              <a:rPr lang="en-US" sz="2400" dirty="0" smtClean="0"/>
              <a:t>With </a:t>
            </a:r>
            <a:r>
              <a:rPr lang="en-US" sz="2400" dirty="0" smtClean="0">
                <a:solidFill>
                  <a:schemeClr val="tx2"/>
                </a:solidFill>
              </a:rPr>
              <a:t>consent</a:t>
            </a:r>
            <a:r>
              <a:rPr lang="en-US" sz="2400" dirty="0" smtClean="0"/>
              <a:t> of the data subject</a:t>
            </a:r>
          </a:p>
          <a:p>
            <a:endParaRPr lang="en-US" sz="2400" dirty="0" smtClean="0"/>
          </a:p>
          <a:p>
            <a:r>
              <a:rPr lang="en-US" sz="2400" dirty="0" smtClean="0"/>
              <a:t>Necessary for performance of a contract</a:t>
            </a:r>
          </a:p>
          <a:p>
            <a:pPr marL="0" indent="0">
              <a:buNone/>
            </a:pPr>
            <a:endParaRPr lang="en-US" sz="2400" dirty="0" smtClean="0"/>
          </a:p>
          <a:p>
            <a:r>
              <a:rPr lang="en-US" sz="2400" dirty="0"/>
              <a:t>Necessary for legitimate interest of controller/processor</a:t>
            </a:r>
          </a:p>
          <a:p>
            <a:endParaRPr lang="en-US" sz="2400" dirty="0" smtClean="0"/>
          </a:p>
          <a:p>
            <a:r>
              <a:rPr lang="en-US" sz="2400" dirty="0"/>
              <a:t>Necessary to protect “vital interests” of data subject or other natural person(s) (i.e., risk to life or safety)</a:t>
            </a:r>
          </a:p>
          <a:p>
            <a:endParaRPr lang="en-US" sz="2400" dirty="0" smtClean="0"/>
          </a:p>
          <a:p>
            <a:r>
              <a:rPr lang="en-US" sz="2400" dirty="0"/>
              <a:t>Necessary for compliance with EU or Member State </a:t>
            </a:r>
            <a:r>
              <a:rPr lang="en-US" sz="2400" dirty="0" smtClean="0"/>
              <a:t>law*</a:t>
            </a:r>
          </a:p>
          <a:p>
            <a:pPr marL="457200" lvl="1" indent="0">
              <a:buNone/>
            </a:pPr>
            <a:r>
              <a:rPr lang="en-US" sz="2200" dirty="0" smtClean="0"/>
              <a:t>*this does not include compliance with U.S. or Maryland law</a:t>
            </a:r>
            <a:endParaRPr lang="en-US" sz="2200" dirty="0"/>
          </a:p>
          <a:p>
            <a:endParaRPr lang="en-US" dirty="0" smtClean="0"/>
          </a:p>
          <a:p>
            <a:pPr marL="0" indent="0">
              <a:buNone/>
            </a:pPr>
            <a:endParaRPr lang="en-US" dirty="0"/>
          </a:p>
        </p:txBody>
      </p:sp>
    </p:spTree>
    <p:extLst>
      <p:ext uri="{BB962C8B-B14F-4D97-AF65-F5344CB8AC3E}">
        <p14:creationId xmlns:p14="http://schemas.microsoft.com/office/powerpoint/2010/main" val="34335932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Lawful Basis for Processing: Consent</a:t>
            </a:r>
            <a:endParaRPr lang="en-US" dirty="0"/>
          </a:p>
        </p:txBody>
      </p:sp>
      <p:sp>
        <p:nvSpPr>
          <p:cNvPr id="3" name="Content Placeholder 2"/>
          <p:cNvSpPr>
            <a:spLocks noGrp="1"/>
          </p:cNvSpPr>
          <p:nvPr>
            <p:ph idx="1"/>
          </p:nvPr>
        </p:nvSpPr>
        <p:spPr>
          <a:xfrm>
            <a:off x="677334" y="1388226"/>
            <a:ext cx="8596668" cy="5054138"/>
          </a:xfrm>
        </p:spPr>
        <p:txBody>
          <a:bodyPr>
            <a:normAutofit/>
          </a:bodyPr>
          <a:lstStyle/>
          <a:p>
            <a:r>
              <a:rPr lang="en-US" dirty="0" smtClean="0"/>
              <a:t>Consent must be </a:t>
            </a:r>
          </a:p>
          <a:p>
            <a:pPr lvl="1"/>
            <a:r>
              <a:rPr lang="en-US" dirty="0" smtClean="0"/>
              <a:t>freely given, </a:t>
            </a:r>
          </a:p>
          <a:p>
            <a:pPr lvl="1"/>
            <a:r>
              <a:rPr lang="en-US" dirty="0" smtClean="0"/>
              <a:t>specific, </a:t>
            </a:r>
          </a:p>
          <a:p>
            <a:pPr lvl="1"/>
            <a:r>
              <a:rPr lang="en-US" dirty="0" smtClean="0"/>
              <a:t>informed and </a:t>
            </a:r>
          </a:p>
          <a:p>
            <a:pPr lvl="1"/>
            <a:r>
              <a:rPr lang="en-US" dirty="0"/>
              <a:t>u</a:t>
            </a:r>
            <a:r>
              <a:rPr lang="en-US" dirty="0" smtClean="0"/>
              <a:t>nambiguous</a:t>
            </a:r>
          </a:p>
          <a:p>
            <a:r>
              <a:rPr lang="en-US" dirty="0" smtClean="0"/>
              <a:t>Consent is revocable at any time (but not retroactively!)</a:t>
            </a:r>
          </a:p>
          <a:p>
            <a:r>
              <a:rPr lang="en-US" dirty="0" smtClean="0"/>
              <a:t>Cannot be combined with another basis for processing</a:t>
            </a:r>
          </a:p>
          <a:p>
            <a:r>
              <a:rPr lang="en-US" dirty="0" smtClean="0"/>
              <a:t>Minors (&lt;16; member countries may set lower limit) cannot consent</a:t>
            </a:r>
          </a:p>
          <a:p>
            <a:r>
              <a:rPr lang="en-US" dirty="0" smtClean="0"/>
              <a:t>Processor/Controller must be able to demonstrate consent was obtained</a:t>
            </a:r>
          </a:p>
          <a:p>
            <a:r>
              <a:rPr lang="en-US" dirty="0" smtClean="0"/>
              <a:t>Official guidance on consent can be found at: </a:t>
            </a:r>
          </a:p>
          <a:p>
            <a:pPr marL="457200" lvl="1" indent="0">
              <a:buNone/>
            </a:pPr>
            <a:r>
              <a:rPr lang="en-US" dirty="0"/>
              <a:t>http://</a:t>
            </a:r>
            <a:r>
              <a:rPr lang="en-US" dirty="0" smtClean="0"/>
              <a:t>ec.europa.eu/newsroom/article29/item-detail.cfm?item_id=623051	</a:t>
            </a:r>
            <a:endParaRPr lang="en-US" dirty="0"/>
          </a:p>
        </p:txBody>
      </p:sp>
    </p:spTree>
    <p:extLst>
      <p:ext uri="{BB962C8B-B14F-4D97-AF65-F5344CB8AC3E}">
        <p14:creationId xmlns:p14="http://schemas.microsoft.com/office/powerpoint/2010/main" val="3201190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Lawful Basis for Processing: Necessary for Performance of a Contract</a:t>
            </a:r>
            <a:endParaRPr lang="en-US" dirty="0"/>
          </a:p>
        </p:txBody>
      </p:sp>
      <p:sp>
        <p:nvSpPr>
          <p:cNvPr id="3" name="Content Placeholder 2"/>
          <p:cNvSpPr>
            <a:spLocks noGrp="1"/>
          </p:cNvSpPr>
          <p:nvPr>
            <p:ph idx="1"/>
          </p:nvPr>
        </p:nvSpPr>
        <p:spPr>
          <a:xfrm>
            <a:off x="677334" y="1803862"/>
            <a:ext cx="8596668" cy="4821381"/>
          </a:xfrm>
        </p:spPr>
        <p:txBody>
          <a:bodyPr>
            <a:normAutofit/>
          </a:bodyPr>
          <a:lstStyle/>
          <a:p>
            <a:r>
              <a:rPr lang="en-US" sz="2400" dirty="0" smtClean="0"/>
              <a:t>Potentially applicable to some common university activities</a:t>
            </a:r>
          </a:p>
          <a:p>
            <a:pPr lvl="3"/>
            <a:r>
              <a:rPr lang="en-US" sz="2400" dirty="0" smtClean="0"/>
              <a:t>Payroll processing</a:t>
            </a:r>
          </a:p>
          <a:p>
            <a:pPr lvl="3"/>
            <a:r>
              <a:rPr lang="en-US" sz="2400" dirty="0" smtClean="0"/>
              <a:t>Third party contractors</a:t>
            </a:r>
          </a:p>
          <a:p>
            <a:pPr lvl="3"/>
            <a:r>
              <a:rPr lang="en-US" sz="2400" dirty="0" smtClean="0"/>
              <a:t>Distance learning in EU</a:t>
            </a:r>
          </a:p>
          <a:p>
            <a:pPr lvl="3"/>
            <a:r>
              <a:rPr lang="en-US" sz="2400" dirty="0" smtClean="0"/>
              <a:t>Admissions </a:t>
            </a:r>
            <a:endParaRPr lang="en-US" sz="2400" dirty="0"/>
          </a:p>
          <a:p>
            <a:pPr lvl="3"/>
            <a:r>
              <a:rPr lang="en-US" sz="2400" dirty="0" smtClean="0"/>
              <a:t>Study abroad</a:t>
            </a:r>
            <a:endParaRPr lang="en-US" sz="2400" dirty="0"/>
          </a:p>
        </p:txBody>
      </p:sp>
    </p:spTree>
    <p:extLst>
      <p:ext uri="{BB962C8B-B14F-4D97-AF65-F5344CB8AC3E}">
        <p14:creationId xmlns:p14="http://schemas.microsoft.com/office/powerpoint/2010/main" val="855001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Lawful Basis for Processing: </a:t>
            </a:r>
            <a:br>
              <a:rPr lang="en-US" dirty="0" smtClean="0"/>
            </a:br>
            <a:r>
              <a:rPr lang="en-US" dirty="0" smtClean="0"/>
              <a:t>Legitimate Interest</a:t>
            </a:r>
            <a:endParaRPr lang="en-US" dirty="0"/>
          </a:p>
        </p:txBody>
      </p:sp>
      <p:sp>
        <p:nvSpPr>
          <p:cNvPr id="3" name="Content Placeholder 2"/>
          <p:cNvSpPr>
            <a:spLocks noGrp="1"/>
          </p:cNvSpPr>
          <p:nvPr>
            <p:ph idx="1"/>
          </p:nvPr>
        </p:nvSpPr>
        <p:spPr>
          <a:xfrm>
            <a:off x="677334" y="1862050"/>
            <a:ext cx="8596668" cy="4788131"/>
          </a:xfrm>
        </p:spPr>
        <p:txBody>
          <a:bodyPr>
            <a:normAutofit/>
          </a:bodyPr>
          <a:lstStyle/>
          <a:p>
            <a:r>
              <a:rPr lang="en-US" dirty="0" smtClean="0"/>
              <a:t>Identify the legitimate interest in advance</a:t>
            </a:r>
          </a:p>
          <a:p>
            <a:pPr lvl="1"/>
            <a:r>
              <a:rPr lang="en-US" dirty="0" smtClean="0"/>
              <a:t>Should be lawful, specific, and not speculative</a:t>
            </a:r>
          </a:p>
          <a:p>
            <a:pPr lvl="1"/>
            <a:r>
              <a:rPr lang="en-US" dirty="0" smtClean="0"/>
              <a:t>Examples: enforcement of legal claims, fraud prevention, research</a:t>
            </a:r>
          </a:p>
          <a:p>
            <a:pPr lvl="1"/>
            <a:r>
              <a:rPr lang="en-US" dirty="0" smtClean="0"/>
              <a:t>Processing must be </a:t>
            </a:r>
            <a:r>
              <a:rPr lang="en-US" u="sng" dirty="0" smtClean="0"/>
              <a:t>necessary</a:t>
            </a:r>
            <a:r>
              <a:rPr lang="en-US" dirty="0" smtClean="0"/>
              <a:t> for that interest</a:t>
            </a:r>
          </a:p>
          <a:p>
            <a:pPr lvl="1"/>
            <a:endParaRPr lang="en-US" dirty="0" smtClean="0"/>
          </a:p>
          <a:p>
            <a:r>
              <a:rPr lang="en-US" dirty="0" smtClean="0"/>
              <a:t>Weigh interest against fundamental rights and freedoms of data subject</a:t>
            </a:r>
          </a:p>
          <a:p>
            <a:pPr lvl="1"/>
            <a:r>
              <a:rPr lang="en-US" dirty="0" smtClean="0"/>
              <a:t>Strength of interest vs. impact on data subjects</a:t>
            </a:r>
          </a:p>
          <a:p>
            <a:pPr lvl="1"/>
            <a:r>
              <a:rPr lang="en-US" dirty="0" smtClean="0"/>
              <a:t>Proportionality of transparency and measures to protect rights</a:t>
            </a:r>
          </a:p>
          <a:p>
            <a:pPr lvl="1"/>
            <a:r>
              <a:rPr lang="en-US" dirty="0" smtClean="0"/>
              <a:t>Broader public interest is relevant (charitable, scientific, anti-fraud)</a:t>
            </a:r>
          </a:p>
          <a:p>
            <a:pPr lvl="1"/>
            <a:r>
              <a:rPr lang="en-US" dirty="0" smtClean="0"/>
              <a:t>Reasonable expectations of data subject are also taken into account</a:t>
            </a:r>
            <a:endParaRPr lang="en-US" dirty="0"/>
          </a:p>
        </p:txBody>
      </p:sp>
    </p:spTree>
    <p:extLst>
      <p:ext uri="{BB962C8B-B14F-4D97-AF65-F5344CB8AC3E}">
        <p14:creationId xmlns:p14="http://schemas.microsoft.com/office/powerpoint/2010/main" val="6077829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Lawful Basis for Processing: </a:t>
            </a:r>
            <a:br>
              <a:rPr lang="en-US" dirty="0" smtClean="0"/>
            </a:br>
            <a:r>
              <a:rPr lang="en-US" dirty="0" smtClean="0"/>
              <a:t>Legitimate Interest</a:t>
            </a:r>
            <a:endParaRPr lang="en-US" dirty="0"/>
          </a:p>
        </p:txBody>
      </p:sp>
      <p:sp>
        <p:nvSpPr>
          <p:cNvPr id="3" name="Content Placeholder 2"/>
          <p:cNvSpPr>
            <a:spLocks noGrp="1"/>
          </p:cNvSpPr>
          <p:nvPr>
            <p:ph idx="1"/>
          </p:nvPr>
        </p:nvSpPr>
        <p:spPr>
          <a:xfrm>
            <a:off x="677334" y="1870365"/>
            <a:ext cx="8596668" cy="4170998"/>
          </a:xfrm>
        </p:spPr>
        <p:txBody>
          <a:bodyPr>
            <a:normAutofit/>
          </a:bodyPr>
          <a:lstStyle/>
          <a:p>
            <a:pPr marL="0" indent="0">
              <a:buNone/>
            </a:pPr>
            <a:r>
              <a:rPr lang="en-US" sz="2400" dirty="0" smtClean="0"/>
              <a:t>Potentially applicable to:</a:t>
            </a:r>
          </a:p>
          <a:p>
            <a:pPr lvl="1"/>
            <a:r>
              <a:rPr lang="en-US" sz="2400" dirty="0" smtClean="0"/>
              <a:t>EU campuses, affiliates, and programs</a:t>
            </a:r>
          </a:p>
          <a:p>
            <a:pPr lvl="1"/>
            <a:r>
              <a:rPr lang="en-US" sz="2400" dirty="0" smtClean="0"/>
              <a:t>Study abroad</a:t>
            </a:r>
          </a:p>
          <a:p>
            <a:pPr lvl="1"/>
            <a:r>
              <a:rPr lang="en-US" sz="2400" dirty="0" smtClean="0"/>
              <a:t>Alumni Relations</a:t>
            </a:r>
          </a:p>
          <a:p>
            <a:pPr lvl="1"/>
            <a:r>
              <a:rPr lang="en-US" sz="2400" dirty="0" smtClean="0"/>
              <a:t>Distance learning</a:t>
            </a:r>
          </a:p>
          <a:p>
            <a:pPr lvl="1"/>
            <a:r>
              <a:rPr lang="en-US" sz="2400" dirty="0" smtClean="0"/>
              <a:t>Websites</a:t>
            </a:r>
          </a:p>
          <a:p>
            <a:pPr lvl="1"/>
            <a:r>
              <a:rPr lang="en-US" sz="2400" dirty="0" smtClean="0"/>
              <a:t>Research</a:t>
            </a:r>
          </a:p>
          <a:p>
            <a:pPr lvl="1"/>
            <a:r>
              <a:rPr lang="en-US" sz="2400" dirty="0" smtClean="0"/>
              <a:t>Procurement</a:t>
            </a:r>
            <a:endParaRPr lang="en-US" sz="2400" dirty="0"/>
          </a:p>
        </p:txBody>
      </p:sp>
    </p:spTree>
    <p:extLst>
      <p:ext uri="{BB962C8B-B14F-4D97-AF65-F5344CB8AC3E}">
        <p14:creationId xmlns:p14="http://schemas.microsoft.com/office/powerpoint/2010/main" val="33486974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8625"/>
          </a:xfrm>
        </p:spPr>
        <p:txBody>
          <a:bodyPr/>
          <a:lstStyle/>
          <a:p>
            <a:pPr algn="ctr"/>
            <a:r>
              <a:rPr lang="en-US" dirty="0" smtClean="0"/>
              <a:t>Rights of the Data Subject</a:t>
            </a:r>
            <a:endParaRPr lang="en-US" dirty="0"/>
          </a:p>
        </p:txBody>
      </p:sp>
      <p:sp>
        <p:nvSpPr>
          <p:cNvPr id="3" name="Content Placeholder 2"/>
          <p:cNvSpPr>
            <a:spLocks noGrp="1"/>
          </p:cNvSpPr>
          <p:nvPr>
            <p:ph idx="1"/>
          </p:nvPr>
        </p:nvSpPr>
        <p:spPr>
          <a:xfrm>
            <a:off x="677334" y="1388225"/>
            <a:ext cx="8596668" cy="5004262"/>
          </a:xfrm>
        </p:spPr>
        <p:txBody>
          <a:bodyPr>
            <a:normAutofit/>
          </a:bodyPr>
          <a:lstStyle/>
          <a:p>
            <a:r>
              <a:rPr lang="en-US" sz="2400" dirty="0" smtClean="0"/>
              <a:t>Transparency</a:t>
            </a:r>
          </a:p>
          <a:p>
            <a:r>
              <a:rPr lang="en-US" sz="2400" dirty="0" smtClean="0"/>
              <a:t>Access to Personal Data</a:t>
            </a:r>
          </a:p>
          <a:p>
            <a:r>
              <a:rPr lang="en-US" sz="2400" dirty="0" smtClean="0"/>
              <a:t>Rectification of Personal Data</a:t>
            </a:r>
          </a:p>
          <a:p>
            <a:r>
              <a:rPr lang="en-US" sz="2400" dirty="0" smtClean="0"/>
              <a:t>Erasure of Personal Data (“right to be forgotten”)</a:t>
            </a:r>
          </a:p>
          <a:p>
            <a:r>
              <a:rPr lang="en-US" sz="2400" dirty="0" smtClean="0"/>
              <a:t>Restriction of Processing </a:t>
            </a:r>
          </a:p>
          <a:p>
            <a:r>
              <a:rPr lang="en-US" sz="2400" dirty="0" smtClean="0"/>
              <a:t>Data Portability</a:t>
            </a:r>
          </a:p>
          <a:p>
            <a:r>
              <a:rPr lang="en-US" sz="2400" dirty="0" smtClean="0"/>
              <a:t>Objection to Individual Decision-making by Algorithm/Profiling (incl. direct marketing)</a:t>
            </a:r>
          </a:p>
          <a:p>
            <a:endParaRPr lang="en-US" dirty="0"/>
          </a:p>
        </p:txBody>
      </p:sp>
    </p:spTree>
    <p:extLst>
      <p:ext uri="{BB962C8B-B14F-4D97-AF65-F5344CB8AC3E}">
        <p14:creationId xmlns:p14="http://schemas.microsoft.com/office/powerpoint/2010/main" val="30498329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5719"/>
          </a:xfrm>
        </p:spPr>
        <p:txBody>
          <a:bodyPr>
            <a:normAutofit fontScale="90000"/>
          </a:bodyPr>
          <a:lstStyle/>
          <a:p>
            <a:pPr algn="ctr"/>
            <a:r>
              <a:rPr lang="en-US" dirty="0" smtClean="0"/>
              <a:t>Transparency</a:t>
            </a:r>
            <a:endParaRPr lang="en-US" dirty="0"/>
          </a:p>
        </p:txBody>
      </p:sp>
      <p:pic>
        <p:nvPicPr>
          <p:cNvPr id="4" name="Content Placeholder 3"/>
          <p:cNvPicPr>
            <a:picLocks noGrp="1" noChangeAspect="1"/>
          </p:cNvPicPr>
          <p:nvPr>
            <p:ph idx="1"/>
          </p:nvPr>
        </p:nvPicPr>
        <p:blipFill>
          <a:blip r:embed="rId2"/>
          <a:stretch>
            <a:fillRect/>
          </a:stretch>
        </p:blipFill>
        <p:spPr>
          <a:xfrm>
            <a:off x="677334" y="1163782"/>
            <a:ext cx="8175721" cy="5544589"/>
          </a:xfrm>
          <a:prstGeom prst="rect">
            <a:avLst/>
          </a:prstGeom>
        </p:spPr>
      </p:pic>
    </p:spTree>
    <p:extLst>
      <p:ext uri="{BB962C8B-B14F-4D97-AF65-F5344CB8AC3E}">
        <p14:creationId xmlns:p14="http://schemas.microsoft.com/office/powerpoint/2010/main" val="8348858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0189"/>
          </a:xfrm>
        </p:spPr>
        <p:txBody>
          <a:bodyPr/>
          <a:lstStyle/>
          <a:p>
            <a:pPr algn="ctr"/>
            <a:r>
              <a:rPr lang="en-US" dirty="0" smtClean="0"/>
              <a:t>Transparency</a:t>
            </a:r>
            <a:endParaRPr lang="en-US" dirty="0"/>
          </a:p>
        </p:txBody>
      </p:sp>
      <p:sp>
        <p:nvSpPr>
          <p:cNvPr id="3" name="Content Placeholder 2"/>
          <p:cNvSpPr>
            <a:spLocks noGrp="1"/>
          </p:cNvSpPr>
          <p:nvPr>
            <p:ph idx="1"/>
          </p:nvPr>
        </p:nvSpPr>
        <p:spPr>
          <a:xfrm>
            <a:off x="677334" y="1504605"/>
            <a:ext cx="8596668" cy="4536758"/>
          </a:xfrm>
        </p:spPr>
        <p:txBody>
          <a:bodyPr/>
          <a:lstStyle/>
          <a:p>
            <a:r>
              <a:rPr lang="en-US" sz="2400" dirty="0" smtClean="0"/>
              <a:t>Privacy Notice must be provided to data subject</a:t>
            </a:r>
          </a:p>
          <a:p>
            <a:pPr lvl="1"/>
            <a:r>
              <a:rPr lang="en-US" sz="2400" dirty="0" smtClean="0"/>
              <a:t>Detailed requirements can be found at GDPR Articles 13 &amp; 14</a:t>
            </a:r>
          </a:p>
          <a:p>
            <a:pPr lvl="1"/>
            <a:r>
              <a:rPr lang="en-US" sz="2400" dirty="0" smtClean="0"/>
              <a:t>Clear and plain language, concise</a:t>
            </a:r>
          </a:p>
          <a:p>
            <a:r>
              <a:rPr lang="en-US" sz="2600" dirty="0" smtClean="0"/>
              <a:t>A couple of potential pitfalls:</a:t>
            </a:r>
          </a:p>
          <a:p>
            <a:pPr lvl="1"/>
            <a:r>
              <a:rPr lang="en-US" sz="2400" dirty="0" smtClean="0"/>
              <a:t>Where data isn’t obtained from the data subject, notice must be given within 1 month, or at the time of first communication with the data subject</a:t>
            </a:r>
          </a:p>
          <a:p>
            <a:pPr lvl="1"/>
            <a:r>
              <a:rPr lang="en-US" sz="2400" dirty="0" smtClean="0"/>
              <a:t>Further processing of data beyond originally disclosed purposes triggers new notice obligation</a:t>
            </a:r>
          </a:p>
          <a:p>
            <a:pPr lvl="1"/>
            <a:endParaRPr lang="en-US" dirty="0"/>
          </a:p>
        </p:txBody>
      </p:sp>
    </p:spTree>
    <p:extLst>
      <p:ext uri="{BB962C8B-B14F-4D97-AF65-F5344CB8AC3E}">
        <p14:creationId xmlns:p14="http://schemas.microsoft.com/office/powerpoint/2010/main" val="5393840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712124"/>
          </a:xfrm>
        </p:spPr>
        <p:txBody>
          <a:bodyPr/>
          <a:lstStyle/>
          <a:p>
            <a:pPr algn="ctr"/>
            <a:r>
              <a:rPr lang="en-US" dirty="0" smtClean="0"/>
              <a:t>Rights to Rectification and Erasure</a:t>
            </a:r>
            <a:endParaRPr lang="en-US" dirty="0"/>
          </a:p>
        </p:txBody>
      </p:sp>
      <p:pic>
        <p:nvPicPr>
          <p:cNvPr id="4" name="Content Placeholder 3"/>
          <p:cNvPicPr>
            <a:picLocks noGrp="1" noChangeAspect="1"/>
          </p:cNvPicPr>
          <p:nvPr>
            <p:ph idx="1"/>
          </p:nvPr>
        </p:nvPicPr>
        <p:blipFill>
          <a:blip r:embed="rId2"/>
          <a:stretch>
            <a:fillRect/>
          </a:stretch>
        </p:blipFill>
        <p:spPr>
          <a:xfrm>
            <a:off x="1273044" y="1321725"/>
            <a:ext cx="7197625" cy="5038338"/>
          </a:xfrm>
          <a:prstGeom prst="rect">
            <a:avLst/>
          </a:prstGeom>
        </p:spPr>
      </p:pic>
    </p:spTree>
    <p:extLst>
      <p:ext uri="{BB962C8B-B14F-4D97-AF65-F5344CB8AC3E}">
        <p14:creationId xmlns:p14="http://schemas.microsoft.com/office/powerpoint/2010/main" val="24677667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9942"/>
          </a:xfrm>
        </p:spPr>
        <p:txBody>
          <a:bodyPr/>
          <a:lstStyle/>
          <a:p>
            <a:pPr algn="ctr"/>
            <a:r>
              <a:rPr lang="en-US" dirty="0" smtClean="0"/>
              <a:t>Right to Erasure</a:t>
            </a:r>
            <a:endParaRPr lang="en-US" dirty="0"/>
          </a:p>
        </p:txBody>
      </p:sp>
      <p:sp>
        <p:nvSpPr>
          <p:cNvPr id="3" name="Content Placeholder 2"/>
          <p:cNvSpPr>
            <a:spLocks noGrp="1"/>
          </p:cNvSpPr>
          <p:nvPr>
            <p:ph idx="1"/>
          </p:nvPr>
        </p:nvSpPr>
        <p:spPr>
          <a:xfrm>
            <a:off x="677334" y="1529543"/>
            <a:ext cx="8596668" cy="4511820"/>
          </a:xfrm>
        </p:spPr>
        <p:txBody>
          <a:bodyPr>
            <a:normAutofit fontScale="92500" lnSpcReduction="10000"/>
          </a:bodyPr>
          <a:lstStyle/>
          <a:p>
            <a:r>
              <a:rPr lang="en-US" sz="2000" dirty="0" smtClean="0"/>
              <a:t>Right to request erasure of personal data</a:t>
            </a:r>
          </a:p>
          <a:p>
            <a:r>
              <a:rPr lang="en-US" sz="2000" dirty="0" smtClean="0"/>
              <a:t>Applies in limited circumstances</a:t>
            </a:r>
          </a:p>
          <a:p>
            <a:pPr lvl="1"/>
            <a:r>
              <a:rPr lang="en-US" sz="2000" dirty="0" smtClean="0"/>
              <a:t>When lawful processing is complete or was not present to begin with, e.g.</a:t>
            </a:r>
          </a:p>
          <a:p>
            <a:pPr lvl="2"/>
            <a:r>
              <a:rPr lang="en-US" sz="2000" dirty="0" smtClean="0"/>
              <a:t>Research or relationship is concluded</a:t>
            </a:r>
          </a:p>
          <a:p>
            <a:pPr lvl="2"/>
            <a:r>
              <a:rPr lang="en-US" sz="2000" dirty="0" smtClean="0"/>
              <a:t>Withdrawn consent</a:t>
            </a:r>
          </a:p>
          <a:p>
            <a:pPr lvl="2"/>
            <a:r>
              <a:rPr lang="en-US" sz="2000" dirty="0" smtClean="0"/>
              <a:t>Subject objects to “legitimate ground” and balance is held to be in favor of subject</a:t>
            </a:r>
          </a:p>
          <a:p>
            <a:pPr lvl="1"/>
            <a:r>
              <a:rPr lang="en-US" sz="2000" dirty="0" smtClean="0"/>
              <a:t>Data subject is a minor</a:t>
            </a:r>
          </a:p>
          <a:p>
            <a:r>
              <a:rPr lang="en-US" sz="2200" dirty="0" smtClean="0"/>
              <a:t>Exception for “archiving purposes in the public interest, scientific or historical research purposes or statistical purposes”</a:t>
            </a:r>
          </a:p>
          <a:p>
            <a:r>
              <a:rPr lang="en-US" sz="2000" dirty="0" smtClean="0"/>
              <a:t>See more at GDPR Article 17 </a:t>
            </a:r>
          </a:p>
          <a:p>
            <a:pPr lvl="2"/>
            <a:endParaRPr lang="en-US" dirty="0" smtClean="0"/>
          </a:p>
        </p:txBody>
      </p:sp>
    </p:spTree>
    <p:extLst>
      <p:ext uri="{BB962C8B-B14F-4D97-AF65-F5344CB8AC3E}">
        <p14:creationId xmlns:p14="http://schemas.microsoft.com/office/powerpoint/2010/main" val="8561544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8378"/>
          </a:xfrm>
        </p:spPr>
        <p:txBody>
          <a:bodyPr/>
          <a:lstStyle/>
          <a:p>
            <a:pPr algn="ctr"/>
            <a:r>
              <a:rPr lang="en-US" dirty="0" smtClean="0"/>
              <a:t>Compliance Strategy</a:t>
            </a:r>
            <a:endParaRPr lang="en-US" dirty="0"/>
          </a:p>
        </p:txBody>
      </p:sp>
      <p:sp>
        <p:nvSpPr>
          <p:cNvPr id="3" name="Content Placeholder 2"/>
          <p:cNvSpPr>
            <a:spLocks noGrp="1"/>
          </p:cNvSpPr>
          <p:nvPr>
            <p:ph idx="1"/>
          </p:nvPr>
        </p:nvSpPr>
        <p:spPr>
          <a:xfrm>
            <a:off x="677334" y="1388224"/>
            <a:ext cx="8596668" cy="4971011"/>
          </a:xfrm>
        </p:spPr>
        <p:txBody>
          <a:bodyPr>
            <a:normAutofit lnSpcReduction="10000"/>
          </a:bodyPr>
          <a:lstStyle/>
          <a:p>
            <a:r>
              <a:rPr lang="en-US" sz="2000" dirty="0" smtClean="0"/>
              <a:t>Identify impacted offices/units and gather information about activities</a:t>
            </a:r>
          </a:p>
          <a:p>
            <a:pPr lvl="1"/>
            <a:r>
              <a:rPr lang="en-US" sz="2000" dirty="0" smtClean="0"/>
              <a:t>Study abroad</a:t>
            </a:r>
          </a:p>
          <a:p>
            <a:pPr lvl="1"/>
            <a:r>
              <a:rPr lang="en-US" sz="2000" dirty="0" smtClean="0"/>
              <a:t>Admissions/International admissions</a:t>
            </a:r>
          </a:p>
          <a:p>
            <a:pPr lvl="1"/>
            <a:r>
              <a:rPr lang="en-US" sz="2000" dirty="0" smtClean="0"/>
              <a:t>Distance learning</a:t>
            </a:r>
          </a:p>
          <a:p>
            <a:pPr lvl="1"/>
            <a:r>
              <a:rPr lang="en-US" sz="2000" dirty="0" smtClean="0"/>
              <a:t>Alumni Relations &amp; Development</a:t>
            </a:r>
          </a:p>
          <a:p>
            <a:pPr lvl="1"/>
            <a:r>
              <a:rPr lang="en-US" sz="2000" dirty="0" smtClean="0"/>
              <a:t>IT</a:t>
            </a:r>
          </a:p>
          <a:p>
            <a:pPr lvl="1"/>
            <a:r>
              <a:rPr lang="en-US" sz="2000" dirty="0" smtClean="0"/>
              <a:t>Researchers/research units acting overseas or using overseas datasets</a:t>
            </a:r>
          </a:p>
          <a:p>
            <a:pPr lvl="1"/>
            <a:endParaRPr lang="en-US" sz="2000" dirty="0" smtClean="0"/>
          </a:p>
          <a:p>
            <a:r>
              <a:rPr lang="en-US" sz="2000" dirty="0" smtClean="0"/>
              <a:t>Revise </a:t>
            </a:r>
            <a:r>
              <a:rPr lang="en-US" sz="2000" dirty="0" smtClean="0">
                <a:solidFill>
                  <a:schemeClr val="accent2"/>
                </a:solidFill>
              </a:rPr>
              <a:t>privacy policies and notices </a:t>
            </a:r>
            <a:r>
              <a:rPr lang="en-US" sz="2000" dirty="0" smtClean="0"/>
              <a:t>per Articles 13 &amp; 14; develop GDPR-compliant </a:t>
            </a:r>
            <a:r>
              <a:rPr lang="en-US" sz="2000" dirty="0" smtClean="0">
                <a:solidFill>
                  <a:schemeClr val="accent2"/>
                </a:solidFill>
              </a:rPr>
              <a:t>consent form </a:t>
            </a:r>
            <a:r>
              <a:rPr lang="en-US" sz="2000" dirty="0" smtClean="0"/>
              <a:t>for use as needed, consider whether you need a </a:t>
            </a:r>
            <a:r>
              <a:rPr lang="en-US" sz="2000" dirty="0" smtClean="0">
                <a:solidFill>
                  <a:schemeClr val="accent2"/>
                </a:solidFill>
              </a:rPr>
              <a:t>specialized consent form </a:t>
            </a:r>
            <a:r>
              <a:rPr lang="en-US" sz="2000" dirty="0" smtClean="0"/>
              <a:t>for sensitive information such as ethnicity and sexual orientation – See </a:t>
            </a:r>
            <a:r>
              <a:rPr lang="en-US" sz="2000" dirty="0"/>
              <a:t>A</a:t>
            </a:r>
            <a:r>
              <a:rPr lang="en-US" sz="2000" dirty="0" smtClean="0"/>
              <a:t>rticle 9</a:t>
            </a:r>
          </a:p>
          <a:p>
            <a:endParaRPr lang="en-US" dirty="0"/>
          </a:p>
        </p:txBody>
      </p:sp>
    </p:spTree>
    <p:extLst>
      <p:ext uri="{BB962C8B-B14F-4D97-AF65-F5344CB8AC3E}">
        <p14:creationId xmlns:p14="http://schemas.microsoft.com/office/powerpoint/2010/main" val="29040745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6815"/>
          </a:xfrm>
        </p:spPr>
        <p:txBody>
          <a:bodyPr/>
          <a:lstStyle/>
          <a:p>
            <a:pPr algn="ctr"/>
            <a:r>
              <a:rPr lang="en-US" dirty="0" smtClean="0"/>
              <a:t>Compliance Strategy, cont’d</a:t>
            </a:r>
            <a:endParaRPr lang="en-US" dirty="0"/>
          </a:p>
        </p:txBody>
      </p:sp>
      <p:sp>
        <p:nvSpPr>
          <p:cNvPr id="3" name="Content Placeholder 2"/>
          <p:cNvSpPr>
            <a:spLocks noGrp="1"/>
          </p:cNvSpPr>
          <p:nvPr>
            <p:ph idx="1"/>
          </p:nvPr>
        </p:nvSpPr>
        <p:spPr>
          <a:xfrm>
            <a:off x="677334" y="1529542"/>
            <a:ext cx="8596668" cy="4821381"/>
          </a:xfrm>
        </p:spPr>
        <p:txBody>
          <a:bodyPr>
            <a:normAutofit/>
          </a:bodyPr>
          <a:lstStyle/>
          <a:p>
            <a:r>
              <a:rPr lang="en-US" sz="2000" dirty="0" smtClean="0"/>
              <a:t>Determine </a:t>
            </a:r>
            <a:r>
              <a:rPr lang="en-US" sz="2000" dirty="0"/>
              <a:t>and document bases for </a:t>
            </a:r>
            <a:r>
              <a:rPr lang="en-US" sz="2000" dirty="0" smtClean="0"/>
              <a:t>processing; note that processing includes storage.</a:t>
            </a:r>
          </a:p>
          <a:p>
            <a:r>
              <a:rPr lang="en-US" sz="2000" dirty="0" smtClean="0"/>
              <a:t>Appoint </a:t>
            </a:r>
            <a:r>
              <a:rPr lang="en-US" sz="2000" dirty="0"/>
              <a:t>an </a:t>
            </a:r>
            <a:r>
              <a:rPr lang="en-US" sz="2000" dirty="0">
                <a:solidFill>
                  <a:schemeClr val="accent5"/>
                </a:solidFill>
              </a:rPr>
              <a:t>EU based representative </a:t>
            </a:r>
            <a:r>
              <a:rPr lang="en-US" sz="2000" dirty="0">
                <a:solidFill>
                  <a:schemeClr val="accent2"/>
                </a:solidFill>
              </a:rPr>
              <a:t>unless</a:t>
            </a:r>
            <a:r>
              <a:rPr lang="en-US" sz="2000" dirty="0"/>
              <a:t> processing is occasional, small scale, doesn’t involve sensitive data, isn’t likely to risk rights and freedoms - see Article 27.  </a:t>
            </a:r>
            <a:r>
              <a:rPr lang="en-US" sz="2000" dirty="0" smtClean="0"/>
              <a:t>Analyze need </a:t>
            </a:r>
            <a:r>
              <a:rPr lang="en-US" sz="2000" dirty="0"/>
              <a:t>to appoint a </a:t>
            </a:r>
            <a:r>
              <a:rPr lang="en-US" sz="2000" dirty="0">
                <a:solidFill>
                  <a:schemeClr val="accent5"/>
                </a:solidFill>
              </a:rPr>
              <a:t>data protection officer</a:t>
            </a:r>
            <a:r>
              <a:rPr lang="en-US" sz="2000" dirty="0"/>
              <a:t> as well, if </a:t>
            </a:r>
            <a:r>
              <a:rPr lang="en-US" sz="2000" dirty="0" smtClean="0"/>
              <a:t>processing is large-scale – </a:t>
            </a:r>
            <a:r>
              <a:rPr lang="en-US" sz="2000" dirty="0"/>
              <a:t>see Article 37</a:t>
            </a:r>
            <a:r>
              <a:rPr lang="en-US" sz="2000" dirty="0" smtClean="0"/>
              <a:t>.</a:t>
            </a:r>
            <a:endParaRPr lang="en-US" sz="2000" dirty="0"/>
          </a:p>
          <a:p>
            <a:r>
              <a:rPr lang="en-US" sz="2000" dirty="0" smtClean="0"/>
              <a:t>Establish policy mandating recordkeeping of processing activities per Article 30 for any data that is covered by GDPR</a:t>
            </a:r>
          </a:p>
          <a:p>
            <a:pPr lvl="1"/>
            <a:r>
              <a:rPr lang="en-US" sz="2000" dirty="0" smtClean="0"/>
              <a:t>If you appoint an EU representative, that person must also maintain records of processing activities.</a:t>
            </a:r>
          </a:p>
          <a:p>
            <a:endParaRPr lang="en-US" dirty="0"/>
          </a:p>
        </p:txBody>
      </p:sp>
    </p:spTree>
    <p:extLst>
      <p:ext uri="{BB962C8B-B14F-4D97-AF65-F5344CB8AC3E}">
        <p14:creationId xmlns:p14="http://schemas.microsoft.com/office/powerpoint/2010/main" val="22681464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520" y="5095398"/>
            <a:ext cx="8596667" cy="912020"/>
          </a:xfrm>
        </p:spPr>
        <p:txBody>
          <a:bodyPr>
            <a:normAutofit/>
          </a:bodyPr>
          <a:lstStyle/>
          <a:p>
            <a:pPr algn="ctr"/>
            <a:r>
              <a:rPr lang="en-US" sz="3600" dirty="0" smtClean="0"/>
              <a:t>Questions?  Concerns?</a:t>
            </a:r>
            <a:endParaRPr lang="en-US" sz="3600" dirty="0"/>
          </a:p>
        </p:txBody>
      </p:sp>
      <p:pic>
        <p:nvPicPr>
          <p:cNvPr id="4" name="Content Placeholder 3" descr="Be brave and risk mistakes"/>
          <p:cNvPicPr>
            <a:picLocks noGrp="1" noChangeAspect="1"/>
          </p:cNvPicPr>
          <p:nvPr>
            <p:ph type="pic" idx="1"/>
          </p:nvPr>
        </p:nvPicPr>
        <p:blipFill>
          <a:blip r:embed="rId2">
            <a:extLst>
              <a:ext uri="{28A0092B-C50C-407E-A947-70E740481C1C}">
                <a14:useLocalDpi xmlns:a14="http://schemas.microsoft.com/office/drawing/2010/main" val="0"/>
              </a:ext>
            </a:extLst>
          </a:blip>
          <a:srcRect l="15066" r="15066"/>
          <a:stretch>
            <a:fillRect/>
          </a:stretch>
        </p:blipFill>
        <p:spPr/>
      </p:pic>
      <p:sp>
        <p:nvSpPr>
          <p:cNvPr id="5" name="Text Placeholder 4"/>
          <p:cNvSpPr>
            <a:spLocks noGrp="1"/>
          </p:cNvSpPr>
          <p:nvPr>
            <p:ph type="body" sz="half" idx="2"/>
          </p:nvPr>
        </p:nvSpPr>
        <p:spPr>
          <a:xfrm>
            <a:off x="677334" y="6380018"/>
            <a:ext cx="8596667" cy="45719"/>
          </a:xfrm>
        </p:spPr>
        <p:txBody>
          <a:bodyPr>
            <a:noAutofit/>
          </a:bodyPr>
          <a:lstStyle/>
          <a:p>
            <a:pPr>
              <a:lnSpc>
                <a:spcPct val="120000"/>
              </a:lnSpc>
              <a:spcBef>
                <a:spcPts val="0"/>
              </a:spcBef>
            </a:pPr>
            <a:endParaRPr lang="en-US" sz="1800" dirty="0"/>
          </a:p>
        </p:txBody>
      </p:sp>
    </p:spTree>
    <p:extLst>
      <p:ext uri="{BB962C8B-B14F-4D97-AF65-F5344CB8AC3E}">
        <p14:creationId xmlns:p14="http://schemas.microsoft.com/office/powerpoint/2010/main" val="34118704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556944" y="1456883"/>
            <a:ext cx="7766936" cy="1646302"/>
          </a:xfrm>
        </p:spPr>
        <p:txBody>
          <a:bodyPr/>
          <a:lstStyle/>
          <a:p>
            <a:pPr algn="ctr"/>
            <a:r>
              <a:rPr lang="en-US" dirty="0" smtClean="0"/>
              <a:t>Thank you!</a:t>
            </a:r>
            <a:endParaRPr lang="en-US" dirty="0"/>
          </a:p>
        </p:txBody>
      </p:sp>
      <p:sp>
        <p:nvSpPr>
          <p:cNvPr id="6" name="Subtitle 5"/>
          <p:cNvSpPr>
            <a:spLocks noGrp="1"/>
          </p:cNvSpPr>
          <p:nvPr>
            <p:ph type="subTitle" idx="1"/>
          </p:nvPr>
        </p:nvSpPr>
        <p:spPr>
          <a:xfrm>
            <a:off x="1407314" y="4699226"/>
            <a:ext cx="7766936" cy="1096899"/>
          </a:xfrm>
        </p:spPr>
        <p:txBody>
          <a:bodyPr/>
          <a:lstStyle/>
          <a:p>
            <a:pPr>
              <a:lnSpc>
                <a:spcPct val="120000"/>
              </a:lnSpc>
              <a:spcBef>
                <a:spcPts val="0"/>
              </a:spcBef>
            </a:pPr>
            <a:r>
              <a:rPr lang="en-US" dirty="0"/>
              <a:t>Jennifer DeRose</a:t>
            </a:r>
          </a:p>
          <a:p>
            <a:pPr>
              <a:lnSpc>
                <a:spcPct val="120000"/>
              </a:lnSpc>
              <a:spcBef>
                <a:spcPts val="0"/>
              </a:spcBef>
            </a:pPr>
            <a:r>
              <a:rPr lang="en-US" dirty="0">
                <a:solidFill>
                  <a:schemeClr val="accent5">
                    <a:lumMod val="50000"/>
                  </a:schemeClr>
                </a:solidFill>
              </a:rPr>
              <a:t>jderose@oag.state.md.us</a:t>
            </a:r>
          </a:p>
          <a:p>
            <a:pPr>
              <a:lnSpc>
                <a:spcPct val="120000"/>
              </a:lnSpc>
              <a:spcBef>
                <a:spcPts val="0"/>
              </a:spcBef>
            </a:pPr>
            <a:r>
              <a:rPr lang="en-US" dirty="0"/>
              <a:t>410-576-6318</a:t>
            </a:r>
          </a:p>
          <a:p>
            <a:endParaRPr lang="en-US" dirty="0"/>
          </a:p>
        </p:txBody>
      </p:sp>
    </p:spTree>
    <p:extLst>
      <p:ext uri="{BB962C8B-B14F-4D97-AF65-F5344CB8AC3E}">
        <p14:creationId xmlns:p14="http://schemas.microsoft.com/office/powerpoint/2010/main" val="318817107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721</TotalTime>
  <Words>999</Words>
  <Application>Microsoft Office PowerPoint</Application>
  <PresentationFormat>Widescreen</PresentationFormat>
  <Paragraphs>170</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Trebuchet MS</vt:lpstr>
      <vt:lpstr>Wingdings 3</vt:lpstr>
      <vt:lpstr>Facet</vt:lpstr>
      <vt:lpstr>The EU General Data Protection Regulation</vt:lpstr>
      <vt:lpstr>What is it?</vt:lpstr>
      <vt:lpstr>Scope and Timeline</vt:lpstr>
      <vt:lpstr>Scope and Timeline</vt:lpstr>
      <vt:lpstr>Scope and Timeline: Key Definitions</vt:lpstr>
      <vt:lpstr>Scope and Timeline: Key Definitions</vt:lpstr>
      <vt:lpstr>Consequences of Failure to Comply</vt:lpstr>
      <vt:lpstr>(Relevant) Lawful Bases for Processing</vt:lpstr>
      <vt:lpstr>Lawful Basis for Processing: Consent</vt:lpstr>
      <vt:lpstr>Lawful Basis for Processing: Necessary for Performance of a Contract</vt:lpstr>
      <vt:lpstr>Lawful Basis for Processing:  Legitimate Interest</vt:lpstr>
      <vt:lpstr>Lawful Basis for Processing:  Legitimate Interest</vt:lpstr>
      <vt:lpstr>Rights of the Data Subject</vt:lpstr>
      <vt:lpstr>Transparency</vt:lpstr>
      <vt:lpstr>Transparency</vt:lpstr>
      <vt:lpstr>Rights to Rectification and Erasure</vt:lpstr>
      <vt:lpstr>Right to Erasure</vt:lpstr>
      <vt:lpstr>Compliance Strategy</vt:lpstr>
      <vt:lpstr>Compliance Strategy, cont’d</vt:lpstr>
      <vt:lpstr>Questions?  Concerns?</vt:lpstr>
      <vt:lpstr>Thank you!</vt:lpstr>
    </vt:vector>
  </TitlesOfParts>
  <Company>Office of the Attorney General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DeRose, Jennifer</dc:creator>
  <cp:lastModifiedBy>DeRose, Jennifer</cp:lastModifiedBy>
  <cp:revision>53</cp:revision>
  <dcterms:created xsi:type="dcterms:W3CDTF">2017-12-08T18:43:17Z</dcterms:created>
  <dcterms:modified xsi:type="dcterms:W3CDTF">2018-04-27T20:08:12Z</dcterms:modified>
</cp:coreProperties>
</file>