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9" r:id="rId1"/>
  </p:sldMasterIdLst>
  <p:sldIdLst>
    <p:sldId id="256" r:id="rId2"/>
    <p:sldId id="257" r:id="rId3"/>
    <p:sldId id="262" r:id="rId4"/>
    <p:sldId id="258" r:id="rId5"/>
    <p:sldId id="269" r:id="rId6"/>
    <p:sldId id="268" r:id="rId7"/>
    <p:sldId id="267" r:id="rId8"/>
    <p:sldId id="270" r:id="rId9"/>
    <p:sldId id="263" r:id="rId10"/>
    <p:sldId id="264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DDE-5F10-E44D-8C6F-FD79CED5498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DDE-5F10-E44D-8C6F-FD79CED5498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ED8B-2996-EB40-AF27-BE77D56076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DDE-5F10-E44D-8C6F-FD79CED5498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ED8B-2996-EB40-AF27-BE77D56076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DDE-5F10-E44D-8C6F-FD79CED5498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ED8B-2996-EB40-AF27-BE77D56076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DDE-5F10-E44D-8C6F-FD79CED5498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DDE-5F10-E44D-8C6F-FD79CED5498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ED8B-2996-EB40-AF27-BE77D56076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DDE-5F10-E44D-8C6F-FD79CED5498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ED8B-2996-EB40-AF27-BE77D56076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DDE-5F10-E44D-8C6F-FD79CED5498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ED8B-2996-EB40-AF27-BE77D56076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DDE-5F10-E44D-8C6F-FD79CED5498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ED8B-2996-EB40-AF27-BE77D56076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DDE-5F10-E44D-8C6F-FD79CED5498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ED8B-2996-EB40-AF27-BE77D56076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DDE-5F10-E44D-8C6F-FD79CED5498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19ED8B-2996-EB40-AF27-BE77D560763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F89DDE-5F10-E44D-8C6F-FD79CED5498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19ED8B-2996-EB40-AF27-BE77D560763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8000">
              <a:schemeClr val="accent1"/>
            </a:gs>
            <a:gs pos="41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97864"/>
            <a:ext cx="8162544" cy="1636776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Graduate Education </a:t>
            </a:r>
            <a:br>
              <a:rPr lang="en-US" sz="4800" dirty="0"/>
            </a:br>
            <a:r>
              <a:rPr lang="en-US" sz="4800" dirty="0"/>
              <a:t>Toward a Culture of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992" y="3401568"/>
            <a:ext cx="8284464" cy="2990088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Janet DeLany, </a:t>
            </a:r>
            <a:r>
              <a:rPr lang="en-US" sz="2400" dirty="0" err="1"/>
              <a:t>DEd</a:t>
            </a:r>
            <a:r>
              <a:rPr lang="en-US" sz="2400" dirty="0"/>
              <a:t>	            </a:t>
            </a:r>
          </a:p>
          <a:p>
            <a:pPr algn="ctr"/>
            <a:r>
              <a:rPr lang="en-US" sz="2400" dirty="0"/>
              <a:t>Dean of Graduate Studies </a:t>
            </a:r>
          </a:p>
          <a:p>
            <a:pPr algn="ctr"/>
            <a:r>
              <a:rPr lang="en-US" sz="2400" dirty="0"/>
              <a:t>Towson University </a:t>
            </a:r>
          </a:p>
          <a:p>
            <a:pPr algn="ctr"/>
            <a:endParaRPr lang="en-US" sz="1800" dirty="0"/>
          </a:p>
          <a:p>
            <a:pPr algn="ctr"/>
            <a:r>
              <a:rPr lang="en-US" sz="2400" dirty="0"/>
              <a:t>Erin Golembewski, PhD</a:t>
            </a:r>
          </a:p>
          <a:p>
            <a:pPr algn="ctr"/>
            <a:r>
              <a:rPr lang="en-US" sz="2400" dirty="0"/>
              <a:t>Senior Associate Dean Graduate School</a:t>
            </a:r>
          </a:p>
          <a:p>
            <a:pPr algn="ctr"/>
            <a:r>
              <a:rPr lang="en-US" sz="2400" dirty="0"/>
              <a:t>University of Maryland Baltimore</a:t>
            </a:r>
            <a:endParaRPr lang="en-US" sz="2800" dirty="0"/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4984"/>
            <a:ext cx="8229600" cy="5309616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Seven Year Academic Program Review Process-  formative and summative processes</a:t>
            </a:r>
          </a:p>
          <a:p>
            <a:pPr lvl="2"/>
            <a:r>
              <a:rPr lang="en-US" dirty="0"/>
              <a:t> Developing the report</a:t>
            </a:r>
          </a:p>
          <a:p>
            <a:pPr lvl="3"/>
            <a:r>
              <a:rPr lang="en-US" dirty="0"/>
              <a:t>Assessing inputs, processes, and outcomes related to faculty, student, curriculum, staff, resources</a:t>
            </a:r>
          </a:p>
          <a:p>
            <a:pPr lvl="3"/>
            <a:r>
              <a:rPr lang="en-US" dirty="0"/>
              <a:t>Developing a comprehensive plan for the future</a:t>
            </a:r>
          </a:p>
          <a:p>
            <a:pPr lvl="2"/>
            <a:r>
              <a:rPr lang="en-US" dirty="0"/>
              <a:t>Obtaining approvals</a:t>
            </a:r>
          </a:p>
          <a:p>
            <a:pPr lvl="1"/>
            <a:r>
              <a:rPr lang="en-US" dirty="0"/>
              <a:t> Program Accreditation reports</a:t>
            </a:r>
          </a:p>
          <a:p>
            <a:pPr lvl="2"/>
            <a:r>
              <a:rPr lang="en-US" dirty="0"/>
              <a:t>Integrating accreditation reports with Seven Year Academic Program Review Process- </a:t>
            </a:r>
          </a:p>
          <a:p>
            <a:pPr lvl="2"/>
            <a:r>
              <a:rPr lang="en-US" dirty="0"/>
              <a:t>Overlaps and distinct features</a:t>
            </a:r>
          </a:p>
          <a:p>
            <a:pPr lvl="1"/>
            <a:r>
              <a:rPr lang="en-US" dirty="0"/>
              <a:t>Middle States standards</a:t>
            </a:r>
          </a:p>
          <a:p>
            <a:pPr lvl="2"/>
            <a:r>
              <a:rPr lang="en-US" dirty="0"/>
              <a:t>Assessing student learning- standard 3</a:t>
            </a:r>
          </a:p>
          <a:p>
            <a:pPr lvl="2"/>
            <a:r>
              <a:rPr lang="en-US" dirty="0"/>
              <a:t>Assessing the assessment process- standard 5</a:t>
            </a:r>
          </a:p>
          <a:p>
            <a:pPr lvl="2"/>
            <a:endParaRPr lang="en-US" dirty="0"/>
          </a:p>
          <a:p>
            <a:pPr marL="667512" lvl="2" indent="0">
              <a:buNone/>
            </a:pPr>
            <a:endParaRPr lang="en-US" dirty="0"/>
          </a:p>
          <a:p>
            <a:pPr lvl="3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3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216"/>
            <a:ext cx="8229600" cy="9359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Assessment Process-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0243" y="1462524"/>
            <a:ext cx="29266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/>
              <a:t>Directive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7606" y="1462524"/>
            <a:ext cx="2305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/>
              <a:t>Generative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559" y="3377842"/>
            <a:ext cx="12148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vs.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1024" y="2208918"/>
            <a:ext cx="194648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Uniformity</a:t>
            </a:r>
          </a:p>
          <a:p>
            <a:pPr algn="ctr"/>
            <a:endParaRPr lang="en-US" sz="2500" dirty="0"/>
          </a:p>
          <a:p>
            <a:pPr algn="ctr"/>
            <a:endParaRPr lang="en-US" sz="2500" dirty="0"/>
          </a:p>
          <a:p>
            <a:pPr algn="ctr"/>
            <a:r>
              <a:rPr lang="en-US" sz="2500" dirty="0"/>
              <a:t>Central Control</a:t>
            </a:r>
          </a:p>
          <a:p>
            <a:pPr algn="ctr"/>
            <a:endParaRPr lang="en-US" sz="2500" dirty="0"/>
          </a:p>
          <a:p>
            <a:pPr algn="ctr"/>
            <a:r>
              <a:rPr lang="en-US" sz="2500" dirty="0"/>
              <a:t>Inter-unit Consistency </a:t>
            </a:r>
          </a:p>
          <a:p>
            <a:pPr algn="ctr"/>
            <a:endParaRPr lang="en-US" sz="2500" dirty="0"/>
          </a:p>
          <a:p>
            <a:pPr algn="ctr"/>
            <a:r>
              <a:rPr lang="en-US" sz="2500" dirty="0"/>
              <a:t>Summative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7606" y="2208918"/>
            <a:ext cx="230541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Individualized Applicability</a:t>
            </a:r>
          </a:p>
          <a:p>
            <a:pPr algn="ctr"/>
            <a:endParaRPr lang="en-US" sz="2500" dirty="0"/>
          </a:p>
          <a:p>
            <a:pPr algn="ctr"/>
            <a:r>
              <a:rPr lang="en-US" sz="2500" dirty="0"/>
              <a:t>Program/Unit Control</a:t>
            </a:r>
          </a:p>
          <a:p>
            <a:pPr algn="ctr"/>
            <a:endParaRPr lang="en-US" sz="2500" dirty="0"/>
          </a:p>
          <a:p>
            <a:pPr algn="ctr"/>
            <a:r>
              <a:rPr lang="en-US" sz="2500" dirty="0"/>
              <a:t>Unit Specificity </a:t>
            </a:r>
          </a:p>
          <a:p>
            <a:pPr algn="ctr"/>
            <a:endParaRPr lang="en-US" sz="2500" dirty="0"/>
          </a:p>
          <a:p>
            <a:pPr algn="ctr"/>
            <a:endParaRPr lang="en-US" sz="2500" dirty="0"/>
          </a:p>
          <a:p>
            <a:pPr algn="ctr"/>
            <a:r>
              <a:rPr lang="en-US" sz="2500" dirty="0"/>
              <a:t>Formative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6001"/>
            <a:ext cx="8229600" cy="53554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544"/>
            <a:ext cx="8229600" cy="501305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Core to a culture that values graduate assessment are faculty and administrators who:</a:t>
            </a:r>
          </a:p>
          <a:p>
            <a:pPr lvl="1"/>
            <a:r>
              <a:rPr lang="en-US" dirty="0"/>
              <a:t>Appreciate its worth for promoting excellence within and across programs</a:t>
            </a:r>
          </a:p>
          <a:p>
            <a:pPr lvl="1"/>
            <a:r>
              <a:rPr lang="en-US" dirty="0"/>
              <a:t>Acknowledge its necessary for accreditation and funding</a:t>
            </a:r>
          </a:p>
          <a:p>
            <a:pPr lvl="1"/>
            <a:r>
              <a:rPr lang="en-US" dirty="0"/>
              <a:t>Accept its complexity and resource allocation demands</a:t>
            </a:r>
          </a:p>
          <a:p>
            <a:pPr marL="393192" lvl="1" indent="0">
              <a:buNone/>
            </a:pPr>
            <a:endParaRPr lang="en-US" dirty="0"/>
          </a:p>
          <a:p>
            <a:r>
              <a:rPr lang="en-US" sz="2400" dirty="0"/>
              <a:t>Core to using assessment data for improving graduate programs are processes and tools that:</a:t>
            </a:r>
          </a:p>
          <a:p>
            <a:pPr lvl="1"/>
            <a:r>
              <a:rPr lang="en-US" dirty="0"/>
              <a:t>Promote efficiencies and integrate data collection procedures for multiple purposes within programs and across levels</a:t>
            </a:r>
          </a:p>
          <a:p>
            <a:pPr lvl="1"/>
            <a:r>
              <a:rPr lang="en-US" dirty="0"/>
              <a:t>Facilitate deep analysis of large data sets</a:t>
            </a:r>
          </a:p>
          <a:p>
            <a:pPr lvl="1"/>
            <a:r>
              <a:rPr lang="en-US" dirty="0"/>
              <a:t>Incorporate feedback loops for assessing the utility and meaningfulness of the assessment process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6001"/>
            <a:ext cx="8229600" cy="53554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Questions for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72767"/>
            <a:ext cx="8385048" cy="475183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What processes advance a culture of assessment and engage faculty and administrators in that culture?</a:t>
            </a: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What, if any, overarching structures should we implement to integrate the graduate education data collection and analysis processes across programs and university units? How will these processes interface with program specific accreditation?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2400" dirty="0"/>
              <a:t>What centralized/decentralized approval processes improve/hinder the assessment process and influence how  programs meet at least the minimum university standards for assessment?  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2400" dirty="0"/>
              <a:t>What data do we hope to obtain from the assessment process and how might we use that data to advance learning?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8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4944"/>
            <a:ext cx="8229600" cy="7684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Case Study 1:  Building a Culture of Assessment- UMB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928"/>
            <a:ext cx="8229600" cy="461467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4766" y="1532709"/>
            <a:ext cx="8168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University of Maryland, Baltimore</a:t>
            </a:r>
          </a:p>
          <a:p>
            <a:r>
              <a:rPr lang="en-US" sz="2400" dirty="0">
                <a:cs typeface="Arial" panose="020B0604020202020204" pitchFamily="34" charset="0"/>
              </a:rPr>
              <a:t>	Seven Schools, one university</a:t>
            </a:r>
          </a:p>
          <a:p>
            <a:r>
              <a:rPr lang="en-US" sz="2400" dirty="0">
                <a:cs typeface="Arial" panose="020B0604020202020204" pitchFamily="34" charset="0"/>
              </a:rPr>
              <a:t>	Accreditation for many programs but not all</a:t>
            </a:r>
          </a:p>
          <a:p>
            <a:r>
              <a:rPr lang="en-US" sz="2400" dirty="0">
                <a:cs typeface="Arial" panose="020B0604020202020204" pitchFamily="34" charset="0"/>
              </a:rPr>
              <a:t>	Strong focus on research achievements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4944"/>
            <a:ext cx="8229600" cy="7684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Case Study 1:  Building a Culture of Assessment- UMB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928"/>
            <a:ext cx="8229600" cy="461467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43" y="1149532"/>
            <a:ext cx="6807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9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4944"/>
            <a:ext cx="8229600" cy="7684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Case Study 1:  Building a Culture of Assessment- UMB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928"/>
            <a:ext cx="8229600" cy="461467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42" y="1941196"/>
            <a:ext cx="8096190" cy="438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024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4944"/>
            <a:ext cx="8229600" cy="7684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Case Study 1:  Building a Culture of Assessment- UMB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928"/>
            <a:ext cx="8229600" cy="461467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2" descr="Image result for feedback lo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906" y="1785257"/>
            <a:ext cx="5905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555342"/>
            <a:ext cx="7336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https://www.pinterest.com/ggarcia2015364/feedback-loop/</a:t>
            </a:r>
          </a:p>
        </p:txBody>
      </p:sp>
    </p:spTree>
    <p:extLst>
      <p:ext uri="{BB962C8B-B14F-4D97-AF65-F5344CB8AC3E}">
        <p14:creationId xmlns:p14="http://schemas.microsoft.com/office/powerpoint/2010/main" val="2408016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4944"/>
            <a:ext cx="8229600" cy="7684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Case Study 1:  Building a Culture of Assessment- UMB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928"/>
            <a:ext cx="8229600" cy="461467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5394" y="1654523"/>
            <a:ext cx="775062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Building a culture of assessment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Make assessment a core element of program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Recognize disciplinary differences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Meet faculty where they 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Create opportunities for conversations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Provide resources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Provide faculty development opportunities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Cultivate leadership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Maximize transitions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Start with foundational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Use accessible language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Treat it like a research question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Use Backwards design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37503"/>
            <a:ext cx="55952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http://www.learningoutcomesassessment.org/Presentations/AI%20Cain%20and%20Hutchings.pdf</a:t>
            </a:r>
          </a:p>
        </p:txBody>
      </p:sp>
    </p:spTree>
    <p:extLst>
      <p:ext uri="{BB962C8B-B14F-4D97-AF65-F5344CB8AC3E}">
        <p14:creationId xmlns:p14="http://schemas.microsoft.com/office/powerpoint/2010/main" val="665453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4944"/>
            <a:ext cx="8229600" cy="7684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Case Study 2:  Using Assessment Data for Graduate Improvement- Towson University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928"/>
            <a:ext cx="8229600" cy="46146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Initiating an assessment plan- SLO connected to University mission and strategic plan</a:t>
            </a:r>
          </a:p>
          <a:p>
            <a:pPr lvl="1"/>
            <a:r>
              <a:rPr lang="en-US" dirty="0"/>
              <a:t>Developing the proposal</a:t>
            </a:r>
          </a:p>
          <a:p>
            <a:pPr lvl="1"/>
            <a:r>
              <a:rPr lang="en-US" dirty="0"/>
              <a:t>Obtaining approval</a:t>
            </a:r>
          </a:p>
          <a:p>
            <a:pPr lvl="1"/>
            <a:endParaRPr lang="en-US" dirty="0"/>
          </a:p>
          <a:p>
            <a:r>
              <a:rPr lang="en-US" dirty="0"/>
              <a:t>Implementing the plan- an iterative process</a:t>
            </a:r>
          </a:p>
          <a:p>
            <a:pPr lvl="1"/>
            <a:r>
              <a:rPr lang="en-US" dirty="0"/>
              <a:t>Participating in the yearly reporting cycles and formative feedback loops</a:t>
            </a:r>
          </a:p>
          <a:p>
            <a:pPr lvl="1"/>
            <a:r>
              <a:rPr lang="en-US" dirty="0"/>
              <a:t>Building information for seven year assessment and accreditation reports</a:t>
            </a:r>
          </a:p>
          <a:p>
            <a:pPr lvl="1"/>
            <a:r>
              <a:rPr lang="en-US" dirty="0"/>
              <a:t>Assessing the assessment process</a:t>
            </a:r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75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322</TotalTime>
  <Words>456</Words>
  <Application>Microsoft Office PowerPoint</Application>
  <PresentationFormat>On-screen Show (4:3)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Constantia</vt:lpstr>
      <vt:lpstr>Wingdings 2</vt:lpstr>
      <vt:lpstr>Flow</vt:lpstr>
      <vt:lpstr>Graduate Education  Toward a Culture of Assessment</vt:lpstr>
      <vt:lpstr>Assumptions</vt:lpstr>
      <vt:lpstr>Questions for Reflection</vt:lpstr>
      <vt:lpstr>Case Study 1:  Building a Culture of Assessment- UMB</vt:lpstr>
      <vt:lpstr>Case Study 1:  Building a Culture of Assessment- UMB</vt:lpstr>
      <vt:lpstr>Case Study 1:  Building a Culture of Assessment- UMB</vt:lpstr>
      <vt:lpstr>Case Study 1:  Building a Culture of Assessment- UMB</vt:lpstr>
      <vt:lpstr>Case Study 1:  Building a Culture of Assessment- UMB</vt:lpstr>
      <vt:lpstr>Case Study 2:  Using Assessment Data for Graduate Improvement- Towson University</vt:lpstr>
      <vt:lpstr>PowerPoint Presentation</vt:lpstr>
      <vt:lpstr>Assessment Process-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Studies</dc:title>
  <dc:creator>Nicole  Steinberg</dc:creator>
  <cp:lastModifiedBy>Fiona Yung</cp:lastModifiedBy>
  <cp:revision>35</cp:revision>
  <dcterms:created xsi:type="dcterms:W3CDTF">2017-04-11T16:44:36Z</dcterms:created>
  <dcterms:modified xsi:type="dcterms:W3CDTF">2017-04-26T18:02:17Z</dcterms:modified>
</cp:coreProperties>
</file>