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5"/>
  </p:notesMasterIdLst>
  <p:sldIdLst>
    <p:sldId id="256" r:id="rId5"/>
    <p:sldId id="257" r:id="rId6"/>
    <p:sldId id="277" r:id="rId7"/>
    <p:sldId id="278" r:id="rId8"/>
    <p:sldId id="279" r:id="rId9"/>
    <p:sldId id="293" r:id="rId10"/>
    <p:sldId id="287" r:id="rId11"/>
    <p:sldId id="262" r:id="rId12"/>
    <p:sldId id="282" r:id="rId13"/>
    <p:sldId id="270" r:id="rId14"/>
    <p:sldId id="281" r:id="rId15"/>
    <p:sldId id="294" r:id="rId16"/>
    <p:sldId id="266" r:id="rId17"/>
    <p:sldId id="263" r:id="rId18"/>
    <p:sldId id="265" r:id="rId19"/>
    <p:sldId id="268" r:id="rId20"/>
    <p:sldId id="290" r:id="rId21"/>
    <p:sldId id="274" r:id="rId22"/>
    <p:sldId id="264" r:id="rId23"/>
    <p:sldId id="259" r:id="rId24"/>
    <p:sldId id="288" r:id="rId25"/>
    <p:sldId id="260" r:id="rId26"/>
    <p:sldId id="271" r:id="rId27"/>
    <p:sldId id="272" r:id="rId28"/>
    <p:sldId id="276" r:id="rId29"/>
    <p:sldId id="285" r:id="rId30"/>
    <p:sldId id="283" r:id="rId31"/>
    <p:sldId id="286" r:id="rId32"/>
    <p:sldId id="292" r:id="rId33"/>
    <p:sldId id="27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2D2983-91BC-2B41-A492-E7A066B37F21}" v="54" dt="2023-10-06T09:53:31.729"/>
    <p1510:client id="{0B045801-B081-0C1E-4C71-D837D6E430AB}" v="5" dt="2023-10-10T22:11:51.244"/>
    <p1510:client id="{0B9E0208-7DC7-270D-E1DB-AB06E57927DB}" v="524" dt="2023-10-05T20:00:51.033"/>
    <p1510:client id="{0C34A5D0-F0E1-02D9-34EB-A29BAEA23A27}" v="103" dt="2023-10-11T10:04:48.087"/>
    <p1510:client id="{22BB825E-BDDE-800B-ED21-7090B9A5944D}" v="45" dt="2023-10-11T10:21:40.805"/>
    <p1510:client id="{277644B1-FE83-0B05-3AAF-3DF8B9D4498A}" v="2" dt="2023-10-05T20:01:39.432"/>
    <p1510:client id="{368A2C7A-BCC7-5D74-3A2B-BF065A7D7E9A}" v="87" dt="2023-10-11T10:43:14.244"/>
    <p1510:client id="{411A74DB-EC8A-C8D8-E602-39F871E7F379}" v="28" dt="2023-09-25T14:51:11.847"/>
    <p1510:client id="{515DF585-AE32-760C-EFE0-AA7D37BDB3EB}" v="524" dt="2023-10-05T16:17:59.013"/>
    <p1510:client id="{536310C2-ABB9-B497-3955-FBEBD9AF85FE}" v="373" dt="2023-10-04T12:10:38.868"/>
    <p1510:client id="{68606EF4-5E6B-BCFF-6122-0448FC5546BA}" v="94" dt="2023-09-26T13:58:47.905"/>
    <p1510:client id="{6B3C69E4-1867-FD54-4D5F-EE8D3471DBD2}" v="521" dt="2023-10-10T17:59:21.374"/>
    <p1510:client id="{7068988E-1E58-C0E5-961F-D47C5C6B3035}" v="112" dt="2023-09-27T21:32:00.397"/>
    <p1510:client id="{759EDDB2-7220-B164-6F6C-A3210A5E68A3}" v="433" dt="2023-10-04T16:57:32.847"/>
    <p1510:client id="{82E63938-FC84-8FA4-A94A-644666DE0804}" v="83" dt="2023-09-29T16:42:04.949"/>
    <p1510:client id="{84F546B3-5093-1731-55EE-99C795612513}" v="589" dt="2023-10-10T22:19:36.875"/>
    <p1510:client id="{87050EA3-AAD6-47FF-C858-ADD33FC65643}" v="168" dt="2023-10-04T15:31:19.280"/>
    <p1510:client id="{87CA3FFA-6252-E034-69CD-E0A659C9B985}" v="105" dt="2023-09-20T18:50:25.119"/>
    <p1510:client id="{87FE38B9-907E-6FA8-6E92-4C8C872213C0}" v="553" dt="2023-10-04T11:23:28.599"/>
    <p1510:client id="{882FC0A7-0D9F-D0CF-6EA4-FBC9B0383BB3}" v="318" dt="2023-10-11T09:47:26.604"/>
    <p1510:client id="{88C552D4-ABC9-5B33-F895-5ED17A3335FE}" v="1028" dt="2023-09-28T20:18:19.393"/>
    <p1510:client id="{8ED96B3A-160D-98CC-7ADF-7E63CBF7DABB}" v="257" dt="2023-10-03T19:28:51.268"/>
    <p1510:client id="{93D0FBF6-FF6F-FFC2-2923-12E17A73709B}" v="220" dt="2023-09-21T19:43:40.483"/>
    <p1510:client id="{9BF54598-3E06-66B7-1B60-13BDC2568236}" v="1" dt="2023-10-05T19:19:37.585"/>
    <p1510:client id="{9D6612CA-49CD-5F8F-1F84-96B68D5DA5A0}" v="301" dt="2023-09-26T02:22:51.648"/>
    <p1510:client id="{A02E5406-F513-0628-D50E-9958C66DFDB6}" v="167" dt="2023-09-27T22:11:14.341"/>
    <p1510:client id="{A10DF862-E941-F1C1-B2EF-365F9DF50A78}" v="49" dt="2023-09-29T12:55:16.708"/>
    <p1510:client id="{A10E7252-6685-697E-CBCB-B26A2EE922D2}" v="33" dt="2023-09-26T03:02:35.370"/>
    <p1510:client id="{AC2E5F4B-CD8A-5A2C-B2FF-1108E46F2911}" v="241" dt="2023-09-29T23:48:18.347"/>
    <p1510:client id="{B5FEA518-4BF1-9D9B-6E36-DA6AD572755D}" v="739" dt="2023-10-05T17:08:27.354"/>
    <p1510:client id="{BD3DCFBC-7CEE-14BD-2B24-17167965DEF9}" v="118" dt="2023-10-11T11:01:15.771"/>
    <p1510:client id="{CE01F6FB-1018-CA92-2188-9E4C4FA0033B}" v="60" dt="2023-09-20T19:27:53.303"/>
    <p1510:client id="{DFC4EF7A-9AC7-D354-2A32-5ABF6C8D546D}" v="6" dt="2023-10-04T16:59:19.035"/>
    <p1510:client id="{E28E9BF4-9446-4AA9-8755-8A7AAB18901B}" v="9" dt="2023-10-10T21:31:35.609"/>
    <p1510:client id="{E468EBB1-3FD0-E9B4-6720-6C2745F267B0}" v="64" dt="2023-09-26T02:56:42.935"/>
    <p1510:client id="{FA815721-8AFC-AD1E-36CA-94B41D1366A4}" v="68" dt="2023-09-21T19:19:20.472"/>
    <p1510:client id="{FD7C266A-7F50-1809-F67C-2C7D076A6682}" v="18" dt="2023-09-29T16:28:03.176"/>
  </p1510:revLst>
</p1510:revInfo>
</file>

<file path=ppt/tableStyles.xml><?xml version="1.0" encoding="utf-8"?>
<a:tblStyleLst xmlns:a="http://schemas.openxmlformats.org/drawingml/2006/main" def="{00A15C55-8517-42AA-B614-E9B94910E39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118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FA5273-ACF0-4D5E-BDDC-A760951A2B80}" type="datetimeFigureOut">
              <a:t>10/11/2023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2E1B45-0B1E-4165-A156-3471F97A70B7}" type="slidenum">
              <a:t>‹#›</a:t>
            </a:fld>
            <a:endParaRPr lang="en-US"/>
          </a:p>
        </p:txBody>
      </p:sp>
    </p:spTree>
    <p:extLst>
      <p:ext uri="{BB962C8B-B14F-4D97-AF65-F5344CB8AC3E}">
        <p14:creationId xmlns:p14="http://schemas.microsoft.com/office/powerpoint/2010/main" val="784826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blackboard.towson.edu/ultra/courses/_262150_1/outline/edit/document/_9635509_1?courseId=_262150_1&amp;view=conten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blackboard.towson.edu/ultra/courses/_262150_1/outline/edit/document/_9064392_1?courseId=_262150_1&amp;view=content"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itaccessibility.umd.edu/ally"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blackboard.towson.edu/ultra/courses/_262150_1/outline/edit/document/_9635509_1?courseId=_262150_1&amp;view=conten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Teresa</a:t>
            </a:r>
          </a:p>
        </p:txBody>
      </p:sp>
      <p:sp>
        <p:nvSpPr>
          <p:cNvPr id="4" name="Slide Number Placeholder 3"/>
          <p:cNvSpPr>
            <a:spLocks noGrp="1"/>
          </p:cNvSpPr>
          <p:nvPr>
            <p:ph type="sldNum" sz="quarter" idx="5"/>
          </p:nvPr>
        </p:nvSpPr>
        <p:spPr/>
        <p:txBody>
          <a:bodyPr/>
          <a:lstStyle/>
          <a:p>
            <a:fld id="{592E1B45-0B1E-4165-A156-3471F97A70B7}" type="slidenum">
              <a:rPr lang="en-US"/>
              <a:t>2</a:t>
            </a:fld>
            <a:endParaRPr lang="en-US"/>
          </a:p>
        </p:txBody>
      </p:sp>
    </p:spTree>
    <p:extLst>
      <p:ext uri="{BB962C8B-B14F-4D97-AF65-F5344CB8AC3E}">
        <p14:creationId xmlns:p14="http://schemas.microsoft.com/office/powerpoint/2010/main" val="1275690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Usability and accessibility are interconnected; however, a course design and navigation can be usable but the content is not accessible (i.e., low color contrast, missing all tags, missing transcripts/close captions. </a:t>
            </a:r>
            <a:r>
              <a:rPr lang="en-US" b="1"/>
              <a:t>This has to be explicit in faculty training. </a:t>
            </a:r>
            <a:endParaRPr lang="en-US">
              <a:ea typeface="Calibri"/>
              <a:cs typeface="Calibri"/>
            </a:endParaRPr>
          </a:p>
          <a:p>
            <a:endParaRPr lang="en-US"/>
          </a:p>
          <a:p>
            <a:r>
              <a:rPr lang="en-US"/>
              <a:t>Show example with Ultra page.</a:t>
            </a:r>
            <a:endParaRPr lang="en-US">
              <a:ea typeface="Calibri"/>
              <a:cs typeface="Calibri"/>
            </a:endParaRPr>
          </a:p>
          <a:p>
            <a:endParaRPr lang="en-US">
              <a:ea typeface="Calibri"/>
              <a:cs typeface="Calibri"/>
            </a:endParaRPr>
          </a:p>
          <a:p>
            <a:r>
              <a:rPr lang="en-US">
                <a:ea typeface="Calibri"/>
                <a:cs typeface="Calibri"/>
              </a:rPr>
              <a:t>Share Course page: </a:t>
            </a:r>
            <a:r>
              <a:rPr lang="en-US">
                <a:hlinkClick r:id="rId3"/>
              </a:rPr>
              <a:t>https://blackboard.towson.edu/ultra/courses/_262150_1/outline/edit/document/_9635509_1?courseId=_262150_1&amp;view=content</a:t>
            </a:r>
            <a:endParaRPr lang="en-US">
              <a:ea typeface="Calibri"/>
              <a:cs typeface="Calibri"/>
              <a:hlinkClick r:id="" action="ppaction://noaction"/>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592E1B45-0B1E-4165-A156-3471F97A70B7}" type="slidenum">
              <a:t>12</a:t>
            </a:fld>
            <a:endParaRPr lang="en-US"/>
          </a:p>
        </p:txBody>
      </p:sp>
    </p:spTree>
    <p:extLst>
      <p:ext uri="{BB962C8B-B14F-4D97-AF65-F5344CB8AC3E}">
        <p14:creationId xmlns:p14="http://schemas.microsoft.com/office/powerpoint/2010/main" val="4122301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750"/>
              </a:spcBef>
            </a:pPr>
            <a:r>
              <a:rPr lang="en-US">
                <a:ea typeface="Calibri"/>
                <a:cs typeface="Calibri"/>
              </a:rPr>
              <a:t>Summarize</a:t>
            </a:r>
            <a:endParaRPr lang="en-US"/>
          </a:p>
          <a:p>
            <a:pPr marL="171450" indent="-171450">
              <a:lnSpc>
                <a:spcPct val="90000"/>
              </a:lnSpc>
              <a:spcBef>
                <a:spcPts val="750"/>
              </a:spcBef>
            </a:pPr>
            <a:endParaRPr lang="en-US"/>
          </a:p>
          <a:p>
            <a:pPr marL="171450" indent="-171450">
              <a:lnSpc>
                <a:spcPct val="90000"/>
              </a:lnSpc>
              <a:spcBef>
                <a:spcPts val="750"/>
              </a:spcBef>
            </a:pPr>
            <a:r>
              <a:rPr lang="en-US"/>
              <a:t>     Legal - regarding the Departments’ ongoing efforts to address barriers that prevent people with disabilities from participating in online services, programs, and activities that colleges, universities, and other postsecondary institutions make available to students and the public. </a:t>
            </a:r>
            <a:endParaRPr lang="en-US">
              <a:ea typeface="Calibri" panose="020F0502020204030204"/>
              <a:cs typeface="Calibri" panose="020F0502020204030204"/>
            </a:endParaRPr>
          </a:p>
          <a:p>
            <a:pPr marL="171450" indent="-171450">
              <a:lnSpc>
                <a:spcPct val="90000"/>
              </a:lnSpc>
              <a:spcBef>
                <a:spcPts val="750"/>
              </a:spcBef>
            </a:pPr>
            <a:endParaRPr lang="en-US"/>
          </a:p>
          <a:p>
            <a:pPr marL="171450" indent="-171450">
              <a:lnSpc>
                <a:spcPct val="90000"/>
              </a:lnSpc>
              <a:spcBef>
                <a:spcPts val="750"/>
              </a:spcBef>
            </a:pPr>
            <a:r>
              <a:rPr lang="en-US"/>
              <a:t>     Consistent with these guidelines, FACET supports faculty integration of accessibility as a forethought in course design, rather than an afterthought. </a:t>
            </a:r>
            <a:endParaRPr lang="en-US">
              <a:ea typeface="Calibri" panose="020F0502020204030204"/>
              <a:cs typeface="Calibri" panose="020F0502020204030204"/>
            </a:endParaRPr>
          </a:p>
          <a:p>
            <a:pPr marL="171450" indent="-171450">
              <a:lnSpc>
                <a:spcPct val="90000"/>
              </a:lnSpc>
              <a:spcBef>
                <a:spcPts val="750"/>
              </a:spcBef>
            </a:pPr>
            <a:endParaRPr lang="en-US"/>
          </a:p>
          <a:p>
            <a:pPr marL="171450" indent="-171450">
              <a:lnSpc>
                <a:spcPct val="90000"/>
              </a:lnSpc>
              <a:spcBef>
                <a:spcPts val="750"/>
              </a:spcBef>
            </a:pPr>
            <a:r>
              <a:rPr lang="en-US"/>
              <a:t>      FACET, ADS, and Blackboard partner to support faculty in meeting institutional accessibility aims.</a:t>
            </a: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592E1B45-0B1E-4165-A156-3471F97A70B7}" type="slidenum">
              <a:t>13</a:t>
            </a:fld>
            <a:endParaRPr lang="en-US"/>
          </a:p>
        </p:txBody>
      </p:sp>
    </p:spTree>
    <p:extLst>
      <p:ext uri="{BB962C8B-B14F-4D97-AF65-F5344CB8AC3E}">
        <p14:creationId xmlns:p14="http://schemas.microsoft.com/office/powerpoint/2010/main" val="1458123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90000"/>
              </a:lnSpc>
              <a:spcBef>
                <a:spcPts val="750"/>
              </a:spcBef>
              <a:buFont typeface="Arial"/>
              <a:buChar char="•"/>
            </a:pPr>
            <a:r>
              <a:rPr lang="en-US"/>
              <a:t>Ultra Content Editor with built in Accessible Headings - reduce file uploads when not necessary </a:t>
            </a:r>
          </a:p>
          <a:p>
            <a:pPr marL="342900" indent="-342900">
              <a:lnSpc>
                <a:spcPct val="90000"/>
              </a:lnSpc>
              <a:spcBef>
                <a:spcPts val="750"/>
              </a:spcBef>
              <a:buFont typeface="Arial"/>
              <a:buChar char="•"/>
            </a:pPr>
            <a:r>
              <a:rPr lang="en-US">
                <a:hlinkClick r:id="rId3">
                  <a:extLst>
                    <a:ext uri="{A12FA001-AC4F-418D-AE19-62706E023703}">
                      <ahyp:hlinkClr xmlns:ahyp="http://schemas.microsoft.com/office/drawing/2018/hyperlinkcolor" val="tx"/>
                    </a:ext>
                  </a:extLst>
                </a:hlinkClick>
              </a:rPr>
              <a:t>SIX Essential Steps - </a:t>
            </a:r>
            <a:endParaRPr lang="en-US"/>
          </a:p>
          <a:p>
            <a:pPr marL="342900" indent="-342900">
              <a:lnSpc>
                <a:spcPct val="90000"/>
              </a:lnSpc>
              <a:spcBef>
                <a:spcPts val="750"/>
              </a:spcBef>
              <a:buFont typeface="Arial"/>
              <a:buChar char="•"/>
            </a:pPr>
            <a:r>
              <a:rPr lang="en-US"/>
              <a:t>Ally Alternative Formats – Benefit all learners - </a:t>
            </a:r>
            <a:r>
              <a:rPr lang="en-US" err="1"/>
              <a:t>BeeLine</a:t>
            </a:r>
            <a:r>
              <a:rPr lang="en-US">
                <a:ea typeface="Calibri"/>
                <a:cs typeface="Calibri"/>
              </a:rPr>
              <a:t> Reader alt format – </a:t>
            </a:r>
            <a:r>
              <a:rPr lang="en-US"/>
              <a:t>benefits people with dyslexia, ADHD, low vision, and anybody who may have difficulty with visual tracking or focus.</a:t>
            </a:r>
          </a:p>
          <a:p>
            <a:pPr marL="342900" indent="-342900">
              <a:lnSpc>
                <a:spcPct val="90000"/>
              </a:lnSpc>
              <a:spcBef>
                <a:spcPts val="750"/>
              </a:spcBef>
              <a:buFont typeface="Arial"/>
              <a:buChar char="•"/>
            </a:pPr>
            <a:r>
              <a:rPr lang="en-US">
                <a:hlinkClick r:id="rId4"/>
              </a:rPr>
              <a:t>https://itaccessibility.umd.edu/ally</a:t>
            </a:r>
            <a:endParaRPr lang="en-US"/>
          </a:p>
          <a:p>
            <a:pPr marL="342900" indent="-342900">
              <a:lnSpc>
                <a:spcPct val="90000"/>
              </a:lnSpc>
              <a:spcBef>
                <a:spcPts val="750"/>
              </a:spcBef>
              <a:buFont typeface="Arial"/>
              <a:buChar char="•"/>
            </a:pPr>
            <a:endParaRPr lang="en-US">
              <a:ea typeface="Calibri" panose="020F0502020204030204"/>
              <a:cs typeface="Calibri" panose="020F0502020204030204"/>
            </a:endParaRPr>
          </a:p>
          <a:p>
            <a:endParaRPr lang="en-US">
              <a:ea typeface="Calibri" panose="020F0502020204030204"/>
              <a:cs typeface="Calibri" panose="020F0502020204030204"/>
            </a:endParaRPr>
          </a:p>
          <a:p>
            <a:pPr marL="171450" indent="-171450">
              <a:buFont typeface="Arial"/>
              <a:buChar char="•"/>
            </a:pPr>
            <a:endParaRPr lang="en-US"/>
          </a:p>
          <a:p>
            <a:endParaRPr lang="en-US">
              <a:ea typeface="Calibri" panose="020F0502020204030204"/>
              <a:cs typeface="Calibri" panose="020F0502020204030204"/>
            </a:endParaRPr>
          </a:p>
          <a:p>
            <a:pPr marL="342900" indent="-342900">
              <a:lnSpc>
                <a:spcPct val="90000"/>
              </a:lnSpc>
              <a:spcBef>
                <a:spcPts val="750"/>
              </a:spcBef>
              <a:buFont typeface="Arial"/>
              <a:buChar char="•"/>
            </a:pP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592E1B45-0B1E-4165-A156-3471F97A70B7}" type="slidenum">
              <a:t>14</a:t>
            </a:fld>
            <a:endParaRPr lang="en-US"/>
          </a:p>
        </p:txBody>
      </p:sp>
    </p:spTree>
    <p:extLst>
      <p:ext uri="{BB962C8B-B14F-4D97-AF65-F5344CB8AC3E}">
        <p14:creationId xmlns:p14="http://schemas.microsoft.com/office/powerpoint/2010/main" val="2447067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Teresa</a:t>
            </a:r>
          </a:p>
        </p:txBody>
      </p:sp>
      <p:sp>
        <p:nvSpPr>
          <p:cNvPr id="4" name="Slide Number Placeholder 3"/>
          <p:cNvSpPr>
            <a:spLocks noGrp="1"/>
          </p:cNvSpPr>
          <p:nvPr>
            <p:ph type="sldNum" sz="quarter" idx="5"/>
          </p:nvPr>
        </p:nvSpPr>
        <p:spPr/>
        <p:txBody>
          <a:bodyPr/>
          <a:lstStyle/>
          <a:p>
            <a:fld id="{592E1B45-0B1E-4165-A156-3471F97A70B7}" type="slidenum">
              <a:rPr lang="en-US"/>
              <a:t>15</a:t>
            </a:fld>
            <a:endParaRPr lang="en-US"/>
          </a:p>
        </p:txBody>
      </p:sp>
    </p:spTree>
    <p:extLst>
      <p:ext uri="{BB962C8B-B14F-4D97-AF65-F5344CB8AC3E}">
        <p14:creationId xmlns:p14="http://schemas.microsoft.com/office/powerpoint/2010/main" val="2204154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SYLLABI (SYL)</a:t>
            </a:r>
            <a:endParaRPr lang="en-US">
              <a:ea typeface="Calibri"/>
              <a:cs typeface="Calibri"/>
            </a:endParaRPr>
          </a:p>
          <a:p>
            <a:pPr marL="171450" indent="-171450">
              <a:buFont typeface="Arial,Sans-Serif"/>
              <a:buChar char="•"/>
            </a:pPr>
            <a:r>
              <a:rPr lang="en-US"/>
              <a:t>SYL lets faculty create, edit, and add syllabus content in seamless integration with internal system to achieve consistency and compliance across campus</a:t>
            </a:r>
            <a:endParaRPr lang="en-US">
              <a:ea typeface="Calibri"/>
              <a:cs typeface="Calibri"/>
            </a:endParaRPr>
          </a:p>
          <a:p>
            <a:pPr marL="171450" indent="-171450">
              <a:buFont typeface="Arial,Sans-Serif"/>
              <a:buChar char="•"/>
            </a:pPr>
            <a:r>
              <a:rPr lang="en-US"/>
              <a:t>Automatically keep campus policies up to date </a:t>
            </a:r>
            <a:endParaRPr lang="en-US">
              <a:ea typeface="Calibri"/>
              <a:cs typeface="Calibri"/>
            </a:endParaRPr>
          </a:p>
          <a:p>
            <a:pPr marL="171450" indent="-171450">
              <a:buFont typeface="Arial,Sans-Serif"/>
              <a:buChar char="•"/>
            </a:pPr>
            <a:r>
              <a:rPr lang="en-US"/>
              <a:t>faculty manage their own content </a:t>
            </a:r>
            <a:endParaRPr lang="en-US">
              <a:ea typeface="Calibri"/>
              <a:cs typeface="Calibri"/>
            </a:endParaRPr>
          </a:p>
          <a:p>
            <a:pPr marL="171450" indent="-171450">
              <a:buFont typeface="Arial,Sans-Serif"/>
              <a:buChar char="•"/>
            </a:pPr>
            <a:r>
              <a:rPr lang="en-US"/>
              <a:t>students can access online syllabi repositories with ease</a:t>
            </a:r>
            <a:endParaRPr lang="en-US">
              <a:ea typeface="Calibri"/>
              <a:cs typeface="Calibri"/>
            </a:endParaRPr>
          </a:p>
          <a:p>
            <a:pPr marL="171450" indent="-171450">
              <a:buFont typeface="Arial,Sans-Serif"/>
              <a:buChar char="•"/>
            </a:pPr>
            <a:endParaRPr lang="en-US">
              <a:ea typeface="Calibri"/>
              <a:cs typeface="Calibri"/>
            </a:endParaRPr>
          </a:p>
          <a:p>
            <a:r>
              <a:rPr lang="en-US"/>
              <a:t>Brian will walk through the process of vetting the SYL service accessibility features and were effectively baked in prior to attempting to ramp up staff utilization. </a:t>
            </a:r>
            <a:endParaRPr lang="en-US">
              <a:ea typeface="Calibri"/>
              <a:cs typeface="Calibri"/>
            </a:endParaRPr>
          </a:p>
          <a:p>
            <a:endParaRPr lang="en-US">
              <a:ea typeface="Calibri"/>
              <a:cs typeface="Calibri"/>
            </a:endParaRPr>
          </a:p>
          <a:p>
            <a:r>
              <a:rPr lang="en-US">
                <a:ea typeface="Calibri"/>
                <a:cs typeface="Calibri"/>
              </a:rPr>
              <a:t>Larger campus efforts to support digital accessibility involves numerous stakeholders with some hand in accessibility in various ways. </a:t>
            </a:r>
          </a:p>
        </p:txBody>
      </p:sp>
      <p:sp>
        <p:nvSpPr>
          <p:cNvPr id="4" name="Slide Number Placeholder 3"/>
          <p:cNvSpPr>
            <a:spLocks noGrp="1"/>
          </p:cNvSpPr>
          <p:nvPr>
            <p:ph type="sldNum" sz="quarter" idx="5"/>
          </p:nvPr>
        </p:nvSpPr>
        <p:spPr/>
        <p:txBody>
          <a:bodyPr/>
          <a:lstStyle/>
          <a:p>
            <a:fld id="{592E1B45-0B1E-4165-A156-3471F97A70B7}" type="slidenum">
              <a:rPr lang="en-US"/>
              <a:t>16</a:t>
            </a:fld>
            <a:endParaRPr lang="en-US"/>
          </a:p>
        </p:txBody>
      </p:sp>
    </p:spTree>
    <p:extLst>
      <p:ext uri="{BB962C8B-B14F-4D97-AF65-F5344CB8AC3E}">
        <p14:creationId xmlns:p14="http://schemas.microsoft.com/office/powerpoint/2010/main" val="2539808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592E1B45-0B1E-4165-A156-3471F97A70B7}" type="slidenum">
              <a:rPr lang="en-US"/>
              <a:t>17</a:t>
            </a:fld>
            <a:endParaRPr lang="en-US"/>
          </a:p>
        </p:txBody>
      </p:sp>
    </p:spTree>
    <p:extLst>
      <p:ext uri="{BB962C8B-B14F-4D97-AF65-F5344CB8AC3E}">
        <p14:creationId xmlns:p14="http://schemas.microsoft.com/office/powerpoint/2010/main" val="3103889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Brian – technical nature of your role and specific efforts you've been involved in</a:t>
            </a:r>
          </a:p>
          <a:p>
            <a:endParaRPr lang="en-US">
              <a:ea typeface="Calibri"/>
              <a:cs typeface="Calibri"/>
            </a:endParaRPr>
          </a:p>
          <a:p>
            <a:r>
              <a:rPr lang="en-US"/>
              <a:t>Designing Computer Interfaces for Blind Users</a:t>
            </a:r>
          </a:p>
        </p:txBody>
      </p:sp>
      <p:sp>
        <p:nvSpPr>
          <p:cNvPr id="4" name="Slide Number Placeholder 3"/>
          <p:cNvSpPr>
            <a:spLocks noGrp="1"/>
          </p:cNvSpPr>
          <p:nvPr>
            <p:ph type="sldNum" sz="quarter" idx="5"/>
          </p:nvPr>
        </p:nvSpPr>
        <p:spPr/>
        <p:txBody>
          <a:bodyPr/>
          <a:lstStyle/>
          <a:p>
            <a:fld id="{592E1B45-0B1E-4165-A156-3471F97A70B7}" type="slidenum">
              <a:rPr lang="en-US"/>
              <a:t>18</a:t>
            </a:fld>
            <a:endParaRPr lang="en-US"/>
          </a:p>
        </p:txBody>
      </p:sp>
    </p:spTree>
    <p:extLst>
      <p:ext uri="{BB962C8B-B14F-4D97-AF65-F5344CB8AC3E}">
        <p14:creationId xmlns:p14="http://schemas.microsoft.com/office/powerpoint/2010/main" val="2707128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592E1B45-0B1E-4165-A156-3471F97A70B7}" type="slidenum">
              <a:rPr lang="en-US"/>
              <a:t>19</a:t>
            </a:fld>
            <a:endParaRPr lang="en-US"/>
          </a:p>
        </p:txBody>
      </p:sp>
    </p:spTree>
    <p:extLst>
      <p:ext uri="{BB962C8B-B14F-4D97-AF65-F5344CB8AC3E}">
        <p14:creationId xmlns:p14="http://schemas.microsoft.com/office/powerpoint/2010/main" val="1752749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592E1B45-0B1E-4165-A156-3471F97A70B7}" type="slidenum">
              <a:rPr lang="en-US"/>
              <a:t>20</a:t>
            </a:fld>
            <a:endParaRPr lang="en-US"/>
          </a:p>
        </p:txBody>
      </p:sp>
    </p:spTree>
    <p:extLst>
      <p:ext uri="{BB962C8B-B14F-4D97-AF65-F5344CB8AC3E}">
        <p14:creationId xmlns:p14="http://schemas.microsoft.com/office/powerpoint/2010/main" val="2707104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Brian talks about the four bullet points in his work on next four slides</a:t>
            </a:r>
            <a:endParaRPr lang="en-US">
              <a:ea typeface="Calibri"/>
              <a:cs typeface="Calibri"/>
            </a:endParaRPr>
          </a:p>
        </p:txBody>
      </p:sp>
      <p:sp>
        <p:nvSpPr>
          <p:cNvPr id="4" name="Slide Number Placeholder 3"/>
          <p:cNvSpPr>
            <a:spLocks noGrp="1"/>
          </p:cNvSpPr>
          <p:nvPr>
            <p:ph type="sldNum" sz="quarter" idx="5"/>
          </p:nvPr>
        </p:nvSpPr>
        <p:spPr/>
        <p:txBody>
          <a:bodyPr/>
          <a:lstStyle/>
          <a:p>
            <a:fld id="{592E1B45-0B1E-4165-A156-3471F97A70B7}" type="slidenum">
              <a:rPr lang="en-US"/>
              <a:t>22</a:t>
            </a:fld>
            <a:endParaRPr lang="en-US"/>
          </a:p>
        </p:txBody>
      </p:sp>
    </p:spTree>
    <p:extLst>
      <p:ext uri="{BB962C8B-B14F-4D97-AF65-F5344CB8AC3E}">
        <p14:creationId xmlns:p14="http://schemas.microsoft.com/office/powerpoint/2010/main" val="3037795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750"/>
              </a:spcBef>
            </a:pPr>
            <a:endParaRPr lang="en-US">
              <a:cs typeface="Calibri"/>
            </a:endParaRPr>
          </a:p>
        </p:txBody>
      </p:sp>
      <p:sp>
        <p:nvSpPr>
          <p:cNvPr id="4" name="Slide Number Placeholder 3"/>
          <p:cNvSpPr>
            <a:spLocks noGrp="1"/>
          </p:cNvSpPr>
          <p:nvPr>
            <p:ph type="sldNum" sz="quarter" idx="5"/>
          </p:nvPr>
        </p:nvSpPr>
        <p:spPr/>
        <p:txBody>
          <a:bodyPr/>
          <a:lstStyle/>
          <a:p>
            <a:fld id="{592E1B45-0B1E-4165-A156-3471F97A70B7}" type="slidenum">
              <a:rPr lang="en-US"/>
              <a:t>3</a:t>
            </a:fld>
            <a:endParaRPr lang="en-US"/>
          </a:p>
        </p:txBody>
      </p:sp>
    </p:spTree>
    <p:extLst>
      <p:ext uri="{BB962C8B-B14F-4D97-AF65-F5344CB8AC3E}">
        <p14:creationId xmlns:p14="http://schemas.microsoft.com/office/powerpoint/2010/main" val="4026986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Brian</a:t>
            </a:r>
          </a:p>
        </p:txBody>
      </p:sp>
      <p:sp>
        <p:nvSpPr>
          <p:cNvPr id="4" name="Slide Number Placeholder 3"/>
          <p:cNvSpPr>
            <a:spLocks noGrp="1"/>
          </p:cNvSpPr>
          <p:nvPr>
            <p:ph type="sldNum" sz="quarter" idx="5"/>
          </p:nvPr>
        </p:nvSpPr>
        <p:spPr/>
        <p:txBody>
          <a:bodyPr/>
          <a:lstStyle/>
          <a:p>
            <a:fld id="{592E1B45-0B1E-4165-A156-3471F97A70B7}" type="slidenum">
              <a:rPr lang="en-US"/>
              <a:t>24</a:t>
            </a:fld>
            <a:endParaRPr lang="en-US"/>
          </a:p>
        </p:txBody>
      </p:sp>
    </p:spTree>
    <p:extLst>
      <p:ext uri="{BB962C8B-B14F-4D97-AF65-F5344CB8AC3E}">
        <p14:creationId xmlns:p14="http://schemas.microsoft.com/office/powerpoint/2010/main" val="884054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Renewing technology </a:t>
            </a:r>
          </a:p>
        </p:txBody>
      </p:sp>
      <p:sp>
        <p:nvSpPr>
          <p:cNvPr id="4" name="Slide Number Placeholder 3"/>
          <p:cNvSpPr>
            <a:spLocks noGrp="1"/>
          </p:cNvSpPr>
          <p:nvPr>
            <p:ph type="sldNum" sz="quarter" idx="5"/>
          </p:nvPr>
        </p:nvSpPr>
        <p:spPr/>
        <p:txBody>
          <a:bodyPr/>
          <a:lstStyle/>
          <a:p>
            <a:fld id="{592E1B45-0B1E-4165-A156-3471F97A70B7}" type="slidenum">
              <a:rPr lang="en-US"/>
              <a:t>25</a:t>
            </a:fld>
            <a:endParaRPr lang="en-US"/>
          </a:p>
        </p:txBody>
      </p:sp>
    </p:spTree>
    <p:extLst>
      <p:ext uri="{BB962C8B-B14F-4D97-AF65-F5344CB8AC3E}">
        <p14:creationId xmlns:p14="http://schemas.microsoft.com/office/powerpoint/2010/main" val="281343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Brian talks over the ticket system to prevent and remediate barriers.</a:t>
            </a:r>
          </a:p>
        </p:txBody>
      </p:sp>
      <p:sp>
        <p:nvSpPr>
          <p:cNvPr id="4" name="Slide Number Placeholder 3"/>
          <p:cNvSpPr>
            <a:spLocks noGrp="1"/>
          </p:cNvSpPr>
          <p:nvPr>
            <p:ph type="sldNum" sz="quarter" idx="5"/>
          </p:nvPr>
        </p:nvSpPr>
        <p:spPr/>
        <p:txBody>
          <a:bodyPr/>
          <a:lstStyle/>
          <a:p>
            <a:fld id="{592E1B45-0B1E-4165-A156-3471F97A70B7}" type="slidenum">
              <a:rPr lang="en-US"/>
              <a:t>26</a:t>
            </a:fld>
            <a:endParaRPr lang="en-US"/>
          </a:p>
        </p:txBody>
      </p:sp>
    </p:spTree>
    <p:extLst>
      <p:ext uri="{BB962C8B-B14F-4D97-AF65-F5344CB8AC3E}">
        <p14:creationId xmlns:p14="http://schemas.microsoft.com/office/powerpoint/2010/main" val="344694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Teresa</a:t>
            </a:r>
          </a:p>
        </p:txBody>
      </p:sp>
      <p:sp>
        <p:nvSpPr>
          <p:cNvPr id="4" name="Slide Number Placeholder 3"/>
          <p:cNvSpPr>
            <a:spLocks noGrp="1"/>
          </p:cNvSpPr>
          <p:nvPr>
            <p:ph type="sldNum" sz="quarter" idx="5"/>
          </p:nvPr>
        </p:nvSpPr>
        <p:spPr/>
        <p:txBody>
          <a:bodyPr/>
          <a:lstStyle/>
          <a:p>
            <a:fld id="{592E1B45-0B1E-4165-A156-3471F97A70B7}" type="slidenum">
              <a:rPr lang="en-US"/>
              <a:t>27</a:t>
            </a:fld>
            <a:endParaRPr lang="en-US"/>
          </a:p>
        </p:txBody>
      </p:sp>
    </p:spTree>
    <p:extLst>
      <p:ext uri="{BB962C8B-B14F-4D97-AF65-F5344CB8AC3E}">
        <p14:creationId xmlns:p14="http://schemas.microsoft.com/office/powerpoint/2010/main" val="3119128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Teresa will update</a:t>
            </a:r>
          </a:p>
        </p:txBody>
      </p:sp>
      <p:sp>
        <p:nvSpPr>
          <p:cNvPr id="4" name="Slide Number Placeholder 3"/>
          <p:cNvSpPr>
            <a:spLocks noGrp="1"/>
          </p:cNvSpPr>
          <p:nvPr>
            <p:ph type="sldNum" sz="quarter" idx="5"/>
          </p:nvPr>
        </p:nvSpPr>
        <p:spPr/>
        <p:txBody>
          <a:bodyPr/>
          <a:lstStyle/>
          <a:p>
            <a:fld id="{592E1B45-0B1E-4165-A156-3471F97A70B7}" type="slidenum">
              <a:rPr lang="en-US"/>
              <a:t>28</a:t>
            </a:fld>
            <a:endParaRPr lang="en-US"/>
          </a:p>
        </p:txBody>
      </p:sp>
    </p:spTree>
    <p:extLst>
      <p:ext uri="{BB962C8B-B14F-4D97-AF65-F5344CB8AC3E}">
        <p14:creationId xmlns:p14="http://schemas.microsoft.com/office/powerpoint/2010/main" val="27394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592E1B45-0B1E-4165-A156-3471F97A70B7}" type="slidenum">
              <a:rPr lang="en-US"/>
              <a:t>4</a:t>
            </a:fld>
            <a:endParaRPr lang="en-US"/>
          </a:p>
        </p:txBody>
      </p:sp>
    </p:spTree>
    <p:extLst>
      <p:ext uri="{BB962C8B-B14F-4D97-AF65-F5344CB8AC3E}">
        <p14:creationId xmlns:p14="http://schemas.microsoft.com/office/powerpoint/2010/main" val="3539290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Brian</a:t>
            </a:r>
          </a:p>
          <a:p>
            <a:r>
              <a:rPr lang="en-US"/>
              <a:t>Based on our presentation so far, you may have some thoughts or questions in your head. </a:t>
            </a:r>
            <a:endParaRPr lang="en-US">
              <a:ea typeface="Calibri"/>
              <a:cs typeface="Calibri"/>
            </a:endParaRPr>
          </a:p>
          <a:p>
            <a:endParaRPr lang="en-US">
              <a:cs typeface="+mn-lt"/>
            </a:endParaRPr>
          </a:p>
          <a:p>
            <a:r>
              <a:rPr lang="en-US"/>
              <a:t>Questions like, “What is happening right now?”</a:t>
            </a:r>
            <a:endParaRPr lang="en-US">
              <a:ea typeface="Calibri" panose="020F0502020204030204"/>
              <a:cs typeface="Calibri" panose="020F0502020204030204"/>
            </a:endParaRPr>
          </a:p>
          <a:p>
            <a:endParaRPr lang="en-US">
              <a:cs typeface="+mn-lt"/>
            </a:endParaRPr>
          </a:p>
          <a:p>
            <a:r>
              <a:rPr lang="en-US"/>
              <a:t>Thoughts such as, “This has not been a great presentation so far”</a:t>
            </a:r>
            <a:endParaRPr lang="en-US">
              <a:ea typeface="Calibri" panose="020F0502020204030204"/>
              <a:cs typeface="Calibri" panose="020F0502020204030204"/>
            </a:endParaRPr>
          </a:p>
          <a:p>
            <a:endParaRPr lang="en-US">
              <a:cs typeface="+mn-lt"/>
            </a:endParaRPr>
          </a:p>
          <a:p>
            <a:r>
              <a:rPr lang="en-US"/>
              <a:t>Both are valid thoughts!- and I thank you for bearing with me through that portion of the presentation. </a:t>
            </a:r>
            <a:endParaRPr lang="en-US">
              <a:ea typeface="Calibri" panose="020F0502020204030204"/>
              <a:cs typeface="Calibri" panose="020F0502020204030204"/>
            </a:endParaRPr>
          </a:p>
          <a:p>
            <a:endParaRPr lang="en-US">
              <a:cs typeface="+mn-lt"/>
            </a:endParaRPr>
          </a:p>
          <a:p>
            <a:r>
              <a:rPr lang="en-US"/>
              <a:t>The truth is, without intentional design, we could be subjecting our students to an experience a lot like what we just went through. Confusing, lack of clear structure, and supporting information that only serves to add to the confusion. </a:t>
            </a:r>
            <a:br>
              <a:rPr lang="en-US">
                <a:cs typeface="+mn-lt"/>
              </a:rPr>
            </a:br>
            <a:endParaRPr lang="en-US">
              <a:ea typeface="Calibri"/>
              <a:cs typeface="Calibri"/>
            </a:endParaRPr>
          </a:p>
          <a:p>
            <a:r>
              <a:rPr lang="en-US"/>
              <a:t>In our presentation today, we’re going to speak about intentional steps we’ve been taking at Towson University to support our goal of Roaring Toward Digital Accessibility in the lens of course design, faculty development, and technological infrastructure.</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592E1B45-0B1E-4165-A156-3471F97A70B7}" type="slidenum">
              <a:rPr lang="en-US"/>
              <a:t>5</a:t>
            </a:fld>
            <a:endParaRPr lang="en-US"/>
          </a:p>
        </p:txBody>
      </p:sp>
    </p:spTree>
    <p:extLst>
      <p:ext uri="{BB962C8B-B14F-4D97-AF65-F5344CB8AC3E}">
        <p14:creationId xmlns:p14="http://schemas.microsoft.com/office/powerpoint/2010/main" val="655755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750"/>
              </a:spcBef>
            </a:pPr>
            <a:r>
              <a:rPr lang="en-US">
                <a:ea typeface="Calibri"/>
                <a:cs typeface="Calibri"/>
              </a:rPr>
              <a:t>Brian – let's rewind this and see how accessible structure can assist in creating clarity for everyone.</a:t>
            </a:r>
          </a:p>
          <a:p>
            <a:pPr marL="171450" indent="-171450">
              <a:lnSpc>
                <a:spcPct val="90000"/>
              </a:lnSpc>
              <a:spcBef>
                <a:spcPts val="750"/>
              </a:spcBef>
            </a:pPr>
            <a:endParaRPr lang="en-US">
              <a:ea typeface="Calibri"/>
              <a:cs typeface="Calibri"/>
            </a:endParaRPr>
          </a:p>
          <a:p>
            <a:pPr marL="171450" indent="-171450">
              <a:lnSpc>
                <a:spcPct val="90000"/>
              </a:lnSpc>
              <a:spcBef>
                <a:spcPts val="750"/>
              </a:spcBef>
            </a:pPr>
            <a:r>
              <a:rPr lang="en-US">
                <a:ea typeface="Calibri"/>
                <a:cs typeface="Calibri"/>
              </a:rPr>
              <a:t>Here is a more structured version of our presentation. We'll be covering:</a:t>
            </a:r>
          </a:p>
          <a:p>
            <a:pPr marL="171450" indent="-171450">
              <a:lnSpc>
                <a:spcPct val="90000"/>
              </a:lnSpc>
              <a:spcBef>
                <a:spcPts val="750"/>
              </a:spcBef>
            </a:pPr>
            <a:endParaRPr lang="en-US" b="1">
              <a:ea typeface="Calibri"/>
              <a:cs typeface="Calibri"/>
            </a:endParaRPr>
          </a:p>
          <a:p>
            <a:pPr marL="171450" indent="-171450">
              <a:lnSpc>
                <a:spcPct val="90000"/>
              </a:lnSpc>
              <a:spcBef>
                <a:spcPts val="750"/>
              </a:spcBef>
            </a:pPr>
            <a:r>
              <a:rPr lang="en-US"/>
              <a:t>Presentation Outline</a:t>
            </a:r>
            <a:endParaRPr lang="en-US">
              <a:cs typeface="Calibri"/>
            </a:endParaRPr>
          </a:p>
        </p:txBody>
      </p:sp>
      <p:sp>
        <p:nvSpPr>
          <p:cNvPr id="4" name="Slide Number Placeholder 3"/>
          <p:cNvSpPr>
            <a:spLocks noGrp="1"/>
          </p:cNvSpPr>
          <p:nvPr>
            <p:ph type="sldNum" sz="quarter" idx="5"/>
          </p:nvPr>
        </p:nvSpPr>
        <p:spPr/>
        <p:txBody>
          <a:bodyPr/>
          <a:lstStyle/>
          <a:p>
            <a:fld id="{592E1B45-0B1E-4165-A156-3471F97A70B7}" type="slidenum">
              <a:rPr lang="en-US"/>
              <a:t>7</a:t>
            </a:fld>
            <a:endParaRPr lang="en-US"/>
          </a:p>
        </p:txBody>
      </p:sp>
    </p:spTree>
    <p:extLst>
      <p:ext uri="{BB962C8B-B14F-4D97-AF65-F5344CB8AC3E}">
        <p14:creationId xmlns:p14="http://schemas.microsoft.com/office/powerpoint/2010/main" val="2759940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ea typeface="Calibri"/>
                <a:cs typeface="Calibri"/>
              </a:rPr>
              <a:t>Teresa</a:t>
            </a:r>
          </a:p>
        </p:txBody>
      </p:sp>
      <p:sp>
        <p:nvSpPr>
          <p:cNvPr id="4" name="Slide Number Placeholder 3"/>
          <p:cNvSpPr>
            <a:spLocks noGrp="1"/>
          </p:cNvSpPr>
          <p:nvPr>
            <p:ph type="sldNum" sz="quarter" idx="5"/>
          </p:nvPr>
        </p:nvSpPr>
        <p:spPr/>
        <p:txBody>
          <a:bodyPr/>
          <a:lstStyle/>
          <a:p>
            <a:fld id="{592E1B45-0B1E-4165-A156-3471F97A70B7}" type="slidenum">
              <a:t>8</a:t>
            </a:fld>
            <a:endParaRPr lang="en-US"/>
          </a:p>
        </p:txBody>
      </p:sp>
    </p:spTree>
    <p:extLst>
      <p:ext uri="{BB962C8B-B14F-4D97-AF65-F5344CB8AC3E}">
        <p14:creationId xmlns:p14="http://schemas.microsoft.com/office/powerpoint/2010/main" val="2691365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Define digital accessibility.  Digital accessibility means equitable access to educational opportunity.</a:t>
            </a:r>
            <a:endParaRPr lang="en-US"/>
          </a:p>
        </p:txBody>
      </p:sp>
      <p:sp>
        <p:nvSpPr>
          <p:cNvPr id="4" name="Slide Number Placeholder 3"/>
          <p:cNvSpPr>
            <a:spLocks noGrp="1"/>
          </p:cNvSpPr>
          <p:nvPr>
            <p:ph type="sldNum" sz="quarter" idx="5"/>
          </p:nvPr>
        </p:nvSpPr>
        <p:spPr/>
        <p:txBody>
          <a:bodyPr/>
          <a:lstStyle/>
          <a:p>
            <a:fld id="{592E1B45-0B1E-4165-A156-3471F97A70B7}" type="slidenum">
              <a:t>9</a:t>
            </a:fld>
            <a:endParaRPr lang="en-US"/>
          </a:p>
        </p:txBody>
      </p:sp>
    </p:spTree>
    <p:extLst>
      <p:ext uri="{BB962C8B-B14F-4D97-AF65-F5344CB8AC3E}">
        <p14:creationId xmlns:p14="http://schemas.microsoft.com/office/powerpoint/2010/main" val="1213882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Define digital accessibility.  Digital accessibility means equitable access to educational opportunity.</a:t>
            </a:r>
            <a:endParaRPr lang="en-US"/>
          </a:p>
        </p:txBody>
      </p:sp>
      <p:sp>
        <p:nvSpPr>
          <p:cNvPr id="4" name="Slide Number Placeholder 3"/>
          <p:cNvSpPr>
            <a:spLocks noGrp="1"/>
          </p:cNvSpPr>
          <p:nvPr>
            <p:ph type="sldNum" sz="quarter" idx="5"/>
          </p:nvPr>
        </p:nvSpPr>
        <p:spPr/>
        <p:txBody>
          <a:bodyPr/>
          <a:lstStyle/>
          <a:p>
            <a:fld id="{592E1B45-0B1E-4165-A156-3471F97A70B7}" type="slidenum">
              <a:t>10</a:t>
            </a:fld>
            <a:endParaRPr lang="en-US"/>
          </a:p>
        </p:txBody>
      </p:sp>
    </p:spTree>
    <p:extLst>
      <p:ext uri="{BB962C8B-B14F-4D97-AF65-F5344CB8AC3E}">
        <p14:creationId xmlns:p14="http://schemas.microsoft.com/office/powerpoint/2010/main" val="3596326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Usability and accessibility are interconnected; however, a course design and navigation can be usable but the content is not accessible (i.e., low color contrast, missing all tags, missing transcripts/close captions. </a:t>
            </a:r>
            <a:r>
              <a:rPr lang="en-US" b="1"/>
              <a:t>This has to be explicit in faculty training. </a:t>
            </a:r>
            <a:endParaRPr lang="en-US">
              <a:ea typeface="Calibri"/>
              <a:cs typeface="Calibri"/>
            </a:endParaRPr>
          </a:p>
          <a:p>
            <a:endParaRPr lang="en-US"/>
          </a:p>
          <a:p>
            <a:r>
              <a:rPr lang="en-US"/>
              <a:t>Show example with Ultra page.</a:t>
            </a:r>
            <a:endParaRPr lang="en-US">
              <a:ea typeface="Calibri"/>
              <a:cs typeface="Calibri"/>
            </a:endParaRPr>
          </a:p>
          <a:p>
            <a:endParaRPr lang="en-US">
              <a:ea typeface="Calibri"/>
              <a:cs typeface="Calibri"/>
            </a:endParaRPr>
          </a:p>
          <a:p>
            <a:r>
              <a:rPr lang="en-US">
                <a:ea typeface="Calibri"/>
                <a:cs typeface="Calibri"/>
              </a:rPr>
              <a:t>Share Course page: </a:t>
            </a:r>
            <a:r>
              <a:rPr lang="en-US">
                <a:hlinkClick r:id="rId3"/>
              </a:rPr>
              <a:t>https://blackboard.towson.edu/ultra/courses/_262150_1/outline/edit/document/_9635509_1?courseId=_262150_1&amp;view=content</a:t>
            </a:r>
            <a:endParaRPr lang="en-US">
              <a:ea typeface="Calibri"/>
              <a:cs typeface="Calibri"/>
              <a:hlinkClick r:id="" action="ppaction://noaction"/>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592E1B45-0B1E-4165-A156-3471F97A70B7}" type="slidenum">
              <a:t>11</a:t>
            </a:fld>
            <a:endParaRPr lang="en-US"/>
          </a:p>
        </p:txBody>
      </p:sp>
    </p:spTree>
    <p:extLst>
      <p:ext uri="{BB962C8B-B14F-4D97-AF65-F5344CB8AC3E}">
        <p14:creationId xmlns:p14="http://schemas.microsoft.com/office/powerpoint/2010/main" val="22489488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solidFill>
                  <a:schemeClr val="tx1"/>
                </a:solidFill>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0081" y="6244984"/>
            <a:ext cx="2057400" cy="365125"/>
          </a:xfrm>
        </p:spPr>
        <p:txBody>
          <a:bodyPr/>
          <a:lstStyle/>
          <a:p>
            <a:fld id="{BE4B41FD-D06B-EA42-A3A7-3BA69B7CF81B}" type="datetimeFigureOut">
              <a:rPr lang="en-US" smtClean="0"/>
              <a:t>10/11/2023</a:t>
            </a:fld>
            <a:endParaRPr lang="en-US"/>
          </a:p>
        </p:txBody>
      </p:sp>
      <p:sp>
        <p:nvSpPr>
          <p:cNvPr id="5" name="Footer Placeholder 4"/>
          <p:cNvSpPr>
            <a:spLocks noGrp="1"/>
          </p:cNvSpPr>
          <p:nvPr>
            <p:ph type="ftr" sz="quarter" idx="11"/>
          </p:nvPr>
        </p:nvSpPr>
        <p:spPr>
          <a:xfrm>
            <a:off x="3028950" y="6244984"/>
            <a:ext cx="3086100" cy="365125"/>
          </a:xfrm>
        </p:spPr>
        <p:txBody>
          <a:bodyPr/>
          <a:lstStyle/>
          <a:p>
            <a:endParaRPr lang="en-US"/>
          </a:p>
        </p:txBody>
      </p:sp>
      <p:sp>
        <p:nvSpPr>
          <p:cNvPr id="6" name="Slide Number Placeholder 5"/>
          <p:cNvSpPr>
            <a:spLocks noGrp="1"/>
          </p:cNvSpPr>
          <p:nvPr>
            <p:ph type="sldNum" sz="quarter" idx="12"/>
          </p:nvPr>
        </p:nvSpPr>
        <p:spPr>
          <a:xfrm>
            <a:off x="6972300" y="6244984"/>
            <a:ext cx="2057400" cy="365125"/>
          </a:xfrm>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3908857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4B41FD-D06B-EA42-A3A7-3BA69B7CF81B}"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4067629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5707" y="1652952"/>
            <a:ext cx="1971675" cy="4524010"/>
          </a:xfrm>
        </p:spPr>
        <p:txBody>
          <a:bodyPr vert="eaVert"/>
          <a:lstStyle>
            <a:lvl1pPr>
              <a:defRPr>
                <a:solidFill>
                  <a:schemeClr val="bg1"/>
                </a:solidFill>
              </a:defRPr>
            </a:lvl1pPr>
          </a:lstStyle>
          <a:p>
            <a:r>
              <a:rPr lang="en-US"/>
              <a:t>Click to edit Master title style</a:t>
            </a:r>
          </a:p>
        </p:txBody>
      </p:sp>
      <p:sp>
        <p:nvSpPr>
          <p:cNvPr id="3" name="Vertical Text Placeholder 2"/>
          <p:cNvSpPr>
            <a:spLocks noGrp="1"/>
          </p:cNvSpPr>
          <p:nvPr>
            <p:ph type="body" orient="vert" idx="1"/>
          </p:nvPr>
        </p:nvSpPr>
        <p:spPr>
          <a:xfrm>
            <a:off x="628651" y="1652955"/>
            <a:ext cx="6164873" cy="45240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4B41FD-D06B-EA42-A3A7-3BA69B7CF81B}"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94298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4B41FD-D06B-EA42-A3A7-3BA69B7CF81B}"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3114174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4B41FD-D06B-EA42-A3A7-3BA69B7CF81B}"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284214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4B41FD-D06B-EA42-A3A7-3BA69B7CF81B}"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1980392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2" y="252046"/>
            <a:ext cx="7347438" cy="111589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4B41FD-D06B-EA42-A3A7-3BA69B7CF81B}" type="datetimeFigureOut">
              <a:rPr lang="en-US" smtClean="0"/>
              <a:t>10/11/2023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3012796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4B41FD-D06B-EA42-A3A7-3BA69B7CF81B}" type="datetimeFigureOut">
              <a:rPr lang="en-US" smtClean="0"/>
              <a:t>10/11/2023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2277106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4B41FD-D06B-EA42-A3A7-3BA69B7CF81B}" type="datetimeFigureOut">
              <a:rPr lang="en-US" smtClean="0"/>
              <a:t>10/11/2023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3129748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1565032"/>
            <a:ext cx="2949178" cy="973015"/>
          </a:xfrm>
        </p:spPr>
        <p:txBody>
          <a:bodyPr anchor="b">
            <a:normAutofit/>
          </a:bodyPr>
          <a:lstStyle>
            <a:lvl1pPr>
              <a:defRPr sz="2100">
                <a:solidFill>
                  <a:schemeClr val="tx1"/>
                </a:solidFill>
              </a:defRPr>
            </a:lvl1pPr>
          </a:lstStyle>
          <a:p>
            <a:r>
              <a:rPr lang="en-US"/>
              <a:t>Click to edit Master title style</a:t>
            </a:r>
          </a:p>
        </p:txBody>
      </p:sp>
      <p:sp>
        <p:nvSpPr>
          <p:cNvPr id="3" name="Content Placeholder 2"/>
          <p:cNvSpPr>
            <a:spLocks noGrp="1"/>
          </p:cNvSpPr>
          <p:nvPr>
            <p:ph idx="1"/>
          </p:nvPr>
        </p:nvSpPr>
        <p:spPr>
          <a:xfrm>
            <a:off x="3887391" y="1565032"/>
            <a:ext cx="4629150" cy="429602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637692"/>
            <a:ext cx="2949178" cy="323129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E4B41FD-D06B-EA42-A3A7-3BA69B7CF81B}"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2539919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565031"/>
            <a:ext cx="2949178" cy="803030"/>
          </a:xfrm>
        </p:spPr>
        <p:txBody>
          <a:bodyPr anchor="b">
            <a:noAutofit/>
          </a:bodyPr>
          <a:lstStyle>
            <a:lvl1pPr>
              <a:defRPr sz="2100">
                <a:solidFill>
                  <a:schemeClr val="tx1"/>
                </a:solidFill>
              </a:defRPr>
            </a:lvl1pPr>
          </a:lstStyle>
          <a:p>
            <a:r>
              <a:rPr lang="en-US"/>
              <a:t>Click to edit Master title style</a:t>
            </a:r>
          </a:p>
        </p:txBody>
      </p:sp>
      <p:sp>
        <p:nvSpPr>
          <p:cNvPr id="3" name="Picture Placeholder 2"/>
          <p:cNvSpPr>
            <a:spLocks noGrp="1" noChangeAspect="1"/>
          </p:cNvSpPr>
          <p:nvPr>
            <p:ph type="pic" idx="1"/>
          </p:nvPr>
        </p:nvSpPr>
        <p:spPr>
          <a:xfrm>
            <a:off x="3887391" y="1565031"/>
            <a:ext cx="4629150" cy="4296020"/>
          </a:xfrm>
          <a:no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491154"/>
            <a:ext cx="2949178" cy="337783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E4B41FD-D06B-EA42-A3A7-3BA69B7CF81B}"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1151735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48605"/>
            <a:ext cx="7202365"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E4B41FD-D06B-EA42-A3A7-3BA69B7CF81B}" type="datetimeFigureOut">
              <a:rPr lang="en-US" smtClean="0"/>
              <a:t>10/11/2023</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977278-7687-3448-A6B0-227CFE0C97B6}" type="slidenum">
              <a:rPr lang="en-US" smtClean="0"/>
              <a:t>‹#›</a:t>
            </a:fld>
            <a:endParaRPr lang="en-US"/>
          </a:p>
        </p:txBody>
      </p:sp>
    </p:spTree>
    <p:extLst>
      <p:ext uri="{BB962C8B-B14F-4D97-AF65-F5344CB8AC3E}">
        <p14:creationId xmlns:p14="http://schemas.microsoft.com/office/powerpoint/2010/main" val="3896955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000" kern="1200">
          <a:solidFill>
            <a:schemeClr val="bg1"/>
          </a:solidFill>
          <a:latin typeface="Proxima Nova" panose="0200050603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Proxima Nova" panose="02000506030000020004"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Proxima Nova" panose="02000506030000020004"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Proxima Nova" panose="02000506030000020004"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Proxima Nova" panose="0200050603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smd.edu/cai/usm-digital-accessibility-transformational-semina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blankfactor.com/insights/blog/disabilities-and-ux-accessibility/"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udloncampus.cast.org/page/policy_legal#l1970126"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usmd.edu/it-accessibility/guidelines/course-materials" TargetMode="External"/><Relationship Id="rId4" Type="http://schemas.openxmlformats.org/officeDocument/2006/relationships/hyperlink" Target="https://www2.ed.gov/about/offices/list/ocr/docs/postsec-online-access-051923.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blackboard.towson.edu/ultra/courses/_262150_1/outline/edit/document/_9064392_1?courseId=_262150_1&amp;view=conten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qualitymatters.org/sites/default/files/PDFs/StandardsfromtheQMHigherEducationRubric.pdf" TargetMode="External"/><Relationship Id="rId4" Type="http://schemas.openxmlformats.org/officeDocument/2006/relationships/hyperlink" Target="https://itaccessibility.umd.edu/"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open.spotify.com/episode/4s3ntw3ZdcjB6DEtsECYDi"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courseleaf.com/software/sy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atalog.towson.edu/syllabi/2023-spring/math-211-002-3338/index.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tvalais@towson.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bwilliams@towson.edu"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usmd.edu/it-accessibility/guidelines/procurement"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techhelp.towson.edu/TDClient/1879/Portal/Requests/ServiceCatalog?CategoryID=18232"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usmd.edu/it-accessibility/guidelines/course-materials" TargetMode="External"/><Relationship Id="rId2" Type="http://schemas.openxmlformats.org/officeDocument/2006/relationships/hyperlink" Target="https://qualitymatters.org/index.php/qa-resources/resource-center/articles-resources/digital-accessibility-guide" TargetMode="External"/><Relationship Id="rId1" Type="http://schemas.openxmlformats.org/officeDocument/2006/relationships/slideLayout" Target="../slideLayouts/slideLayout2.xml"/><Relationship Id="rId5" Type="http://schemas.openxmlformats.org/officeDocument/2006/relationships/hyperlink" Target="https://aem.cast.org/get-started/defining-accessibility" TargetMode="External"/><Relationship Id="rId4" Type="http://schemas.openxmlformats.org/officeDocument/2006/relationships/hyperlink" Target="https://webaim.org/servic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usmd.edu/cai/usm-digital-accessibility-transformational-semina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wson University Logo with roaring tiger">
            <a:extLst>
              <a:ext uri="{FF2B5EF4-FFF2-40B4-BE49-F238E27FC236}">
                <a16:creationId xmlns:a16="http://schemas.microsoft.com/office/drawing/2014/main" id="{DCE14DFE-4CBA-D783-15F3-3C154C21C74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961" y="66479"/>
            <a:ext cx="2626562" cy="18080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2C4E5DC-F785-3C44-8D74-72C83B9903DC}"/>
              </a:ext>
            </a:extLst>
          </p:cNvPr>
          <p:cNvSpPr>
            <a:spLocks noGrp="1"/>
          </p:cNvSpPr>
          <p:nvPr>
            <p:ph type="ctrTitle"/>
          </p:nvPr>
        </p:nvSpPr>
        <p:spPr/>
        <p:txBody>
          <a:bodyPr/>
          <a:lstStyle/>
          <a:p>
            <a:r>
              <a:rPr lang="en-US"/>
              <a:t> Roaring Towards Digital Accessibility</a:t>
            </a:r>
          </a:p>
        </p:txBody>
      </p:sp>
      <p:sp>
        <p:nvSpPr>
          <p:cNvPr id="3" name="Subtitle 2">
            <a:extLst>
              <a:ext uri="{FF2B5EF4-FFF2-40B4-BE49-F238E27FC236}">
                <a16:creationId xmlns:a16="http://schemas.microsoft.com/office/drawing/2014/main" id="{1103FB4D-68CC-6D49-9F8F-3A82CADE9490}"/>
              </a:ext>
            </a:extLst>
          </p:cNvPr>
          <p:cNvSpPr>
            <a:spLocks noGrp="1"/>
          </p:cNvSpPr>
          <p:nvPr>
            <p:ph type="subTitle" idx="1"/>
          </p:nvPr>
        </p:nvSpPr>
        <p:spPr>
          <a:xfrm>
            <a:off x="1143000" y="3880334"/>
            <a:ext cx="6858000" cy="1655762"/>
          </a:xfrm>
        </p:spPr>
        <p:txBody>
          <a:bodyPr vert="horz" lIns="91440" tIns="45720" rIns="91440" bIns="45720" rtlCol="0" anchor="t">
            <a:normAutofit/>
          </a:bodyPr>
          <a:lstStyle/>
          <a:p>
            <a:endParaRPr lang="en-US"/>
          </a:p>
          <a:p>
            <a:endParaRPr lang="en-US">
              <a:latin typeface="Proxima Nova"/>
            </a:endParaRPr>
          </a:p>
          <a:p>
            <a:r>
              <a:rPr lang="en-US">
                <a:latin typeface="Proxima Nova"/>
              </a:rPr>
              <a:t>USM Digital Accessibility Transformational Seminar</a:t>
            </a:r>
            <a:endParaRPr lang="en-US"/>
          </a:p>
          <a:p>
            <a:r>
              <a:rPr lang="en-US">
                <a:latin typeface="Proxima Nova"/>
              </a:rPr>
              <a:t>October 6, 2023</a:t>
            </a:r>
            <a:endParaRPr lang="en-US"/>
          </a:p>
          <a:p>
            <a:endParaRPr lang="en-US"/>
          </a:p>
        </p:txBody>
      </p:sp>
    </p:spTree>
    <p:extLst>
      <p:ext uri="{BB962C8B-B14F-4D97-AF65-F5344CB8AC3E}">
        <p14:creationId xmlns:p14="http://schemas.microsoft.com/office/powerpoint/2010/main" val="1650962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61304-E8B8-D1BE-CE0A-84787DA3EEAF}"/>
              </a:ext>
            </a:extLst>
          </p:cNvPr>
          <p:cNvSpPr>
            <a:spLocks noGrp="1"/>
          </p:cNvSpPr>
          <p:nvPr>
            <p:ph type="title"/>
          </p:nvPr>
        </p:nvSpPr>
        <p:spPr/>
        <p:txBody>
          <a:bodyPr/>
          <a:lstStyle/>
          <a:p>
            <a:r>
              <a:rPr lang="en-US" sz="4400">
                <a:solidFill>
                  <a:schemeClr val="tx1"/>
                </a:solidFill>
                <a:latin typeface="Proxima Nova"/>
              </a:rPr>
              <a:t>Course Design with Accessibility in Mind</a:t>
            </a:r>
            <a:endParaRPr lang="en-US" err="1">
              <a:solidFill>
                <a:schemeClr val="tx1"/>
              </a:solidFill>
              <a:latin typeface="Proxima Nova"/>
            </a:endParaRPr>
          </a:p>
        </p:txBody>
      </p:sp>
      <p:sp>
        <p:nvSpPr>
          <p:cNvPr id="3" name="Content Placeholder 2">
            <a:extLst>
              <a:ext uri="{FF2B5EF4-FFF2-40B4-BE49-F238E27FC236}">
                <a16:creationId xmlns:a16="http://schemas.microsoft.com/office/drawing/2014/main" id="{80460E0A-2980-2152-6FB0-C9C0A74D9148}"/>
              </a:ext>
            </a:extLst>
          </p:cNvPr>
          <p:cNvSpPr>
            <a:spLocks noGrp="1"/>
          </p:cNvSpPr>
          <p:nvPr>
            <p:ph idx="1"/>
          </p:nvPr>
        </p:nvSpPr>
        <p:spPr>
          <a:xfrm>
            <a:off x="448295" y="1825625"/>
            <a:ext cx="6685744" cy="4973053"/>
          </a:xfrm>
        </p:spPr>
        <p:txBody>
          <a:bodyPr vert="horz" lIns="91440" tIns="45720" rIns="91440" bIns="45720" rtlCol="0" anchor="t">
            <a:normAutofit fontScale="92500" lnSpcReduction="10000"/>
          </a:bodyPr>
          <a:lstStyle/>
          <a:p>
            <a:pPr marL="0" indent="0">
              <a:buNone/>
            </a:pPr>
            <a:r>
              <a:rPr lang="en-US" sz="2800" b="1" i="1">
                <a:latin typeface="Proxima Nova"/>
              </a:rPr>
              <a:t>What is digital accessibility?</a:t>
            </a:r>
          </a:p>
          <a:p>
            <a:pPr marL="0" indent="0">
              <a:buNone/>
            </a:pPr>
            <a:endParaRPr lang="en-US" sz="2400" b="1" i="1">
              <a:latin typeface="Proxima Nova"/>
            </a:endParaRPr>
          </a:p>
          <a:p>
            <a:pPr marL="0" indent="0">
              <a:buNone/>
            </a:pPr>
            <a:r>
              <a:rPr lang="en-US" sz="2400">
                <a:latin typeface="Proxima Nova"/>
              </a:rPr>
              <a:t>Digital accessibility refers to: </a:t>
            </a:r>
            <a:endParaRPr lang="en-US" sz="2400"/>
          </a:p>
          <a:p>
            <a:pPr marL="0" indent="0">
              <a:buNone/>
            </a:pPr>
            <a:endParaRPr lang="en-US" sz="2400">
              <a:latin typeface="Proxima Nova"/>
            </a:endParaRPr>
          </a:p>
          <a:p>
            <a:pPr marL="342900" indent="-342900"/>
            <a:r>
              <a:rPr lang="en-US" sz="2400">
                <a:latin typeface="Proxima Nova"/>
              </a:rPr>
              <a:t>the intentional design of electronic technologies and materials </a:t>
            </a:r>
            <a:endParaRPr lang="en-US" sz="2400"/>
          </a:p>
          <a:p>
            <a:pPr marL="0" indent="0">
              <a:buNone/>
            </a:pPr>
            <a:endParaRPr lang="en-US" sz="2400">
              <a:latin typeface="Proxima Nova"/>
            </a:endParaRPr>
          </a:p>
          <a:p>
            <a:pPr marL="342900" indent="-342900"/>
            <a:r>
              <a:rPr lang="en-US" sz="2400">
                <a:latin typeface="Proxima Nova"/>
              </a:rPr>
              <a:t>usable by all people </a:t>
            </a:r>
            <a:endParaRPr lang="en-US" sz="2400"/>
          </a:p>
          <a:p>
            <a:pPr marL="0" indent="0">
              <a:buNone/>
            </a:pPr>
            <a:endParaRPr lang="en-US" sz="2200"/>
          </a:p>
          <a:p>
            <a:pPr marL="0" indent="0">
              <a:buNone/>
            </a:pPr>
            <a:r>
              <a:rPr lang="en-US" i="1">
                <a:solidFill>
                  <a:srgbClr val="000000"/>
                </a:solidFill>
                <a:latin typeface="Proxima Nova"/>
              </a:rPr>
              <a:t>Helpful to break down the definition into key focus points in faculty digital accessibility training.</a:t>
            </a:r>
            <a:endParaRPr lang="en-US" sz="2300">
              <a:solidFill>
                <a:srgbClr val="000000"/>
              </a:solidFill>
              <a:latin typeface="Proxima Nova"/>
            </a:endParaRPr>
          </a:p>
          <a:p>
            <a:pPr marL="0" indent="0">
              <a:buNone/>
            </a:pPr>
            <a:endParaRPr lang="en-US" sz="1600">
              <a:solidFill>
                <a:srgbClr val="1E1818"/>
              </a:solidFill>
              <a:latin typeface="Proxima Nova"/>
            </a:endParaRPr>
          </a:p>
          <a:p>
            <a:pPr marL="0" indent="0">
              <a:buNone/>
            </a:pPr>
            <a:r>
              <a:rPr lang="en-US" sz="1600">
                <a:solidFill>
                  <a:srgbClr val="1E1818"/>
                </a:solidFill>
                <a:latin typeface="Proxima Nova"/>
              </a:rPr>
              <a:t>Source: </a:t>
            </a:r>
            <a:r>
              <a:rPr lang="en-US" sz="1600">
                <a:solidFill>
                  <a:srgbClr val="0070C0"/>
                </a:solidFill>
                <a:latin typeface="Proxima Nova"/>
                <a:hlinkClick r:id="rId3">
                  <a:extLst>
                    <a:ext uri="{A12FA001-AC4F-418D-AE19-62706E023703}">
                      <ahyp:hlinkClr xmlns:ahyp="http://schemas.microsoft.com/office/drawing/2018/hyperlinkcolor" val="tx"/>
                    </a:ext>
                  </a:extLst>
                </a:hlinkClick>
              </a:rPr>
              <a:t>https://www.usmd.edu/cai/usm-digital-accessibility-transformational-seminar</a:t>
            </a:r>
            <a:endParaRPr lang="en-US" sz="1600">
              <a:solidFill>
                <a:srgbClr val="0070C0"/>
              </a:solidFill>
              <a:latin typeface="Georgia"/>
            </a:endParaRPr>
          </a:p>
          <a:p>
            <a:pPr marL="0" indent="0">
              <a:buNone/>
            </a:pPr>
            <a:endParaRPr lang="en-US" sz="1200">
              <a:solidFill>
                <a:srgbClr val="1E1818"/>
              </a:solidFill>
              <a:latin typeface="Proxima Nova"/>
            </a:endParaRPr>
          </a:p>
        </p:txBody>
      </p:sp>
      <p:pic>
        <p:nvPicPr>
          <p:cNvPr id="6" name="Picture 5">
            <a:extLst>
              <a:ext uri="{FF2B5EF4-FFF2-40B4-BE49-F238E27FC236}">
                <a16:creationId xmlns:a16="http://schemas.microsoft.com/office/drawing/2014/main" id="{34258D7F-7D27-961C-032A-04CA3DD1565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459789" y="1432703"/>
            <a:ext cx="2743200" cy="2743200"/>
          </a:xfrm>
          <a:prstGeom prst="rect">
            <a:avLst/>
          </a:prstGeom>
        </p:spPr>
      </p:pic>
    </p:spTree>
    <p:extLst>
      <p:ext uri="{BB962C8B-B14F-4D97-AF65-F5344CB8AC3E}">
        <p14:creationId xmlns:p14="http://schemas.microsoft.com/office/powerpoint/2010/main" val="413047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61304-E8B8-D1BE-CE0A-84787DA3EEAF}"/>
              </a:ext>
            </a:extLst>
          </p:cNvPr>
          <p:cNvSpPr>
            <a:spLocks noGrp="1"/>
          </p:cNvSpPr>
          <p:nvPr>
            <p:ph type="title"/>
          </p:nvPr>
        </p:nvSpPr>
        <p:spPr/>
        <p:txBody>
          <a:bodyPr/>
          <a:lstStyle/>
          <a:p>
            <a:r>
              <a:rPr lang="en-US" sz="4400">
                <a:solidFill>
                  <a:schemeClr val="tx1"/>
                </a:solidFill>
                <a:latin typeface="Proxima Nova"/>
              </a:rPr>
              <a:t>Course Design with Accessibility in Mind</a:t>
            </a:r>
            <a:endParaRPr lang="en-US" err="1">
              <a:solidFill>
                <a:schemeClr val="tx1"/>
              </a:solidFill>
              <a:latin typeface="Proxima Nova"/>
            </a:endParaRPr>
          </a:p>
        </p:txBody>
      </p:sp>
      <p:sp>
        <p:nvSpPr>
          <p:cNvPr id="3" name="Content Placeholder 2">
            <a:extLst>
              <a:ext uri="{FF2B5EF4-FFF2-40B4-BE49-F238E27FC236}">
                <a16:creationId xmlns:a16="http://schemas.microsoft.com/office/drawing/2014/main" id="{80460E0A-2980-2152-6FB0-C9C0A74D9148}"/>
              </a:ext>
            </a:extLst>
          </p:cNvPr>
          <p:cNvSpPr>
            <a:spLocks noGrp="1"/>
          </p:cNvSpPr>
          <p:nvPr>
            <p:ph idx="1"/>
          </p:nvPr>
        </p:nvSpPr>
        <p:spPr>
          <a:xfrm>
            <a:off x="628650" y="1716844"/>
            <a:ext cx="8466859" cy="4312372"/>
          </a:xfrm>
        </p:spPr>
        <p:txBody>
          <a:bodyPr vert="horz" lIns="91440" tIns="45720" rIns="91440" bIns="45720" rtlCol="0" anchor="t">
            <a:normAutofit/>
          </a:bodyPr>
          <a:lstStyle/>
          <a:p>
            <a:pPr marL="0" indent="0">
              <a:buNone/>
            </a:pPr>
            <a:r>
              <a:rPr lang="en-US" sz="2400">
                <a:latin typeface="Proxima Nova"/>
              </a:rPr>
              <a:t>Accessibility and Usability for Equitable Student Experience</a:t>
            </a:r>
          </a:p>
          <a:p>
            <a:pPr marL="0" indent="0">
              <a:buNone/>
            </a:pPr>
            <a:endParaRPr lang="en-US" sz="2800" b="1" i="1">
              <a:latin typeface="Proxima Nova"/>
            </a:endParaRPr>
          </a:p>
          <a:p>
            <a:pPr marL="0" indent="0">
              <a:buNone/>
            </a:pPr>
            <a:endParaRPr lang="en-US" b="1" i="1">
              <a:latin typeface="Proxima Nova"/>
            </a:endParaRPr>
          </a:p>
          <a:p>
            <a:pPr marL="0" indent="0">
              <a:buNone/>
            </a:pPr>
            <a:endParaRPr lang="en-US" sz="2300"/>
          </a:p>
          <a:p>
            <a:pPr marL="0" indent="0">
              <a:buNone/>
            </a:pPr>
            <a:endParaRPr lang="en-US" i="1">
              <a:solidFill>
                <a:srgbClr val="000000"/>
              </a:solidFill>
              <a:latin typeface="Proxima Nova"/>
            </a:endParaRPr>
          </a:p>
          <a:p>
            <a:pPr marL="0" indent="0">
              <a:buNone/>
            </a:pPr>
            <a:endParaRPr lang="en-US" i="1">
              <a:solidFill>
                <a:srgbClr val="000000"/>
              </a:solidFill>
              <a:latin typeface="Proxima Nova"/>
            </a:endParaRPr>
          </a:p>
          <a:p>
            <a:pPr marL="0" indent="0" algn="ctr">
              <a:buNone/>
            </a:pPr>
            <a:endParaRPr lang="en-US" sz="1200">
              <a:solidFill>
                <a:srgbClr val="1E1818"/>
              </a:solidFill>
              <a:latin typeface="Georgia"/>
            </a:endParaRPr>
          </a:p>
          <a:p>
            <a:pPr marL="0" indent="0">
              <a:buNone/>
            </a:pPr>
            <a:endParaRPr lang="en-US" sz="1200">
              <a:solidFill>
                <a:srgbClr val="1E1818"/>
              </a:solidFill>
              <a:latin typeface="Georgia"/>
            </a:endParaRPr>
          </a:p>
          <a:p>
            <a:pPr marL="0" indent="0">
              <a:buNone/>
            </a:pPr>
            <a:endParaRPr lang="en-US" sz="1200">
              <a:solidFill>
                <a:srgbClr val="1E1818"/>
              </a:solidFill>
              <a:latin typeface="Georgia"/>
            </a:endParaRPr>
          </a:p>
          <a:p>
            <a:pPr marL="0" indent="0">
              <a:buNone/>
            </a:pPr>
            <a:endParaRPr lang="en-US" sz="1600">
              <a:solidFill>
                <a:srgbClr val="1E1818"/>
              </a:solidFill>
              <a:latin typeface="Proxima Nova"/>
            </a:endParaRPr>
          </a:p>
          <a:p>
            <a:pPr marL="0" indent="0">
              <a:buNone/>
            </a:pPr>
            <a:endParaRPr lang="en-US" sz="1600">
              <a:solidFill>
                <a:srgbClr val="1E1818"/>
              </a:solidFill>
              <a:latin typeface="Proxima Nova"/>
            </a:endParaRPr>
          </a:p>
          <a:p>
            <a:pPr marL="0" indent="0">
              <a:buNone/>
            </a:pPr>
            <a:endParaRPr lang="en-US" sz="1600">
              <a:solidFill>
                <a:srgbClr val="1E1818"/>
              </a:solidFill>
              <a:latin typeface="Proxima Nova"/>
            </a:endParaRPr>
          </a:p>
          <a:p>
            <a:pPr marL="0" indent="0">
              <a:buNone/>
            </a:pPr>
            <a:endParaRPr lang="en-US" sz="1600">
              <a:solidFill>
                <a:srgbClr val="1E1818"/>
              </a:solidFill>
              <a:latin typeface="Proxima Nova"/>
            </a:endParaRPr>
          </a:p>
          <a:p>
            <a:pPr marL="0" indent="0">
              <a:buNone/>
            </a:pPr>
            <a:endParaRPr lang="en-US" sz="1600">
              <a:solidFill>
                <a:srgbClr val="1E1818"/>
              </a:solidFill>
              <a:latin typeface="Proxima Nova"/>
            </a:endParaRPr>
          </a:p>
          <a:p>
            <a:pPr marL="0" indent="0">
              <a:buNone/>
            </a:pPr>
            <a:endParaRPr lang="en-US" sz="1600">
              <a:solidFill>
                <a:srgbClr val="0070C0"/>
              </a:solidFill>
              <a:latin typeface="Georgia"/>
              <a:hlinkClick r:id="" action="ppaction://noaction">
                <a:extLst>
                  <a:ext uri="{A12FA001-AC4F-418D-AE19-62706E023703}">
                    <ahyp:hlinkClr xmlns:ahyp="http://schemas.microsoft.com/office/drawing/2018/hyperlinkcolor" val="tx"/>
                  </a:ext>
                </a:extLst>
              </a:hlinkClick>
            </a:endParaRPr>
          </a:p>
        </p:txBody>
      </p:sp>
      <p:pic>
        <p:nvPicPr>
          <p:cNvPr id="4" name="Picture 3" descr="Venn diagram illustrating distinctions between Usability and Accessibility elements. &#10;&#10;Usability involves ease of use, efficiency, and user centric design. Accessibility includes WCAG Standards 2.0 AA established content requirements, Users with physical needs can use assistive Tech to overcome limitations, and all users have the ability to access the content on a site. &#10;&#10;The middle of the Venn Diagram depicts the aim of combining usability methods and digital accessibility processes to achieve an enhanced user experience for all users.">
            <a:extLst>
              <a:ext uri="{FF2B5EF4-FFF2-40B4-BE49-F238E27FC236}">
                <a16:creationId xmlns:a16="http://schemas.microsoft.com/office/drawing/2014/main" id="{976D359B-9B7A-F2E7-3543-995E9058DB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9150" y="1941618"/>
            <a:ext cx="7018503" cy="4501079"/>
          </a:xfrm>
          <a:prstGeom prst="rect">
            <a:avLst/>
          </a:prstGeom>
        </p:spPr>
      </p:pic>
      <p:sp>
        <p:nvSpPr>
          <p:cNvPr id="8" name="TextBox 7">
            <a:extLst>
              <a:ext uri="{FF2B5EF4-FFF2-40B4-BE49-F238E27FC236}">
                <a16:creationId xmlns:a16="http://schemas.microsoft.com/office/drawing/2014/main" id="{BA31279E-1E07-03DA-8990-F639732129E0}"/>
              </a:ext>
            </a:extLst>
          </p:cNvPr>
          <p:cNvSpPr txBox="1"/>
          <p:nvPr/>
        </p:nvSpPr>
        <p:spPr>
          <a:xfrm>
            <a:off x="-528" y="6442839"/>
            <a:ext cx="493328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Proxima Nova"/>
                <a:ea typeface="Calibri"/>
                <a:cs typeface="Calibri"/>
              </a:rPr>
              <a:t>NOTE: Analyze image and see following slide for context.</a:t>
            </a:r>
            <a:endParaRPr lang="en-US" sz="1400" err="1">
              <a:latin typeface="Proxima Nova"/>
            </a:endParaRPr>
          </a:p>
        </p:txBody>
      </p:sp>
      <p:sp>
        <p:nvSpPr>
          <p:cNvPr id="5" name="TextBox 4">
            <a:extLst>
              <a:ext uri="{FF2B5EF4-FFF2-40B4-BE49-F238E27FC236}">
                <a16:creationId xmlns:a16="http://schemas.microsoft.com/office/drawing/2014/main" id="{A0786814-F56F-0667-BC8A-41B68AE426EF}"/>
              </a:ext>
            </a:extLst>
          </p:cNvPr>
          <p:cNvSpPr txBox="1"/>
          <p:nvPr/>
        </p:nvSpPr>
        <p:spPr>
          <a:xfrm>
            <a:off x="4572001" y="6599748"/>
            <a:ext cx="4804424"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cs typeface="Calibri"/>
              </a:rPr>
              <a:t>Image source</a:t>
            </a:r>
            <a:r>
              <a:rPr lang="en-US" sz="1000">
                <a:solidFill>
                  <a:srgbClr val="0070C0"/>
                </a:solidFill>
                <a:cs typeface="Calibri"/>
              </a:rPr>
              <a:t>: </a:t>
            </a:r>
            <a:r>
              <a:rPr lang="en-US" sz="1000">
                <a:solidFill>
                  <a:srgbClr val="0070C0"/>
                </a:solidFill>
                <a:ea typeface="+mn-lt"/>
                <a:cs typeface="+mn-lt"/>
                <a:hlinkClick r:id="rId4">
                  <a:extLst>
                    <a:ext uri="{A12FA001-AC4F-418D-AE19-62706E023703}">
                      <ahyp:hlinkClr xmlns:ahyp="http://schemas.microsoft.com/office/drawing/2018/hyperlinkcolor" val="tx"/>
                    </a:ext>
                  </a:extLst>
                </a:hlinkClick>
              </a:rPr>
              <a:t>https://blankfactor.com/insights/blog/disabilities-and-ux-accessibility/</a:t>
            </a:r>
            <a:endParaRPr lang="en-US" sz="1000">
              <a:solidFill>
                <a:srgbClr val="0070C0"/>
              </a:solidFill>
              <a:hlinkClick r:id="rId4">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704287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61304-E8B8-D1BE-CE0A-84787DA3EEAF}"/>
              </a:ext>
            </a:extLst>
          </p:cNvPr>
          <p:cNvSpPr>
            <a:spLocks noGrp="1"/>
          </p:cNvSpPr>
          <p:nvPr>
            <p:ph type="title"/>
          </p:nvPr>
        </p:nvSpPr>
        <p:spPr/>
        <p:txBody>
          <a:bodyPr/>
          <a:lstStyle/>
          <a:p>
            <a:r>
              <a:rPr lang="en-US" sz="4400">
                <a:solidFill>
                  <a:schemeClr val="tx1"/>
                </a:solidFill>
                <a:latin typeface="Proxima Nova"/>
              </a:rPr>
              <a:t>Course Design with Accessibility in Mind</a:t>
            </a:r>
            <a:endParaRPr lang="en-US" err="1">
              <a:solidFill>
                <a:schemeClr val="tx1"/>
              </a:solidFill>
              <a:latin typeface="Proxima Nova"/>
            </a:endParaRPr>
          </a:p>
        </p:txBody>
      </p:sp>
      <p:sp>
        <p:nvSpPr>
          <p:cNvPr id="3" name="Content Placeholder 2">
            <a:extLst>
              <a:ext uri="{FF2B5EF4-FFF2-40B4-BE49-F238E27FC236}">
                <a16:creationId xmlns:a16="http://schemas.microsoft.com/office/drawing/2014/main" id="{80460E0A-2980-2152-6FB0-C9C0A74D9148}"/>
              </a:ext>
            </a:extLst>
          </p:cNvPr>
          <p:cNvSpPr>
            <a:spLocks noGrp="1"/>
          </p:cNvSpPr>
          <p:nvPr>
            <p:ph idx="1"/>
          </p:nvPr>
        </p:nvSpPr>
        <p:spPr>
          <a:xfrm>
            <a:off x="628650" y="1716844"/>
            <a:ext cx="8466859" cy="4312372"/>
          </a:xfrm>
        </p:spPr>
        <p:txBody>
          <a:bodyPr vert="horz" lIns="91440" tIns="45720" rIns="91440" bIns="45720" rtlCol="0" anchor="t">
            <a:normAutofit/>
          </a:bodyPr>
          <a:lstStyle/>
          <a:p>
            <a:pPr marL="0" indent="0">
              <a:buNone/>
            </a:pPr>
            <a:r>
              <a:rPr lang="en-US" sz="2400">
                <a:latin typeface="Proxima Nova"/>
              </a:rPr>
              <a:t>Accessibility and Usability for Equitable Student Experience</a:t>
            </a:r>
          </a:p>
          <a:p>
            <a:pPr marL="0" indent="0">
              <a:buNone/>
            </a:pPr>
            <a:endParaRPr lang="en-US" sz="2800" b="1" i="1">
              <a:latin typeface="Proxima Nova"/>
            </a:endParaRPr>
          </a:p>
          <a:p>
            <a:pPr marL="0" indent="0">
              <a:buNone/>
            </a:pPr>
            <a:endParaRPr lang="en-US" b="1" i="1">
              <a:latin typeface="Proxima Nova"/>
            </a:endParaRPr>
          </a:p>
          <a:p>
            <a:pPr marL="0" indent="0">
              <a:buNone/>
            </a:pPr>
            <a:endParaRPr lang="en-US" sz="2300"/>
          </a:p>
          <a:p>
            <a:pPr marL="0" indent="0">
              <a:buNone/>
            </a:pPr>
            <a:endParaRPr lang="en-US" i="1">
              <a:solidFill>
                <a:srgbClr val="000000"/>
              </a:solidFill>
              <a:latin typeface="Proxima Nova"/>
            </a:endParaRPr>
          </a:p>
          <a:p>
            <a:pPr marL="0" indent="0">
              <a:buNone/>
            </a:pPr>
            <a:endParaRPr lang="en-US" i="1">
              <a:solidFill>
                <a:srgbClr val="000000"/>
              </a:solidFill>
              <a:latin typeface="Proxima Nova"/>
            </a:endParaRPr>
          </a:p>
          <a:p>
            <a:pPr marL="0" indent="0" algn="ctr">
              <a:buNone/>
            </a:pPr>
            <a:endParaRPr lang="en-US" sz="1200">
              <a:solidFill>
                <a:srgbClr val="1E1818"/>
              </a:solidFill>
              <a:latin typeface="Georgia"/>
            </a:endParaRPr>
          </a:p>
          <a:p>
            <a:pPr marL="0" indent="0">
              <a:buNone/>
            </a:pPr>
            <a:endParaRPr lang="en-US" sz="1200">
              <a:solidFill>
                <a:srgbClr val="1E1818"/>
              </a:solidFill>
              <a:latin typeface="Georgia"/>
            </a:endParaRPr>
          </a:p>
          <a:p>
            <a:pPr marL="0" indent="0">
              <a:buNone/>
            </a:pPr>
            <a:endParaRPr lang="en-US" sz="1200">
              <a:solidFill>
                <a:srgbClr val="1E1818"/>
              </a:solidFill>
              <a:latin typeface="Georgia"/>
            </a:endParaRPr>
          </a:p>
          <a:p>
            <a:pPr marL="0" indent="0">
              <a:buNone/>
            </a:pPr>
            <a:endParaRPr lang="en-US" sz="1600">
              <a:solidFill>
                <a:srgbClr val="1E1818"/>
              </a:solidFill>
              <a:latin typeface="Proxima Nova"/>
            </a:endParaRPr>
          </a:p>
          <a:p>
            <a:pPr marL="0" indent="0">
              <a:buNone/>
            </a:pPr>
            <a:endParaRPr lang="en-US" sz="1600">
              <a:solidFill>
                <a:srgbClr val="1E1818"/>
              </a:solidFill>
              <a:latin typeface="Proxima Nova"/>
            </a:endParaRPr>
          </a:p>
          <a:p>
            <a:pPr marL="0" indent="0">
              <a:buNone/>
            </a:pPr>
            <a:endParaRPr lang="en-US" sz="1600">
              <a:solidFill>
                <a:srgbClr val="1E1818"/>
              </a:solidFill>
              <a:latin typeface="Proxima Nova"/>
            </a:endParaRPr>
          </a:p>
          <a:p>
            <a:pPr marL="0" indent="0">
              <a:buNone/>
            </a:pPr>
            <a:endParaRPr lang="en-US" sz="1600">
              <a:solidFill>
                <a:srgbClr val="1E1818"/>
              </a:solidFill>
              <a:latin typeface="Proxima Nova"/>
            </a:endParaRPr>
          </a:p>
          <a:p>
            <a:pPr marL="0" indent="0">
              <a:buNone/>
            </a:pPr>
            <a:endParaRPr lang="en-US" sz="1600">
              <a:solidFill>
                <a:srgbClr val="1E1818"/>
              </a:solidFill>
              <a:latin typeface="Proxima Nova"/>
            </a:endParaRPr>
          </a:p>
          <a:p>
            <a:pPr marL="0" indent="0">
              <a:buNone/>
            </a:pPr>
            <a:endParaRPr lang="en-US" sz="1600">
              <a:solidFill>
                <a:srgbClr val="0070C0"/>
              </a:solidFill>
              <a:latin typeface="Georgia"/>
              <a:hlinkClick r:id="" action="ppaction://noaction">
                <a:extLst>
                  <a:ext uri="{A12FA001-AC4F-418D-AE19-62706E023703}">
                    <ahyp:hlinkClr xmlns:ahyp="http://schemas.microsoft.com/office/drawing/2018/hyperlinkcolor" val="tx"/>
                  </a:ext>
                </a:extLst>
              </a:hlinkClick>
            </a:endParaRPr>
          </a:p>
        </p:txBody>
      </p:sp>
      <p:sp>
        <p:nvSpPr>
          <p:cNvPr id="6" name="TextBox 5">
            <a:extLst>
              <a:ext uri="{FF2B5EF4-FFF2-40B4-BE49-F238E27FC236}">
                <a16:creationId xmlns:a16="http://schemas.microsoft.com/office/drawing/2014/main" id="{64D26C60-BD10-C48D-CF6A-13123DE7E433}"/>
              </a:ext>
            </a:extLst>
          </p:cNvPr>
          <p:cNvSpPr txBox="1"/>
          <p:nvPr/>
        </p:nvSpPr>
        <p:spPr>
          <a:xfrm>
            <a:off x="711792" y="2193526"/>
            <a:ext cx="7588721" cy="63094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000" b="0" i="0" u="none" strike="noStrike">
                <a:solidFill>
                  <a:srgbClr val="000000"/>
                </a:solidFill>
                <a:latin typeface="Proxima Nova"/>
                <a:ea typeface="Calibri"/>
                <a:cs typeface="Calibri"/>
              </a:rPr>
              <a:t>Usability </a:t>
            </a:r>
            <a:r>
              <a:rPr lang="en-US" sz="2000" b="1" i="0" u="none" strike="noStrike">
                <a:solidFill>
                  <a:srgbClr val="000000"/>
                </a:solidFill>
                <a:latin typeface="Proxima Nova"/>
                <a:ea typeface="Calibri"/>
                <a:cs typeface="Calibri"/>
              </a:rPr>
              <a:t>and </a:t>
            </a:r>
            <a:r>
              <a:rPr lang="en-US" sz="2000" b="0" i="0" u="none" strike="noStrike">
                <a:solidFill>
                  <a:srgbClr val="000000"/>
                </a:solidFill>
                <a:latin typeface="Proxima Nova"/>
                <a:ea typeface="Calibri"/>
                <a:cs typeface="Calibri"/>
              </a:rPr>
              <a:t>accessibility </a:t>
            </a:r>
            <a:r>
              <a:rPr lang="en-US" sz="2000" i="1">
                <a:solidFill>
                  <a:srgbClr val="000000"/>
                </a:solidFill>
                <a:latin typeface="Proxima Nova"/>
                <a:ea typeface="Calibri"/>
                <a:cs typeface="Calibri"/>
              </a:rPr>
              <a:t>combined </a:t>
            </a:r>
            <a:r>
              <a:rPr lang="en-US" sz="2000">
                <a:solidFill>
                  <a:srgbClr val="000000"/>
                </a:solidFill>
                <a:latin typeface="Proxima Nova"/>
                <a:ea typeface="Calibri"/>
                <a:cs typeface="Calibri"/>
              </a:rPr>
              <a:t>aim for an</a:t>
            </a:r>
            <a:r>
              <a:rPr lang="en-US" sz="2000">
                <a:solidFill>
                  <a:srgbClr val="000000"/>
                </a:solidFill>
                <a:latin typeface="Proxima Nova"/>
                <a:ea typeface="+mn-lt"/>
                <a:cs typeface="+mn-lt"/>
              </a:rPr>
              <a:t> enhanced user experience for </a:t>
            </a:r>
            <a:r>
              <a:rPr lang="en-US" sz="2000" b="1">
                <a:solidFill>
                  <a:srgbClr val="000000"/>
                </a:solidFill>
                <a:latin typeface="Proxima Nova"/>
                <a:ea typeface="+mn-lt"/>
                <a:cs typeface="+mn-lt"/>
              </a:rPr>
              <a:t>all l</a:t>
            </a:r>
            <a:r>
              <a:rPr lang="en-US" sz="2000">
                <a:solidFill>
                  <a:srgbClr val="000000"/>
                </a:solidFill>
                <a:latin typeface="Proxima Nova"/>
                <a:ea typeface="+mn-lt"/>
                <a:cs typeface="+mn-lt"/>
              </a:rPr>
              <a:t>earners</a:t>
            </a:r>
            <a:endParaRPr lang="en-US" sz="2000">
              <a:solidFill>
                <a:srgbClr val="000000"/>
              </a:solidFill>
              <a:latin typeface="Proxima Nova"/>
              <a:ea typeface="Calibri"/>
              <a:cs typeface="Calibri"/>
            </a:endParaRPr>
          </a:p>
          <a:p>
            <a:endParaRPr lang="en-US" sz="2000">
              <a:solidFill>
                <a:srgbClr val="000000"/>
              </a:solidFill>
              <a:latin typeface="Proxima Nova"/>
              <a:ea typeface="Calibri"/>
              <a:cs typeface="Calibri"/>
            </a:endParaRPr>
          </a:p>
          <a:p>
            <a:pPr marL="342900" indent="-342900">
              <a:buFont typeface="Arial"/>
              <a:buChar char="•"/>
            </a:pPr>
            <a:r>
              <a:rPr lang="en-US" sz="2000" b="1">
                <a:solidFill>
                  <a:srgbClr val="000000"/>
                </a:solidFill>
                <a:latin typeface="Proxima Nova"/>
                <a:ea typeface="Calibri"/>
                <a:cs typeface="Calibri"/>
              </a:rPr>
              <a:t>Key Understanding: </a:t>
            </a:r>
            <a:r>
              <a:rPr lang="en-US" sz="2000">
                <a:solidFill>
                  <a:srgbClr val="000000"/>
                </a:solidFill>
                <a:latin typeface="Proxima Nova"/>
                <a:ea typeface="Calibri"/>
                <a:cs typeface="Calibri"/>
              </a:rPr>
              <a:t>Course</a:t>
            </a:r>
            <a:r>
              <a:rPr lang="en-US" sz="2000" b="0" i="0" u="none" strike="noStrike">
                <a:solidFill>
                  <a:srgbClr val="000000"/>
                </a:solidFill>
                <a:latin typeface="Proxima Nova"/>
                <a:ea typeface="Calibri"/>
                <a:cs typeface="Calibri"/>
              </a:rPr>
              <a:t> </a:t>
            </a:r>
            <a:r>
              <a:rPr lang="en-US" sz="2000">
                <a:solidFill>
                  <a:srgbClr val="000000"/>
                </a:solidFill>
                <a:latin typeface="Proxima Nova"/>
                <a:ea typeface="Calibri"/>
                <a:cs typeface="Calibri"/>
              </a:rPr>
              <a:t>structure</a:t>
            </a:r>
            <a:r>
              <a:rPr lang="en-US" sz="2000" b="0" i="0" u="none" strike="noStrike">
                <a:solidFill>
                  <a:srgbClr val="000000"/>
                </a:solidFill>
                <a:latin typeface="Proxima Nova"/>
                <a:ea typeface="Calibri"/>
                <a:cs typeface="Calibri"/>
              </a:rPr>
              <a:t> and navigation can be usable</a:t>
            </a:r>
            <a:r>
              <a:rPr lang="en-US" sz="2000">
                <a:solidFill>
                  <a:srgbClr val="000000"/>
                </a:solidFill>
                <a:latin typeface="Proxima Nova"/>
                <a:ea typeface="Calibri"/>
                <a:cs typeface="Calibri"/>
              </a:rPr>
              <a:t>,</a:t>
            </a:r>
            <a:r>
              <a:rPr lang="en-US" sz="2000" b="0" i="0" u="none" strike="noStrike">
                <a:solidFill>
                  <a:srgbClr val="000000"/>
                </a:solidFill>
                <a:latin typeface="Proxima Nova"/>
                <a:ea typeface="Calibri"/>
                <a:cs typeface="Calibri"/>
              </a:rPr>
              <a:t> but the content is not accessible (i.e., low color contrast, missing all tags, missing transcripts/close captions</a:t>
            </a:r>
            <a:r>
              <a:rPr lang="en-US" sz="2000">
                <a:solidFill>
                  <a:srgbClr val="000000"/>
                </a:solidFill>
                <a:latin typeface="Proxima Nova"/>
                <a:ea typeface="Calibri"/>
                <a:cs typeface="Calibri"/>
              </a:rPr>
              <a:t> etc.)</a:t>
            </a:r>
            <a:r>
              <a:rPr lang="en-US" sz="2000" b="0" i="0" u="none" strike="noStrike">
                <a:solidFill>
                  <a:srgbClr val="000000"/>
                </a:solidFill>
                <a:latin typeface="Proxima Nova"/>
                <a:ea typeface="Calibri"/>
                <a:cs typeface="Calibri"/>
              </a:rPr>
              <a:t> </a:t>
            </a:r>
            <a:endParaRPr lang="en-US" sz="2000">
              <a:solidFill>
                <a:srgbClr val="000000"/>
              </a:solidFill>
              <a:latin typeface="Proxima Nova"/>
              <a:ea typeface="Calibri"/>
              <a:cs typeface="Calibri"/>
            </a:endParaRPr>
          </a:p>
          <a:p>
            <a:pPr marL="342900" indent="-342900">
              <a:buFont typeface="Arial"/>
              <a:buChar char="•"/>
            </a:pPr>
            <a:endParaRPr lang="en-US" sz="2000" b="1">
              <a:solidFill>
                <a:srgbClr val="000000"/>
              </a:solidFill>
              <a:latin typeface="Proxima Nova"/>
              <a:ea typeface="Calibri"/>
              <a:cs typeface="Calibri"/>
            </a:endParaRPr>
          </a:p>
          <a:p>
            <a:pPr marL="342900" indent="-342900">
              <a:buFont typeface="Arial"/>
              <a:buChar char="•"/>
            </a:pPr>
            <a:r>
              <a:rPr lang="en-US" sz="2000">
                <a:solidFill>
                  <a:srgbClr val="000000"/>
                </a:solidFill>
                <a:latin typeface="Proxima Nova"/>
                <a:ea typeface="Calibri"/>
                <a:cs typeface="Calibri"/>
              </a:rPr>
              <a:t>Accessibility and Useability must be</a:t>
            </a:r>
            <a:r>
              <a:rPr lang="en-US" sz="2000" i="0" u="none" strike="noStrike">
                <a:solidFill>
                  <a:srgbClr val="000000"/>
                </a:solidFill>
                <a:latin typeface="Proxima Nova"/>
                <a:ea typeface="Calibri"/>
                <a:cs typeface="Calibri"/>
              </a:rPr>
              <a:t> explicit in </a:t>
            </a:r>
            <a:r>
              <a:rPr lang="en-US" sz="2000">
                <a:solidFill>
                  <a:srgbClr val="000000"/>
                </a:solidFill>
                <a:latin typeface="Proxima Nova"/>
                <a:ea typeface="Calibri"/>
                <a:cs typeface="Calibri"/>
              </a:rPr>
              <a:t>course design and LMS training</a:t>
            </a:r>
            <a:r>
              <a:rPr lang="en-US" sz="2000" i="0" u="none" strike="noStrike">
                <a:solidFill>
                  <a:srgbClr val="000000"/>
                </a:solidFill>
                <a:latin typeface="Proxima Nova"/>
                <a:ea typeface="Calibri"/>
                <a:cs typeface="Calibri"/>
              </a:rPr>
              <a:t> </a:t>
            </a:r>
            <a:r>
              <a:rPr lang="en-US" sz="2000" b="0" i="0">
                <a:solidFill>
                  <a:srgbClr val="000000"/>
                </a:solidFill>
                <a:latin typeface="Proxima Nova"/>
                <a:ea typeface="Calibri"/>
                <a:cs typeface="Calibri"/>
              </a:rPr>
              <a:t>​</a:t>
            </a:r>
          </a:p>
          <a:p>
            <a:pPr marL="342900" indent="-342900">
              <a:buFont typeface="Arial"/>
              <a:buChar char="•"/>
            </a:pPr>
            <a:endParaRPr lang="en-US" sz="2000">
              <a:latin typeface="Proxima Nova"/>
              <a:ea typeface="Calibri"/>
              <a:cs typeface="Calibri"/>
            </a:endParaRPr>
          </a:p>
          <a:p>
            <a:pPr marL="342900" indent="-342900">
              <a:buFont typeface="Arial"/>
              <a:buChar char="•"/>
            </a:pPr>
            <a:r>
              <a:rPr lang="en-US" sz="2000">
                <a:latin typeface="Proxima Nova"/>
                <a:ea typeface="Calibri"/>
                <a:cs typeface="Calibri"/>
              </a:rPr>
              <a:t>Images and text on the page must be accessible by learners using assistive technologies.* (alt tags, bulleted items, font)</a:t>
            </a: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7" name="TextBox 6">
            <a:extLst>
              <a:ext uri="{FF2B5EF4-FFF2-40B4-BE49-F238E27FC236}">
                <a16:creationId xmlns:a16="http://schemas.microsoft.com/office/drawing/2014/main" id="{BDC8ABA3-CA73-68FD-C5D4-E0CCBF2AAAAD}"/>
              </a:ext>
            </a:extLst>
          </p:cNvPr>
          <p:cNvSpPr txBox="1"/>
          <p:nvPr/>
        </p:nvSpPr>
        <p:spPr>
          <a:xfrm>
            <a:off x="9565" y="6274543"/>
            <a:ext cx="901774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ea typeface="+mn-lt"/>
                <a:cs typeface="+mn-lt"/>
              </a:rPr>
              <a:t>*An accessible Ultra digital course content page was demonstrated in the seminar presentation using Ally. </a:t>
            </a:r>
            <a:endParaRPr lang="en-US" sz="1600">
              <a:cs typeface="Calibri"/>
            </a:endParaRPr>
          </a:p>
        </p:txBody>
      </p:sp>
    </p:spTree>
    <p:extLst>
      <p:ext uri="{BB962C8B-B14F-4D97-AF65-F5344CB8AC3E}">
        <p14:creationId xmlns:p14="http://schemas.microsoft.com/office/powerpoint/2010/main" val="3594273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61304-E8B8-D1BE-CE0A-84787DA3EEAF}"/>
              </a:ext>
            </a:extLst>
          </p:cNvPr>
          <p:cNvSpPr>
            <a:spLocks noGrp="1"/>
          </p:cNvSpPr>
          <p:nvPr>
            <p:ph type="title"/>
          </p:nvPr>
        </p:nvSpPr>
        <p:spPr/>
        <p:txBody>
          <a:bodyPr/>
          <a:lstStyle/>
          <a:p>
            <a:r>
              <a:rPr lang="en-US" sz="4400">
                <a:solidFill>
                  <a:schemeClr val="tx1"/>
                </a:solidFill>
                <a:latin typeface="Proxima Nova"/>
              </a:rPr>
              <a:t>Course Design with Accessibility in Mind</a:t>
            </a:r>
            <a:endParaRPr lang="en-US" err="1">
              <a:solidFill>
                <a:schemeClr val="tx1"/>
              </a:solidFill>
              <a:latin typeface="Proxima Nova"/>
            </a:endParaRPr>
          </a:p>
        </p:txBody>
      </p:sp>
      <p:sp>
        <p:nvSpPr>
          <p:cNvPr id="3" name="Content Placeholder 2">
            <a:extLst>
              <a:ext uri="{FF2B5EF4-FFF2-40B4-BE49-F238E27FC236}">
                <a16:creationId xmlns:a16="http://schemas.microsoft.com/office/drawing/2014/main" id="{80460E0A-2980-2152-6FB0-C9C0A74D9148}"/>
              </a:ext>
            </a:extLst>
          </p:cNvPr>
          <p:cNvSpPr>
            <a:spLocks noGrp="1"/>
          </p:cNvSpPr>
          <p:nvPr>
            <p:ph idx="1"/>
          </p:nvPr>
        </p:nvSpPr>
        <p:spPr>
          <a:xfrm>
            <a:off x="788843" y="1808307"/>
            <a:ext cx="7258916" cy="4901578"/>
          </a:xfrm>
        </p:spPr>
        <p:txBody>
          <a:bodyPr vert="horz" lIns="91440" tIns="45720" rIns="91440" bIns="45720" rtlCol="0" anchor="t">
            <a:normAutofit/>
          </a:bodyPr>
          <a:lstStyle/>
          <a:p>
            <a:pPr marL="0" indent="0">
              <a:buNone/>
            </a:pPr>
            <a:r>
              <a:rPr lang="en-US" sz="2800" b="1" i="1">
                <a:latin typeface="Proxima Nova"/>
              </a:rPr>
              <a:t>Why is digital accessibility important at Towson University?</a:t>
            </a:r>
            <a:endParaRPr lang="en-US" sz="2800" b="1" i="1"/>
          </a:p>
          <a:p>
            <a:pPr>
              <a:buNone/>
            </a:pPr>
            <a:endParaRPr lang="en-US" sz="1600">
              <a:solidFill>
                <a:srgbClr val="000000"/>
              </a:solidFill>
              <a:latin typeface="Proxima Nova"/>
            </a:endParaRPr>
          </a:p>
          <a:p>
            <a:pPr marL="285750" indent="-285750"/>
            <a:r>
              <a:rPr lang="en-US" sz="2000">
                <a:solidFill>
                  <a:srgbClr val="0070C0"/>
                </a:solidFill>
                <a:latin typeface="Proxima Nova"/>
                <a:hlinkClick r:id="rId3">
                  <a:extLst>
                    <a:ext uri="{A12FA001-AC4F-418D-AE19-62706E023703}">
                      <ahyp:hlinkClr xmlns:ahyp="http://schemas.microsoft.com/office/drawing/2018/hyperlinkcolor" val="tx"/>
                    </a:ext>
                  </a:extLst>
                </a:hlinkClick>
              </a:rPr>
              <a:t>Legal Obligations for Accessibility (ADA, Section 504)</a:t>
            </a:r>
            <a:endParaRPr lang="en-US" sz="2000">
              <a:solidFill>
                <a:srgbClr val="0070C0"/>
              </a:solidFill>
              <a:hlinkClick r:id="rId3">
                <a:extLst>
                  <a:ext uri="{A12FA001-AC4F-418D-AE19-62706E023703}">
                    <ahyp:hlinkClr xmlns:ahyp="http://schemas.microsoft.com/office/drawing/2018/hyperlinkcolor" val="tx"/>
                  </a:ext>
                </a:extLst>
              </a:hlinkClick>
            </a:endParaRPr>
          </a:p>
          <a:p>
            <a:pPr marL="0" indent="0">
              <a:buNone/>
            </a:pPr>
            <a:endParaRPr lang="en-US" sz="2000"/>
          </a:p>
          <a:p>
            <a:pPr marL="285750" indent="-285750"/>
            <a:r>
              <a:rPr lang="en-US" sz="2000">
                <a:solidFill>
                  <a:srgbClr val="0070C0"/>
                </a:solidFill>
                <a:latin typeface="Proxima Nova"/>
                <a:hlinkClick r:id="rId4">
                  <a:extLst>
                    <a:ext uri="{A12FA001-AC4F-418D-AE19-62706E023703}">
                      <ahyp:hlinkClr xmlns:ahyp="http://schemas.microsoft.com/office/drawing/2018/hyperlinkcolor" val="tx"/>
                    </a:ext>
                  </a:extLst>
                </a:hlinkClick>
              </a:rPr>
              <a:t>Joint Letter from the U.S. Department of Education, Office for Civil Rights (OCR), and the U.S. Department of Justice (DOJ)</a:t>
            </a:r>
            <a:r>
              <a:rPr lang="en-US" sz="2000">
                <a:solidFill>
                  <a:srgbClr val="0070C0"/>
                </a:solidFill>
                <a:latin typeface="Proxima Nova"/>
              </a:rPr>
              <a:t> </a:t>
            </a:r>
            <a:endParaRPr lang="en-US" sz="2000">
              <a:solidFill>
                <a:srgbClr val="0070C0"/>
              </a:solidFill>
            </a:endParaRPr>
          </a:p>
          <a:p>
            <a:pPr marL="0" indent="0">
              <a:buNone/>
            </a:pPr>
            <a:endParaRPr lang="en-US" sz="2000"/>
          </a:p>
          <a:p>
            <a:pPr marL="285750" indent="-285750"/>
            <a:r>
              <a:rPr lang="en-US" sz="2000">
                <a:solidFill>
                  <a:srgbClr val="000000"/>
                </a:solidFill>
                <a:latin typeface="Proxima Nova"/>
              </a:rPr>
              <a:t>The University System of Maryland provides USM institutions </a:t>
            </a:r>
            <a:r>
              <a:rPr lang="en-US" sz="2000">
                <a:solidFill>
                  <a:srgbClr val="0070C0"/>
                </a:solidFill>
                <a:latin typeface="Proxima Nova"/>
                <a:hlinkClick r:id="rId5">
                  <a:extLst>
                    <a:ext uri="{A12FA001-AC4F-418D-AE19-62706E023703}">
                      <ahyp:hlinkClr xmlns:ahyp="http://schemas.microsoft.com/office/drawing/2018/hyperlinkcolor" val="tx"/>
                    </a:ext>
                  </a:extLst>
                </a:hlinkClick>
              </a:rPr>
              <a:t>Guidelines for Accessible Course Materials and Online Courses</a:t>
            </a:r>
            <a:r>
              <a:rPr lang="en-US" sz="2000">
                <a:solidFill>
                  <a:srgbClr val="000000"/>
                </a:solidFill>
                <a:latin typeface="Proxima Nova"/>
              </a:rPr>
              <a:t>. </a:t>
            </a:r>
            <a:endParaRPr lang="en-US" sz="2000"/>
          </a:p>
          <a:p>
            <a:pPr>
              <a:buNone/>
            </a:pPr>
            <a:endParaRPr lang="en-US" sz="1600">
              <a:solidFill>
                <a:srgbClr val="262626"/>
              </a:solidFill>
            </a:endParaRPr>
          </a:p>
          <a:p>
            <a:pPr marL="0" indent="0">
              <a:buNone/>
            </a:pPr>
            <a:endParaRPr lang="en-US" sz="1100">
              <a:solidFill>
                <a:srgbClr val="262626"/>
              </a:solidFill>
            </a:endParaRPr>
          </a:p>
          <a:p>
            <a:pPr marL="0" indent="0">
              <a:buNone/>
            </a:pPr>
            <a:endParaRPr lang="en-US"/>
          </a:p>
        </p:txBody>
      </p:sp>
    </p:spTree>
    <p:extLst>
      <p:ext uri="{BB962C8B-B14F-4D97-AF65-F5344CB8AC3E}">
        <p14:creationId xmlns:p14="http://schemas.microsoft.com/office/powerpoint/2010/main" val="1962160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668CE-B59C-0E9D-808C-36045D55909C}"/>
              </a:ext>
            </a:extLst>
          </p:cNvPr>
          <p:cNvSpPr>
            <a:spLocks noGrp="1"/>
          </p:cNvSpPr>
          <p:nvPr>
            <p:ph type="title"/>
          </p:nvPr>
        </p:nvSpPr>
        <p:spPr/>
        <p:txBody>
          <a:bodyPr>
            <a:normAutofit/>
          </a:bodyPr>
          <a:lstStyle/>
          <a:p>
            <a:r>
              <a:rPr lang="en-US" sz="4400">
                <a:solidFill>
                  <a:schemeClr val="tx1"/>
                </a:solidFill>
                <a:latin typeface="Proxima Nova"/>
              </a:rPr>
              <a:t>Course Design with Accessibility in Mind</a:t>
            </a:r>
            <a:endParaRPr lang="en-US">
              <a:solidFill>
                <a:schemeClr val="tx1"/>
              </a:solidFill>
            </a:endParaRPr>
          </a:p>
        </p:txBody>
      </p:sp>
      <p:sp>
        <p:nvSpPr>
          <p:cNvPr id="3" name="Content Placeholder 2">
            <a:extLst>
              <a:ext uri="{FF2B5EF4-FFF2-40B4-BE49-F238E27FC236}">
                <a16:creationId xmlns:a16="http://schemas.microsoft.com/office/drawing/2014/main" id="{E390C83D-D17A-3D1A-2CA3-0334C7FD102B}"/>
              </a:ext>
            </a:extLst>
          </p:cNvPr>
          <p:cNvSpPr>
            <a:spLocks noGrp="1"/>
          </p:cNvSpPr>
          <p:nvPr>
            <p:ph idx="1"/>
          </p:nvPr>
        </p:nvSpPr>
        <p:spPr>
          <a:xfrm>
            <a:off x="628650" y="1715629"/>
            <a:ext cx="8373331" cy="5086024"/>
          </a:xfrm>
        </p:spPr>
        <p:txBody>
          <a:bodyPr vert="horz" lIns="91440" tIns="45720" rIns="91440" bIns="45720" rtlCol="0" anchor="t">
            <a:normAutofit fontScale="85000" lnSpcReduction="20000"/>
          </a:bodyPr>
          <a:lstStyle/>
          <a:p>
            <a:pPr marL="0" indent="0">
              <a:buNone/>
            </a:pPr>
            <a:r>
              <a:rPr lang="en-US" sz="3200" b="1" i="1">
                <a:latin typeface="Proxima Nova"/>
              </a:rPr>
              <a:t>How do we support faculty in digital accessibility at Towson University?</a:t>
            </a:r>
            <a:endParaRPr lang="en-US" sz="3200" i="1"/>
          </a:p>
          <a:p>
            <a:pPr marL="0" indent="0">
              <a:buNone/>
            </a:pPr>
            <a:endParaRPr lang="en-US" sz="2000">
              <a:latin typeface="Proxima Nova"/>
            </a:endParaRPr>
          </a:p>
          <a:p>
            <a:pPr marL="0" indent="0">
              <a:buNone/>
            </a:pPr>
            <a:r>
              <a:rPr lang="en-US" sz="2000">
                <a:latin typeface="Proxima Nova"/>
              </a:rPr>
              <a:t>FACET Faculty Professional Development Self-Paced Workshop </a:t>
            </a:r>
            <a:endParaRPr lang="en-US" sz="2000"/>
          </a:p>
          <a:p>
            <a:pPr marL="342900" lvl="1">
              <a:buNone/>
            </a:pPr>
            <a:endParaRPr lang="en-US" sz="2000">
              <a:latin typeface="Proxima Nova"/>
            </a:endParaRPr>
          </a:p>
          <a:p>
            <a:pPr marL="685800" lvl="1" indent="-342900"/>
            <a:r>
              <a:rPr lang="en-US" sz="2000">
                <a:latin typeface="Proxima Nova"/>
              </a:rPr>
              <a:t>Ultra Course Templates  </a:t>
            </a:r>
          </a:p>
          <a:p>
            <a:pPr marL="685800" lvl="1" indent="-342900"/>
            <a:endParaRPr lang="en-US" sz="2000">
              <a:latin typeface="Proxima Nova"/>
            </a:endParaRPr>
          </a:p>
          <a:p>
            <a:pPr marL="685800" lvl="1" indent="-342900"/>
            <a:r>
              <a:rPr lang="en-US" sz="2000">
                <a:latin typeface="Proxima Nova"/>
              </a:rPr>
              <a:t>Ultra Content Editor for Accessible Headings</a:t>
            </a:r>
            <a:endParaRPr lang="en-US" sz="2000"/>
          </a:p>
          <a:p>
            <a:pPr marL="685800" lvl="1" indent="-342900"/>
            <a:endParaRPr lang="en-US" sz="2000">
              <a:latin typeface="Proxima Nova"/>
            </a:endParaRPr>
          </a:p>
          <a:p>
            <a:pPr marL="685800" lvl="1" indent="-342900"/>
            <a:r>
              <a:rPr lang="en-US" sz="2000">
                <a:latin typeface="Proxima Nova"/>
              </a:rPr>
              <a:t>Ally Alternative Formats*</a:t>
            </a:r>
            <a:endParaRPr lang="en-US" sz="2000"/>
          </a:p>
          <a:p>
            <a:pPr marL="685800" lvl="1" indent="-342900"/>
            <a:endParaRPr lang="en-US" sz="2000">
              <a:solidFill>
                <a:srgbClr val="0070C0"/>
              </a:solidFill>
              <a:latin typeface="Proxima Nova"/>
            </a:endParaRPr>
          </a:p>
          <a:p>
            <a:pPr marL="685800" lvl="1" indent="-342900"/>
            <a:r>
              <a:rPr lang="en-US" sz="2000">
                <a:solidFill>
                  <a:srgbClr val="0070C0"/>
                </a:solidFill>
                <a:latin typeface="Proxima Nova"/>
                <a:hlinkClick r:id="rId3">
                  <a:extLst>
                    <a:ext uri="{A12FA001-AC4F-418D-AE19-62706E023703}">
                      <ahyp:hlinkClr xmlns:ahyp="http://schemas.microsoft.com/office/drawing/2018/hyperlinkcolor" val="tx"/>
                    </a:ext>
                  </a:extLst>
                </a:hlinkClick>
              </a:rPr>
              <a:t>SIX Essential Steps</a:t>
            </a:r>
            <a:endParaRPr lang="en-US" sz="2000">
              <a:solidFill>
                <a:srgbClr val="0070C0"/>
              </a:solidFill>
              <a:latin typeface="Proxima Nova"/>
            </a:endParaRPr>
          </a:p>
          <a:p>
            <a:pPr marL="685800" lvl="1" indent="-342900"/>
            <a:endParaRPr lang="en-US" sz="2000">
              <a:solidFill>
                <a:srgbClr val="0070C0"/>
              </a:solidFill>
              <a:latin typeface="Proxima Nova"/>
            </a:endParaRPr>
          </a:p>
          <a:p>
            <a:pPr marL="685800" lvl="1" indent="-342900"/>
            <a:r>
              <a:rPr lang="en-US" sz="2000">
                <a:latin typeface="Proxima Nova"/>
              </a:rPr>
              <a:t>Quality Matters Standard 8**</a:t>
            </a:r>
          </a:p>
          <a:p>
            <a:pPr marL="342900" lvl="1" indent="0">
              <a:buNone/>
            </a:pPr>
            <a:endParaRPr lang="en-US" sz="2000">
              <a:latin typeface="Proxima Nova"/>
            </a:endParaRPr>
          </a:p>
          <a:p>
            <a:pPr marL="0" indent="0">
              <a:buNone/>
            </a:pPr>
            <a:endParaRPr lang="en-US" sz="1200">
              <a:solidFill>
                <a:srgbClr val="262626"/>
              </a:solidFill>
              <a:latin typeface="Proxima Nova"/>
            </a:endParaRPr>
          </a:p>
          <a:p>
            <a:pPr marL="0" indent="0">
              <a:buNone/>
            </a:pPr>
            <a:r>
              <a:rPr lang="en-US" sz="1200">
                <a:solidFill>
                  <a:srgbClr val="262626"/>
                </a:solidFill>
                <a:latin typeface="Proxima Nova"/>
              </a:rPr>
              <a:t>Sources:</a:t>
            </a:r>
            <a:endParaRPr lang="en-US" sz="1200">
              <a:solidFill>
                <a:srgbClr val="000000"/>
              </a:solidFill>
            </a:endParaRPr>
          </a:p>
          <a:p>
            <a:pPr marL="0" indent="0">
              <a:buNone/>
            </a:pPr>
            <a:r>
              <a:rPr lang="en-US" sz="1200">
                <a:solidFill>
                  <a:srgbClr val="262626"/>
                </a:solidFill>
                <a:latin typeface="Proxima Nova"/>
              </a:rPr>
              <a:t> </a:t>
            </a:r>
            <a:r>
              <a:rPr lang="en-US" sz="1200" u="sng">
                <a:solidFill>
                  <a:srgbClr val="0070C0"/>
                </a:solidFill>
                <a:latin typeface="Proxima Nova"/>
                <a:hlinkClick r:id="rId4">
                  <a:extLst>
                    <a:ext uri="{A12FA001-AC4F-418D-AE19-62706E023703}">
                      <ahyp:hlinkClr xmlns:ahyp="http://schemas.microsoft.com/office/drawing/2018/hyperlinkcolor" val="tx"/>
                    </a:ext>
                  </a:extLst>
                </a:hlinkClick>
              </a:rPr>
              <a:t>Division of Information Technology,</a:t>
            </a:r>
            <a:r>
              <a:rPr lang="en-US" sz="1200">
                <a:solidFill>
                  <a:srgbClr val="046EF6"/>
                </a:solidFill>
                <a:latin typeface="Proxima Nova"/>
              </a:rPr>
              <a:t> </a:t>
            </a:r>
            <a:r>
              <a:rPr lang="en-US" sz="1200">
                <a:solidFill>
                  <a:srgbClr val="262626"/>
                </a:solidFill>
                <a:latin typeface="Proxima Nova"/>
              </a:rPr>
              <a:t>Six Essentials Steps, </a:t>
            </a:r>
            <a:r>
              <a:rPr lang="en-US" sz="1200">
                <a:latin typeface="Proxima Nova"/>
              </a:rPr>
              <a:t>University of Maryland, College Park.</a:t>
            </a:r>
            <a:endParaRPr lang="en-US" sz="1200"/>
          </a:p>
          <a:p>
            <a:pPr marL="0" indent="0">
              <a:buNone/>
            </a:pPr>
            <a:r>
              <a:rPr lang="en-US" sz="1200">
                <a:solidFill>
                  <a:srgbClr val="0070C0"/>
                </a:solidFill>
                <a:latin typeface="Proxima Nova"/>
              </a:rPr>
              <a:t> </a:t>
            </a:r>
            <a:r>
              <a:rPr lang="en-US" sz="1200" u="sng">
                <a:solidFill>
                  <a:srgbClr val="0070C0"/>
                </a:solidFill>
                <a:latin typeface="Proxima Nova"/>
                <a:hlinkClick r:id="rId5">
                  <a:extLst>
                    <a:ext uri="{A12FA001-AC4F-418D-AE19-62706E023703}">
                      <ahyp:hlinkClr xmlns:ahyp="http://schemas.microsoft.com/office/drawing/2018/hyperlinkcolor" val="tx"/>
                    </a:ext>
                  </a:extLst>
                </a:hlinkClick>
              </a:rPr>
              <a:t>The QM Higher Ed Rubric, Seventh Edition (2023)</a:t>
            </a:r>
            <a:r>
              <a:rPr lang="en-US" sz="1200">
                <a:solidFill>
                  <a:srgbClr val="0070C0"/>
                </a:solidFill>
                <a:latin typeface="Proxima Nova"/>
              </a:rPr>
              <a:t>.</a:t>
            </a:r>
          </a:p>
          <a:p>
            <a:pPr marL="0" indent="0">
              <a:buNone/>
            </a:pPr>
            <a:r>
              <a:rPr lang="en-US" sz="1200">
                <a:solidFill>
                  <a:srgbClr val="000000"/>
                </a:solidFill>
                <a:latin typeface="Proxima Nova"/>
              </a:rPr>
              <a:t>*</a:t>
            </a:r>
            <a:r>
              <a:rPr lang="en-US" sz="1200">
                <a:solidFill>
                  <a:srgbClr val="262626"/>
                </a:solidFill>
                <a:latin typeface="Proxima Nova"/>
              </a:rPr>
              <a:t>Ally alternative formats: Beeline reader, immersive reader, and audio were demonstrated in the presentation in a Blackboard Ultra course.</a:t>
            </a:r>
            <a:endParaRPr lang="en-US"/>
          </a:p>
          <a:p>
            <a:pPr marL="0" indent="0">
              <a:buNone/>
            </a:pPr>
            <a:r>
              <a:rPr lang="en-US" sz="1200">
                <a:latin typeface="Proxima Nova"/>
              </a:rPr>
              <a:t>**</a:t>
            </a:r>
            <a:r>
              <a:rPr lang="en-US" sz="1000">
                <a:solidFill>
                  <a:srgbClr val="000000"/>
                </a:solidFill>
                <a:latin typeface="Proxima Nova"/>
              </a:rPr>
              <a:t>FACET f</a:t>
            </a:r>
            <a:r>
              <a:rPr lang="en-US" sz="1100">
                <a:solidFill>
                  <a:srgbClr val="262626"/>
                </a:solidFill>
                <a:latin typeface="Proxima Nova"/>
              </a:rPr>
              <a:t>aculty </a:t>
            </a:r>
            <a:r>
              <a:rPr lang="en-US" sz="1200">
                <a:solidFill>
                  <a:srgbClr val="262626"/>
                </a:solidFill>
                <a:latin typeface="Proxima Nova"/>
              </a:rPr>
              <a:t>training</a:t>
            </a:r>
            <a:r>
              <a:rPr lang="en-US" sz="1100">
                <a:solidFill>
                  <a:srgbClr val="262626"/>
                </a:solidFill>
                <a:latin typeface="Proxima Nova"/>
              </a:rPr>
              <a:t> content on QM Standard 8: Accessibility and Useability was presented in the presentation</a:t>
            </a:r>
          </a:p>
          <a:p>
            <a:pPr marL="0" indent="0">
              <a:buNone/>
            </a:pPr>
            <a:endParaRPr lang="en-US">
              <a:latin typeface="Proxima Nova"/>
            </a:endParaRPr>
          </a:p>
          <a:p>
            <a:pPr marL="0" indent="0">
              <a:buNone/>
            </a:pPr>
            <a:endParaRPr lang="en-US">
              <a:latin typeface="Proxima Nova"/>
            </a:endParaRPr>
          </a:p>
          <a:p>
            <a:pPr marL="0" indent="0">
              <a:buNone/>
            </a:pPr>
            <a:endParaRPr lang="en-US">
              <a:latin typeface="Proxima Nova"/>
            </a:endParaRPr>
          </a:p>
        </p:txBody>
      </p:sp>
    </p:spTree>
    <p:extLst>
      <p:ext uri="{BB962C8B-B14F-4D97-AF65-F5344CB8AC3E}">
        <p14:creationId xmlns:p14="http://schemas.microsoft.com/office/powerpoint/2010/main" val="603450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668CE-B59C-0E9D-808C-36045D55909C}"/>
              </a:ext>
            </a:extLst>
          </p:cNvPr>
          <p:cNvSpPr>
            <a:spLocks noGrp="1"/>
          </p:cNvSpPr>
          <p:nvPr>
            <p:ph type="title"/>
          </p:nvPr>
        </p:nvSpPr>
        <p:spPr/>
        <p:txBody>
          <a:bodyPr>
            <a:normAutofit/>
          </a:bodyPr>
          <a:lstStyle/>
          <a:p>
            <a:r>
              <a:rPr lang="en-US" sz="4400">
                <a:solidFill>
                  <a:schemeClr val="tx1"/>
                </a:solidFill>
                <a:latin typeface="Proxima Nova"/>
              </a:rPr>
              <a:t>Course Design with Accessibility in Mind</a:t>
            </a:r>
            <a:endParaRPr lang="en-US">
              <a:solidFill>
                <a:schemeClr val="tx1"/>
              </a:solidFill>
            </a:endParaRPr>
          </a:p>
        </p:txBody>
      </p:sp>
      <p:sp>
        <p:nvSpPr>
          <p:cNvPr id="3" name="Content Placeholder 2">
            <a:extLst>
              <a:ext uri="{FF2B5EF4-FFF2-40B4-BE49-F238E27FC236}">
                <a16:creationId xmlns:a16="http://schemas.microsoft.com/office/drawing/2014/main" id="{E390C83D-D17A-3D1A-2CA3-0334C7FD102B}"/>
              </a:ext>
            </a:extLst>
          </p:cNvPr>
          <p:cNvSpPr>
            <a:spLocks noGrp="1"/>
          </p:cNvSpPr>
          <p:nvPr>
            <p:ph idx="1"/>
          </p:nvPr>
        </p:nvSpPr>
        <p:spPr>
          <a:xfrm>
            <a:off x="628650" y="1825625"/>
            <a:ext cx="8211415" cy="4351338"/>
          </a:xfrm>
        </p:spPr>
        <p:txBody>
          <a:bodyPr vert="horz" lIns="91440" tIns="45720" rIns="91440" bIns="45720" rtlCol="0" anchor="t">
            <a:normAutofit/>
          </a:bodyPr>
          <a:lstStyle/>
          <a:p>
            <a:pPr marL="0" indent="0">
              <a:buNone/>
            </a:pPr>
            <a:r>
              <a:rPr lang="en-US" sz="2400" b="1" i="1">
                <a:solidFill>
                  <a:srgbClr val="000000"/>
                </a:solidFill>
                <a:latin typeface="Proxima Nova"/>
              </a:rPr>
              <a:t>How do we support faculty in digital accessibility at Towson University?</a:t>
            </a:r>
            <a:endParaRPr lang="en-US" sz="2400"/>
          </a:p>
          <a:p>
            <a:pPr marL="0" indent="0">
              <a:buNone/>
            </a:pPr>
            <a:endParaRPr lang="en-US" sz="2800">
              <a:solidFill>
                <a:srgbClr val="000000"/>
              </a:solidFill>
              <a:latin typeface="Proxima Nova"/>
            </a:endParaRPr>
          </a:p>
          <a:p>
            <a:pPr marL="342900" indent="-342900"/>
            <a:r>
              <a:rPr lang="en-US" sz="2400">
                <a:solidFill>
                  <a:srgbClr val="000000"/>
                </a:solidFill>
                <a:latin typeface="Proxima Nova"/>
              </a:rPr>
              <a:t>FACET Podcast </a:t>
            </a:r>
            <a:endParaRPr lang="en-US" sz="2400"/>
          </a:p>
          <a:p>
            <a:pPr marL="342900" lvl="1">
              <a:buNone/>
            </a:pPr>
            <a:r>
              <a:rPr lang="en-US">
                <a:solidFill>
                  <a:srgbClr val="0070C0"/>
                </a:solidFill>
                <a:latin typeface="Proxima Nova"/>
                <a:hlinkClick r:id="rId3">
                  <a:extLst>
                    <a:ext uri="{A12FA001-AC4F-418D-AE19-62706E023703}">
                      <ahyp:hlinkClr xmlns:ahyp="http://schemas.microsoft.com/office/drawing/2018/hyperlinkcolor" val="tx"/>
                    </a:ext>
                  </a:extLst>
                </a:hlinkClick>
              </a:rPr>
              <a:t>Faculty Success: Higher Ed Conversations</a:t>
            </a:r>
            <a:r>
              <a:rPr lang="en-US">
                <a:solidFill>
                  <a:srgbClr val="0070C0"/>
                </a:solidFill>
                <a:latin typeface="Proxima Nova"/>
              </a:rPr>
              <a:t> </a:t>
            </a:r>
            <a:endParaRPr lang="en-US">
              <a:latin typeface="Proxima Nova"/>
            </a:endParaRPr>
          </a:p>
          <a:p>
            <a:pPr marL="342900" lvl="1">
              <a:buNone/>
            </a:pPr>
            <a:r>
              <a:rPr lang="en-US" i="1">
                <a:latin typeface="Proxima Nova"/>
              </a:rPr>
              <a:t>Course Design with Accessibility in Mind,</a:t>
            </a:r>
            <a:r>
              <a:rPr lang="en-US">
                <a:latin typeface="Proxima Nova"/>
              </a:rPr>
              <a:t> episode</a:t>
            </a:r>
            <a:endParaRPr lang="en-US"/>
          </a:p>
          <a:p>
            <a:pPr marL="0" indent="0">
              <a:buNone/>
            </a:pPr>
            <a:endParaRPr lang="en-US"/>
          </a:p>
          <a:p>
            <a:pPr marL="342900" indent="-342900"/>
            <a:r>
              <a:rPr lang="en-US" sz="2400">
                <a:latin typeface="Proxima Nova"/>
              </a:rPr>
              <a:t>Instructional Design Consultations</a:t>
            </a:r>
            <a:endParaRPr lang="en-US" sz="2400"/>
          </a:p>
          <a:p>
            <a:pPr marL="0" indent="0">
              <a:buNone/>
            </a:pPr>
            <a:endParaRPr lang="en-US" sz="1600">
              <a:latin typeface="Arial"/>
              <a:cs typeface="Arial"/>
            </a:endParaRPr>
          </a:p>
          <a:p>
            <a:pPr marL="342900" indent="-342900"/>
            <a:r>
              <a:rPr lang="en-US" sz="2400">
                <a:solidFill>
                  <a:srgbClr val="0070C0"/>
                </a:solidFill>
                <a:latin typeface="Proxima Nova"/>
                <a:hlinkClick r:id="rId4">
                  <a:extLst>
                    <a:ext uri="{A12FA001-AC4F-418D-AE19-62706E023703}">
                      <ahyp:hlinkClr xmlns:ahyp="http://schemas.microsoft.com/office/drawing/2018/hyperlinkcolor" val="tx"/>
                    </a:ext>
                  </a:extLst>
                </a:hlinkClick>
              </a:rPr>
              <a:t>CourseLeaf SYLLABI</a:t>
            </a:r>
            <a:r>
              <a:rPr lang="en-US" sz="2400">
                <a:solidFill>
                  <a:srgbClr val="0070C0"/>
                </a:solidFill>
                <a:latin typeface="Proxima Nova"/>
              </a:rPr>
              <a:t> </a:t>
            </a:r>
            <a:r>
              <a:rPr lang="en-US" sz="2400">
                <a:latin typeface="Proxima Nova"/>
              </a:rPr>
              <a:t>software </a:t>
            </a:r>
            <a:r>
              <a:rPr lang="en-US" sz="2400">
                <a:solidFill>
                  <a:srgbClr val="000000"/>
                </a:solidFill>
                <a:latin typeface="Proxima Nova"/>
              </a:rPr>
              <a:t>tool</a:t>
            </a:r>
            <a:endParaRPr lang="en-US" sz="2400">
              <a:solidFill>
                <a:srgbClr val="0070C0"/>
              </a:solidFill>
              <a:latin typeface="Proxima Nova"/>
            </a:endParaRPr>
          </a:p>
          <a:p>
            <a:pPr marL="0" indent="0">
              <a:buNone/>
            </a:pPr>
            <a:endParaRPr lang="en-US">
              <a:latin typeface="Proxima Nova"/>
            </a:endParaRPr>
          </a:p>
        </p:txBody>
      </p:sp>
    </p:spTree>
    <p:extLst>
      <p:ext uri="{BB962C8B-B14F-4D97-AF65-F5344CB8AC3E}">
        <p14:creationId xmlns:p14="http://schemas.microsoft.com/office/powerpoint/2010/main" val="3943018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C4B4E-EEEF-C77A-8A76-C040D57A9CA3}"/>
              </a:ext>
            </a:extLst>
          </p:cNvPr>
          <p:cNvSpPr>
            <a:spLocks noGrp="1"/>
          </p:cNvSpPr>
          <p:nvPr>
            <p:ph type="title"/>
          </p:nvPr>
        </p:nvSpPr>
        <p:spPr/>
        <p:txBody>
          <a:bodyPr>
            <a:normAutofit/>
          </a:bodyPr>
          <a:lstStyle/>
          <a:p>
            <a:r>
              <a:rPr lang="en-US" sz="4000" err="1">
                <a:solidFill>
                  <a:schemeClr val="tx1"/>
                </a:solidFill>
                <a:latin typeface="Proxima Nova"/>
              </a:rPr>
              <a:t>CourseLeaf</a:t>
            </a:r>
            <a:r>
              <a:rPr lang="en-US" sz="4000">
                <a:solidFill>
                  <a:schemeClr val="tx1"/>
                </a:solidFill>
                <a:latin typeface="Proxima Nova"/>
              </a:rPr>
              <a:t> SYL</a:t>
            </a:r>
            <a:endParaRPr lang="en-US" sz="4000">
              <a:solidFill>
                <a:schemeClr val="tx1"/>
              </a:solidFill>
            </a:endParaRPr>
          </a:p>
        </p:txBody>
      </p:sp>
      <p:sp>
        <p:nvSpPr>
          <p:cNvPr id="3" name="Content Placeholder 2">
            <a:extLst>
              <a:ext uri="{FF2B5EF4-FFF2-40B4-BE49-F238E27FC236}">
                <a16:creationId xmlns:a16="http://schemas.microsoft.com/office/drawing/2014/main" id="{BB457971-D9DF-A7D9-39E7-CFEA667D7C52}"/>
              </a:ext>
            </a:extLst>
          </p:cNvPr>
          <p:cNvSpPr>
            <a:spLocks noGrp="1"/>
          </p:cNvSpPr>
          <p:nvPr>
            <p:ph idx="1"/>
          </p:nvPr>
        </p:nvSpPr>
        <p:spPr/>
        <p:txBody>
          <a:bodyPr vert="horz" lIns="91440" tIns="45720" rIns="91440" bIns="45720" rtlCol="0" anchor="t">
            <a:normAutofit/>
          </a:bodyPr>
          <a:lstStyle/>
          <a:p>
            <a:pPr marL="0" indent="0">
              <a:buNone/>
            </a:pPr>
            <a:r>
              <a:rPr lang="en-US" sz="2400">
                <a:latin typeface="Proxima Nova"/>
              </a:rPr>
              <a:t>Compliant Syllabi Software Tool</a:t>
            </a:r>
          </a:p>
          <a:p>
            <a:pPr marL="0" indent="0">
              <a:buNone/>
            </a:pPr>
            <a:endParaRPr lang="en-US"/>
          </a:p>
          <a:p>
            <a:pPr marL="0" indent="0">
              <a:buNone/>
            </a:pPr>
            <a:endParaRPr lang="en-US"/>
          </a:p>
        </p:txBody>
      </p:sp>
      <p:sp>
        <p:nvSpPr>
          <p:cNvPr id="5" name="TextBox 4">
            <a:extLst>
              <a:ext uri="{FF2B5EF4-FFF2-40B4-BE49-F238E27FC236}">
                <a16:creationId xmlns:a16="http://schemas.microsoft.com/office/drawing/2014/main" id="{B7922540-3DE0-C73C-8428-D12ED35B0635}"/>
              </a:ext>
            </a:extLst>
          </p:cNvPr>
          <p:cNvSpPr txBox="1"/>
          <p:nvPr/>
        </p:nvSpPr>
        <p:spPr>
          <a:xfrm>
            <a:off x="629275" y="2343367"/>
            <a:ext cx="2995723"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Calibri"/>
                <a:cs typeface="Calibri"/>
              </a:rPr>
              <a:t>Multiple Formats</a:t>
            </a:r>
          </a:p>
          <a:p>
            <a:endParaRPr lang="en-US" sz="2400">
              <a:ea typeface="Calibri"/>
              <a:cs typeface="Calibri"/>
            </a:endParaRPr>
          </a:p>
          <a:p>
            <a:pPr marL="342900" indent="-342900" algn="l">
              <a:buFont typeface="Arial"/>
              <a:buChar char="•"/>
            </a:pPr>
            <a:r>
              <a:rPr lang="en-US" sz="2400">
                <a:solidFill>
                  <a:srgbClr val="0070C0"/>
                </a:solidFill>
                <a:ea typeface="Calibri"/>
                <a:cs typeface="Calibri"/>
                <a:hlinkClick r:id="rId3">
                  <a:extLst>
                    <a:ext uri="{A12FA001-AC4F-418D-AE19-62706E023703}">
                      <ahyp:hlinkClr xmlns:ahyp="http://schemas.microsoft.com/office/drawing/2018/hyperlinkcolor" val="tx"/>
                    </a:ext>
                  </a:extLst>
                </a:hlinkClick>
              </a:rPr>
              <a:t>HTML</a:t>
            </a:r>
          </a:p>
          <a:p>
            <a:pPr marL="342900" indent="-342900">
              <a:buFont typeface="Arial"/>
              <a:buChar char="•"/>
            </a:pPr>
            <a:r>
              <a:rPr lang="en-US" sz="2400">
                <a:ea typeface="Calibri"/>
                <a:cs typeface="Calibri"/>
              </a:rPr>
              <a:t>PDF</a:t>
            </a:r>
          </a:p>
          <a:p>
            <a:pPr marL="342900" indent="-342900">
              <a:buFont typeface="Arial"/>
              <a:buChar char="•"/>
            </a:pPr>
            <a:endParaRPr lang="en-US" sz="2400">
              <a:ea typeface="Calibri"/>
              <a:cs typeface="Calibri"/>
            </a:endParaRPr>
          </a:p>
          <a:p>
            <a:r>
              <a:rPr lang="en-US" sz="2400">
                <a:ea typeface="Calibri"/>
                <a:cs typeface="Calibri"/>
              </a:rPr>
              <a:t>Baked in features:</a:t>
            </a:r>
          </a:p>
          <a:p>
            <a:pPr marL="342900" indent="-342900">
              <a:buFont typeface="Arial"/>
              <a:buChar char="•"/>
            </a:pPr>
            <a:r>
              <a:rPr lang="en-US" sz="2400">
                <a:ea typeface="Calibri"/>
                <a:cs typeface="Calibri"/>
              </a:rPr>
              <a:t>Screen reader compatibility</a:t>
            </a:r>
          </a:p>
          <a:p>
            <a:pPr marL="342900" indent="-342900">
              <a:buFont typeface="Arial"/>
              <a:buChar char="•"/>
            </a:pPr>
            <a:r>
              <a:rPr lang="en-US" sz="2400">
                <a:ea typeface="Calibri"/>
                <a:cs typeface="Calibri"/>
              </a:rPr>
              <a:t>Heading structure</a:t>
            </a:r>
            <a:endParaRPr lang="en-US" sz="2400" err="1">
              <a:ea typeface="Calibri"/>
              <a:cs typeface="Calibri"/>
            </a:endParaRPr>
          </a:p>
          <a:p>
            <a:pPr marL="342900" indent="-342900">
              <a:buFont typeface="Arial"/>
              <a:buChar char="•"/>
            </a:pPr>
            <a:r>
              <a:rPr lang="en-US" sz="2400">
                <a:ea typeface="Calibri"/>
                <a:cs typeface="Calibri"/>
              </a:rPr>
              <a:t>List structure</a:t>
            </a:r>
          </a:p>
          <a:p>
            <a:pPr marL="342900" indent="-342900">
              <a:buFont typeface="Arial"/>
              <a:buChar char="•"/>
            </a:pPr>
            <a:r>
              <a:rPr lang="en-US" sz="2400">
                <a:ea typeface="Calibri"/>
                <a:cs typeface="Calibri"/>
              </a:rPr>
              <a:t>Table support</a:t>
            </a:r>
          </a:p>
          <a:p>
            <a:pPr marL="342900" indent="-342900">
              <a:buFont typeface="Arial"/>
              <a:buChar char="•"/>
            </a:pPr>
            <a:endParaRPr lang="en-US" sz="2400">
              <a:ea typeface="Calibri"/>
              <a:cs typeface="Calibri"/>
            </a:endParaRPr>
          </a:p>
        </p:txBody>
      </p:sp>
      <p:pic>
        <p:nvPicPr>
          <p:cNvPr id="4" name="Picture 3" descr="A screenshot of a sample syllabus output created using CourseLeaf Syllabi.">
            <a:extLst>
              <a:ext uri="{FF2B5EF4-FFF2-40B4-BE49-F238E27FC236}">
                <a16:creationId xmlns:a16="http://schemas.microsoft.com/office/drawing/2014/main" id="{1E6C45F5-6BB4-9897-B4FD-E7A160D723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62897" y="2561655"/>
            <a:ext cx="5054210" cy="3756909"/>
          </a:xfrm>
          <a:prstGeom prst="rect">
            <a:avLst/>
          </a:prstGeom>
        </p:spPr>
      </p:pic>
    </p:spTree>
    <p:extLst>
      <p:ext uri="{BB962C8B-B14F-4D97-AF65-F5344CB8AC3E}">
        <p14:creationId xmlns:p14="http://schemas.microsoft.com/office/powerpoint/2010/main" val="3147423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F63E4-3B1D-8D1F-3A66-AEA4105C356B}"/>
              </a:ext>
            </a:extLst>
          </p:cNvPr>
          <p:cNvSpPr>
            <a:spLocks noGrp="1"/>
          </p:cNvSpPr>
          <p:nvPr>
            <p:ph type="title"/>
          </p:nvPr>
        </p:nvSpPr>
        <p:spPr/>
        <p:txBody>
          <a:bodyPr>
            <a:normAutofit/>
          </a:bodyPr>
          <a:lstStyle/>
          <a:p>
            <a:r>
              <a:rPr lang="en-US" sz="4400">
                <a:solidFill>
                  <a:schemeClr val="tx1"/>
                </a:solidFill>
                <a:latin typeface="Proxima Nova"/>
              </a:rPr>
              <a:t>TU Accessibility Advisory Committee </a:t>
            </a:r>
            <a:endParaRPr lang="en-US" sz="4400">
              <a:solidFill>
                <a:schemeClr val="tx1"/>
              </a:solidFill>
            </a:endParaRPr>
          </a:p>
        </p:txBody>
      </p:sp>
      <p:sp>
        <p:nvSpPr>
          <p:cNvPr id="4" name="TextBox 3">
            <a:extLst>
              <a:ext uri="{FF2B5EF4-FFF2-40B4-BE49-F238E27FC236}">
                <a16:creationId xmlns:a16="http://schemas.microsoft.com/office/drawing/2014/main" id="{29EC84A9-F48B-F468-E652-455EE42823DE}"/>
              </a:ext>
            </a:extLst>
          </p:cNvPr>
          <p:cNvSpPr txBox="1"/>
          <p:nvPr/>
        </p:nvSpPr>
        <p:spPr>
          <a:xfrm>
            <a:off x="110837" y="1674668"/>
            <a:ext cx="899072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Proxima Nova"/>
                <a:ea typeface="+mn-lt"/>
                <a:cs typeface="+mn-lt"/>
              </a:rPr>
              <a:t>The purpose of the Accessibility Advisory Committee is to help create an inclusive, welcoming campus environment that meets the needs of students, faculty, staff and visitors with disabilities at Towson University.</a:t>
            </a:r>
            <a:endParaRPr lang="en-US" sz="1600">
              <a:latin typeface="Proxima Nova"/>
            </a:endParaRPr>
          </a:p>
          <a:p>
            <a:pPr algn="l"/>
            <a:endParaRPr lang="en-US" sz="1600">
              <a:ea typeface="Calibri"/>
              <a:cs typeface="Calibri"/>
            </a:endParaRPr>
          </a:p>
        </p:txBody>
      </p:sp>
      <p:sp>
        <p:nvSpPr>
          <p:cNvPr id="6" name="TextBox 5">
            <a:extLst>
              <a:ext uri="{FF2B5EF4-FFF2-40B4-BE49-F238E27FC236}">
                <a16:creationId xmlns:a16="http://schemas.microsoft.com/office/drawing/2014/main" id="{03A32931-44DA-8E46-A645-561A667C7678}"/>
              </a:ext>
            </a:extLst>
          </p:cNvPr>
          <p:cNvSpPr txBox="1"/>
          <p:nvPr/>
        </p:nvSpPr>
        <p:spPr>
          <a:xfrm>
            <a:off x="2860098" y="2551834"/>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ea typeface="Calibri"/>
                <a:cs typeface="Calibri"/>
              </a:rPr>
              <a:t>Committee Members</a:t>
            </a:r>
            <a:endParaRPr lang="en-US" sz="2000"/>
          </a:p>
        </p:txBody>
      </p:sp>
      <p:sp>
        <p:nvSpPr>
          <p:cNvPr id="5" name="TextBox 4">
            <a:extLst>
              <a:ext uri="{FF2B5EF4-FFF2-40B4-BE49-F238E27FC236}">
                <a16:creationId xmlns:a16="http://schemas.microsoft.com/office/drawing/2014/main" id="{44608894-866D-4C4E-6D63-0E7C2ACAE844}"/>
              </a:ext>
            </a:extLst>
          </p:cNvPr>
          <p:cNvSpPr txBox="1"/>
          <p:nvPr/>
        </p:nvSpPr>
        <p:spPr>
          <a:xfrm>
            <a:off x="311727" y="3138054"/>
            <a:ext cx="4068039" cy="32470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1100" b="1">
                <a:latin typeface="Proxima Nova"/>
                <a:ea typeface="Calibri"/>
                <a:cs typeface="Arial"/>
              </a:rPr>
              <a:t>Katherine Peters: (Chair) </a:t>
            </a:r>
            <a:r>
              <a:rPr lang="en-US" sz="1100">
                <a:latin typeface="Proxima Nova"/>
                <a:ea typeface="Calibri"/>
                <a:cs typeface="Arial"/>
              </a:rPr>
              <a:t>University ADA Coordinator, ADA Compliance and Civil Rights Investigator</a:t>
            </a:r>
            <a:endParaRPr lang="en-US" sz="1100" i="1">
              <a:latin typeface="Proxima Nova"/>
              <a:ea typeface="Calibri"/>
              <a:cs typeface="Calibri"/>
            </a:endParaRPr>
          </a:p>
          <a:p>
            <a:pPr marL="171450" indent="-171450">
              <a:buFont typeface="Arial"/>
              <a:buChar char="•"/>
            </a:pPr>
            <a:r>
              <a:rPr lang="en-US" sz="1100" b="1">
                <a:latin typeface="Proxima Nova"/>
                <a:ea typeface="Calibri"/>
                <a:cs typeface="Arial"/>
              </a:rPr>
              <a:t>Patricia Bradley: </a:t>
            </a:r>
            <a:r>
              <a:rPr lang="en-US" sz="1100" i="1">
                <a:latin typeface="Proxima Nova"/>
                <a:ea typeface="Calibri"/>
                <a:cs typeface="Arial"/>
              </a:rPr>
              <a:t>Vice President, Office of Inclusion and Institutional Equity</a:t>
            </a:r>
            <a:r>
              <a:rPr lang="en-US" sz="1100">
                <a:latin typeface="Proxima Nova"/>
                <a:ea typeface="Calibri"/>
                <a:cs typeface="Arial"/>
              </a:rPr>
              <a:t> </a:t>
            </a:r>
            <a:endParaRPr lang="en-US" sz="1100">
              <a:latin typeface="Proxima Nova"/>
              <a:ea typeface="Calibri"/>
              <a:cs typeface="Calibri"/>
            </a:endParaRPr>
          </a:p>
          <a:p>
            <a:pPr marL="171450" indent="-171450">
              <a:buFont typeface="Arial"/>
              <a:buChar char="•"/>
            </a:pPr>
            <a:r>
              <a:rPr lang="en-US" sz="1100" b="1">
                <a:latin typeface="Proxima Nova"/>
                <a:ea typeface="Calibri"/>
                <a:cs typeface="Arial"/>
              </a:rPr>
              <a:t>Joshua Hayes: </a:t>
            </a:r>
            <a:r>
              <a:rPr lang="en-US" sz="1100" i="1">
                <a:latin typeface="Proxima Nova"/>
                <a:ea typeface="Calibri"/>
                <a:cs typeface="Arial"/>
              </a:rPr>
              <a:t>Assistant Vice President, Equity &amp; Compliance</a:t>
            </a:r>
            <a:r>
              <a:rPr lang="en-US" sz="1100">
                <a:latin typeface="Proxima Nova"/>
                <a:ea typeface="Calibri"/>
                <a:cs typeface="Arial"/>
              </a:rPr>
              <a:t> </a:t>
            </a:r>
            <a:endParaRPr lang="en-US" sz="1100">
              <a:latin typeface="Proxima Nova"/>
              <a:ea typeface="Calibri"/>
              <a:cs typeface="Calibri"/>
            </a:endParaRPr>
          </a:p>
          <a:p>
            <a:pPr marL="171450" indent="-171450">
              <a:buFont typeface="Arial"/>
              <a:buChar char="•"/>
            </a:pPr>
            <a:r>
              <a:rPr lang="en-US" sz="1100" b="1">
                <a:latin typeface="Proxima Nova"/>
                <a:ea typeface="Calibri"/>
                <a:cs typeface="Arial"/>
              </a:rPr>
              <a:t>Robyn McCray:  </a:t>
            </a:r>
            <a:r>
              <a:rPr lang="en-US" sz="1100" i="1">
                <a:latin typeface="Proxima Nova"/>
                <a:ea typeface="Calibri"/>
                <a:cs typeface="Arial"/>
              </a:rPr>
              <a:t>Director, Accessibility and Disability Services</a:t>
            </a:r>
            <a:r>
              <a:rPr lang="en-US" sz="1100">
                <a:latin typeface="Proxima Nova"/>
                <a:ea typeface="Calibri"/>
                <a:cs typeface="Arial"/>
              </a:rPr>
              <a:t> </a:t>
            </a:r>
            <a:endParaRPr lang="en-US" sz="1100">
              <a:latin typeface="Proxima Nova"/>
              <a:ea typeface="Calibri"/>
              <a:cs typeface="Calibri"/>
            </a:endParaRPr>
          </a:p>
          <a:p>
            <a:pPr marL="171450" indent="-171450">
              <a:buFont typeface="Arial"/>
              <a:buChar char="•"/>
            </a:pPr>
            <a:r>
              <a:rPr lang="en-US" sz="1100" b="1">
                <a:latin typeface="Proxima Nova"/>
                <a:ea typeface="Calibri"/>
                <a:cs typeface="Arial"/>
              </a:rPr>
              <a:t>Sara Slaff: </a:t>
            </a:r>
            <a:r>
              <a:rPr lang="en-US" sz="1100" i="1">
                <a:latin typeface="Proxima Nova"/>
                <a:ea typeface="Calibri"/>
                <a:cs typeface="Arial"/>
              </a:rPr>
              <a:t>Vice President, Legal Affairs and General Counsel</a:t>
            </a:r>
            <a:r>
              <a:rPr lang="en-US" sz="1100">
                <a:latin typeface="Proxima Nova"/>
                <a:ea typeface="Calibri"/>
                <a:cs typeface="Arial"/>
              </a:rPr>
              <a:t> </a:t>
            </a:r>
            <a:endParaRPr lang="en-US" sz="1100">
              <a:latin typeface="Proxima Nova"/>
              <a:ea typeface="Calibri"/>
              <a:cs typeface="Calibri"/>
            </a:endParaRPr>
          </a:p>
          <a:p>
            <a:pPr marL="171450" indent="-171450">
              <a:buFont typeface="Arial"/>
              <a:buChar char="•"/>
            </a:pPr>
            <a:r>
              <a:rPr lang="en-US" sz="1100" b="1">
                <a:latin typeface="Proxima Nova"/>
                <a:ea typeface="Calibri"/>
                <a:cs typeface="Arial"/>
              </a:rPr>
              <a:t>Nathan Barker: </a:t>
            </a:r>
            <a:r>
              <a:rPr lang="en-US" sz="1100" i="1">
                <a:latin typeface="Proxima Nova"/>
                <a:ea typeface="Calibri"/>
                <a:cs typeface="Arial"/>
              </a:rPr>
              <a:t>Employee and Labor Relations Manager</a:t>
            </a:r>
            <a:r>
              <a:rPr lang="en-US" sz="1100">
                <a:latin typeface="Proxima Nova"/>
                <a:ea typeface="Calibri"/>
                <a:cs typeface="Arial"/>
              </a:rPr>
              <a:t> </a:t>
            </a:r>
            <a:endParaRPr lang="en-US" sz="1100">
              <a:latin typeface="Proxima Nova"/>
              <a:ea typeface="Calibri"/>
              <a:cs typeface="Calibri"/>
            </a:endParaRPr>
          </a:p>
          <a:p>
            <a:pPr marL="171450" indent="-171450">
              <a:buFont typeface="Arial"/>
              <a:buChar char="•"/>
            </a:pPr>
            <a:r>
              <a:rPr lang="en-US" sz="1100" b="1">
                <a:latin typeface="Proxima Nova"/>
                <a:ea typeface="Calibri"/>
                <a:cs typeface="Arial"/>
              </a:rPr>
              <a:t>Donna Yeagle: </a:t>
            </a:r>
            <a:r>
              <a:rPr lang="en-US" sz="1100" i="1">
                <a:latin typeface="Proxima Nova"/>
                <a:ea typeface="Calibri"/>
                <a:cs typeface="Arial"/>
              </a:rPr>
              <a:t>HR Policy Analyst &amp; ADA Coordinator</a:t>
            </a:r>
            <a:r>
              <a:rPr lang="en-US" sz="1100">
                <a:latin typeface="Proxima Nova"/>
                <a:ea typeface="Calibri"/>
                <a:cs typeface="Arial"/>
              </a:rPr>
              <a:t> </a:t>
            </a:r>
            <a:endParaRPr lang="en-US" sz="1100">
              <a:latin typeface="Proxima Nova"/>
              <a:ea typeface="Calibri"/>
              <a:cs typeface="Calibri"/>
            </a:endParaRPr>
          </a:p>
          <a:p>
            <a:pPr marL="171450" indent="-171450">
              <a:buFont typeface="Arial"/>
              <a:buChar char="•"/>
            </a:pPr>
            <a:r>
              <a:rPr lang="en-US" sz="1100" b="1">
                <a:latin typeface="Proxima Nova"/>
                <a:ea typeface="Calibri"/>
                <a:cs typeface="Arial"/>
              </a:rPr>
              <a:t>Barbara Menges: </a:t>
            </a:r>
            <a:r>
              <a:rPr lang="en-US" sz="1100" i="1">
                <a:latin typeface="Proxima Nova"/>
                <a:ea typeface="Calibri"/>
                <a:cs typeface="Arial"/>
              </a:rPr>
              <a:t>Coordinator, Interpretive Services/Human Resources Benefits</a:t>
            </a:r>
            <a:r>
              <a:rPr lang="en-US" sz="1100">
                <a:latin typeface="Proxima Nova"/>
                <a:ea typeface="Calibri"/>
                <a:cs typeface="Arial"/>
              </a:rPr>
              <a:t> </a:t>
            </a:r>
            <a:endParaRPr lang="en-US" sz="1100">
              <a:latin typeface="Proxima Nova"/>
              <a:ea typeface="Calibri"/>
              <a:cs typeface="Calibri"/>
            </a:endParaRPr>
          </a:p>
          <a:p>
            <a:pPr marL="171450" indent="-171450">
              <a:buFont typeface="Arial"/>
              <a:buChar char="•"/>
            </a:pPr>
            <a:r>
              <a:rPr lang="en-US" sz="1100" b="1">
                <a:latin typeface="Proxima Nova"/>
                <a:ea typeface="Calibri"/>
                <a:cs typeface="Arial"/>
              </a:rPr>
              <a:t>Pamela Mooney: </a:t>
            </a:r>
            <a:r>
              <a:rPr lang="en-US" sz="1100" i="1">
                <a:latin typeface="Proxima Nova"/>
                <a:ea typeface="Calibri"/>
                <a:cs typeface="Arial"/>
              </a:rPr>
              <a:t>Director, Parking and Transportation Services</a:t>
            </a:r>
            <a:r>
              <a:rPr lang="en-US" sz="1100">
                <a:latin typeface="Proxima Nova"/>
                <a:ea typeface="Calibri"/>
                <a:cs typeface="Arial"/>
              </a:rPr>
              <a:t> </a:t>
            </a:r>
            <a:endParaRPr lang="en-US" sz="1100">
              <a:latin typeface="Proxima Nova"/>
              <a:ea typeface="Calibri"/>
              <a:cs typeface="Calibri"/>
            </a:endParaRPr>
          </a:p>
          <a:p>
            <a:r>
              <a:rPr lang="en-US" sz="1100" i="1">
                <a:latin typeface="Proxima Nova"/>
                <a:ea typeface="Calibri"/>
                <a:cs typeface="Arial"/>
              </a:rPr>
              <a:t> </a:t>
            </a:r>
            <a:r>
              <a:rPr lang="en-US" sz="1100">
                <a:latin typeface="Proxima Nova"/>
                <a:ea typeface="Calibri"/>
                <a:cs typeface="Arial"/>
              </a:rPr>
              <a:t> </a:t>
            </a:r>
            <a:endParaRPr lang="en-US" sz="1100">
              <a:latin typeface="Proxima Nova"/>
              <a:ea typeface="Calibri" panose="020F0502020204030204"/>
              <a:cs typeface="Calibri" panose="020F0502020204030204"/>
            </a:endParaRPr>
          </a:p>
          <a:p>
            <a:endParaRPr lang="en-US">
              <a:ea typeface="Calibri"/>
              <a:cs typeface="Calibri"/>
            </a:endParaRPr>
          </a:p>
        </p:txBody>
      </p:sp>
      <p:sp>
        <p:nvSpPr>
          <p:cNvPr id="7" name="TextBox 6">
            <a:extLst>
              <a:ext uri="{FF2B5EF4-FFF2-40B4-BE49-F238E27FC236}">
                <a16:creationId xmlns:a16="http://schemas.microsoft.com/office/drawing/2014/main" id="{13930BEC-134B-B541-17C2-6526FE4BE4D6}"/>
              </a:ext>
            </a:extLst>
          </p:cNvPr>
          <p:cNvSpPr txBox="1"/>
          <p:nvPr/>
        </p:nvSpPr>
        <p:spPr>
          <a:xfrm>
            <a:off x="4379768" y="3138920"/>
            <a:ext cx="4615519"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Sans-Serif"/>
              <a:buChar char="•"/>
            </a:pPr>
            <a:r>
              <a:rPr lang="en-US" sz="1100" b="1">
                <a:latin typeface="Arial"/>
                <a:ea typeface="Calibri"/>
                <a:cs typeface="Arial"/>
              </a:rPr>
              <a:t>Gerald Jerome:  </a:t>
            </a:r>
            <a:r>
              <a:rPr lang="en-US" sz="1100" i="1">
                <a:latin typeface="Arial"/>
                <a:ea typeface="Calibri"/>
                <a:cs typeface="Arial"/>
              </a:rPr>
              <a:t>Associate Professor, Department of Kinesiology</a:t>
            </a:r>
            <a:r>
              <a:rPr lang="en-US" sz="1100">
                <a:latin typeface="Arial"/>
                <a:ea typeface="Calibri"/>
                <a:cs typeface="Arial"/>
              </a:rPr>
              <a:t> </a:t>
            </a:r>
          </a:p>
          <a:p>
            <a:pPr marL="171450" indent="-171450">
              <a:buFont typeface="Arial,Sans-Serif"/>
              <a:buChar char="•"/>
            </a:pPr>
            <a:r>
              <a:rPr lang="en-US" sz="1100" b="1">
                <a:latin typeface="Arial"/>
                <a:ea typeface="Calibri"/>
                <a:cs typeface="Arial"/>
              </a:rPr>
              <a:t>Karen Eskow: </a:t>
            </a:r>
            <a:r>
              <a:rPr lang="en-US" sz="1100" i="1">
                <a:latin typeface="Arial"/>
                <a:ea typeface="Calibri"/>
                <a:cs typeface="Arial"/>
              </a:rPr>
              <a:t>Associate Dean, College of Liberal Arts</a:t>
            </a:r>
          </a:p>
          <a:p>
            <a:pPr marL="171450" indent="-171450">
              <a:buFont typeface="Arial,Sans-Serif"/>
              <a:buChar char="•"/>
            </a:pPr>
            <a:r>
              <a:rPr lang="en-US" sz="1100" b="1">
                <a:latin typeface="Proxima Nova"/>
                <a:ea typeface="Calibri"/>
                <a:cs typeface="Arial"/>
              </a:rPr>
              <a:t>Briella Chen: </a:t>
            </a:r>
            <a:r>
              <a:rPr lang="en-US" sz="1100">
                <a:latin typeface="Proxima Nova"/>
                <a:ea typeface="Calibri"/>
                <a:cs typeface="Arial"/>
              </a:rPr>
              <a:t>Assistant Professor, Department of Special Education </a:t>
            </a:r>
            <a:endParaRPr lang="en-US"/>
          </a:p>
          <a:p>
            <a:pPr marL="171450" indent="-171450">
              <a:buFont typeface="Arial"/>
              <a:buChar char="•"/>
            </a:pPr>
            <a:r>
              <a:rPr lang="en-US" sz="1100" b="1">
                <a:latin typeface="Proxima Nova"/>
                <a:ea typeface="Calibri"/>
                <a:cs typeface="Arial"/>
              </a:rPr>
              <a:t>David Mayhew:</a:t>
            </a:r>
            <a:r>
              <a:rPr lang="en-US" sz="1100" b="1" i="1">
                <a:latin typeface="Proxima Nova"/>
                <a:ea typeface="Calibri"/>
                <a:cs typeface="Calibri"/>
              </a:rPr>
              <a:t> </a:t>
            </a:r>
            <a:r>
              <a:rPr lang="en-US" sz="1100" i="1">
                <a:latin typeface="Proxima Nova"/>
                <a:ea typeface="Calibri"/>
                <a:cs typeface="Arial"/>
              </a:rPr>
              <a:t>University Architect, Department of Facilities Management</a:t>
            </a:r>
            <a:r>
              <a:rPr lang="en-US" sz="1100">
                <a:latin typeface="Proxima Nova"/>
                <a:ea typeface="Calibri"/>
                <a:cs typeface="Arial"/>
              </a:rPr>
              <a:t> </a:t>
            </a:r>
          </a:p>
          <a:p>
            <a:pPr marL="171450" indent="-171450">
              <a:buFont typeface="Arial"/>
              <a:buChar char="•"/>
            </a:pPr>
            <a:r>
              <a:rPr lang="en-US" sz="1100" b="1">
                <a:latin typeface="Proxima Nova"/>
                <a:ea typeface="Calibri"/>
                <a:cs typeface="Arial"/>
              </a:rPr>
              <a:t>Jennifer Wicklein</a:t>
            </a:r>
            <a:r>
              <a:rPr lang="en-US" sz="1100" b="1" i="1">
                <a:latin typeface="Proxima Nova"/>
                <a:ea typeface="Calibri"/>
                <a:cs typeface="Calibri"/>
              </a:rPr>
              <a:t>: </a:t>
            </a:r>
            <a:r>
              <a:rPr lang="en-US" sz="1100" i="1">
                <a:latin typeface="Proxima Nova"/>
                <a:ea typeface="Calibri"/>
                <a:cs typeface="Arial"/>
              </a:rPr>
              <a:t>Associate Director, Digital Experience Technology</a:t>
            </a:r>
            <a:r>
              <a:rPr lang="en-US" sz="1100">
                <a:latin typeface="Proxima Nova"/>
                <a:ea typeface="Calibri"/>
                <a:cs typeface="Arial"/>
              </a:rPr>
              <a:t> </a:t>
            </a:r>
          </a:p>
          <a:p>
            <a:pPr marL="171450" indent="-171450">
              <a:buFont typeface="Arial"/>
              <a:buChar char="•"/>
            </a:pPr>
            <a:r>
              <a:rPr lang="en-US" sz="1100" b="1">
                <a:latin typeface="Proxima Nova"/>
                <a:ea typeface="Calibri"/>
                <a:cs typeface="Arial"/>
              </a:rPr>
              <a:t>Matthew Wynd: </a:t>
            </a:r>
            <a:r>
              <a:rPr lang="en-US" sz="1100" i="1">
                <a:latin typeface="Proxima Nova"/>
                <a:ea typeface="Calibri"/>
                <a:cs typeface="Arial"/>
              </a:rPr>
              <a:t>Director, Information Technology Support</a:t>
            </a:r>
            <a:r>
              <a:rPr lang="en-US" sz="1100">
                <a:latin typeface="Proxima Nova"/>
                <a:ea typeface="Calibri"/>
                <a:cs typeface="Arial"/>
              </a:rPr>
              <a:t> </a:t>
            </a:r>
          </a:p>
          <a:p>
            <a:pPr marL="171450" indent="-171450">
              <a:buFont typeface="Arial"/>
              <a:buChar char="•"/>
            </a:pPr>
            <a:r>
              <a:rPr lang="en-US" sz="1100" b="1">
                <a:latin typeface="Proxima Nova"/>
                <a:ea typeface="Calibri"/>
                <a:cs typeface="Arial"/>
              </a:rPr>
              <a:t>Brian Williams: </a:t>
            </a:r>
            <a:r>
              <a:rPr lang="en-US" sz="1100" i="1">
                <a:latin typeface="Proxima Nova"/>
                <a:ea typeface="Calibri"/>
                <a:cs typeface="Arial"/>
              </a:rPr>
              <a:t>Digital Accessibility Analyst</a:t>
            </a:r>
            <a:r>
              <a:rPr lang="en-US" sz="1100">
                <a:latin typeface="Proxima Nova"/>
                <a:ea typeface="Calibri"/>
                <a:cs typeface="Arial"/>
              </a:rPr>
              <a:t> </a:t>
            </a:r>
          </a:p>
          <a:p>
            <a:pPr marL="171450" indent="-171450">
              <a:buFont typeface="Arial"/>
              <a:buChar char="•"/>
            </a:pPr>
            <a:r>
              <a:rPr lang="en-US" sz="1100" b="1">
                <a:latin typeface="Proxima Nova"/>
                <a:ea typeface="Calibri"/>
                <a:cs typeface="Arial"/>
              </a:rPr>
              <a:t>Brittny Ballard</a:t>
            </a:r>
            <a:r>
              <a:rPr lang="en-US" sz="1100" b="1" i="1">
                <a:latin typeface="Proxima Nova"/>
                <a:ea typeface="Calibri"/>
                <a:cs typeface="Calibri"/>
              </a:rPr>
              <a:t>: </a:t>
            </a:r>
            <a:r>
              <a:rPr lang="en-US" sz="1100" i="1">
                <a:latin typeface="Proxima Nova"/>
                <a:ea typeface="Calibri"/>
                <a:cs typeface="Arial"/>
              </a:rPr>
              <a:t>Learning Technologies Librarian, Cook Library</a:t>
            </a:r>
            <a:r>
              <a:rPr lang="en-US" sz="1100">
                <a:latin typeface="Proxima Nova"/>
                <a:ea typeface="Calibri"/>
                <a:cs typeface="Arial"/>
              </a:rPr>
              <a:t> </a:t>
            </a:r>
          </a:p>
          <a:p>
            <a:pPr marL="171450" indent="-171450">
              <a:buFont typeface="Arial"/>
              <a:buChar char="•"/>
            </a:pPr>
            <a:r>
              <a:rPr lang="en-US" sz="1100" b="1">
                <a:latin typeface="Proxima Nova"/>
                <a:ea typeface="Calibri"/>
                <a:cs typeface="Arial"/>
              </a:rPr>
              <a:t>Erika Carlson-Hiles</a:t>
            </a:r>
            <a:r>
              <a:rPr lang="en-US" sz="1100" b="1" i="1">
                <a:latin typeface="Proxima Nova"/>
                <a:ea typeface="Calibri"/>
                <a:cs typeface="Calibri"/>
              </a:rPr>
              <a:t>:</a:t>
            </a:r>
            <a:r>
              <a:rPr lang="en-US" sz="1100" i="1">
                <a:latin typeface="Proxima Nova"/>
                <a:ea typeface="Calibri"/>
                <a:cs typeface="Arial"/>
              </a:rPr>
              <a:t> Associate Director, Enrollment Services</a:t>
            </a:r>
            <a:r>
              <a:rPr lang="en-US" sz="1100">
                <a:latin typeface="Proxima Nova"/>
                <a:ea typeface="Calibri"/>
                <a:cs typeface="Arial"/>
              </a:rPr>
              <a:t> </a:t>
            </a:r>
          </a:p>
          <a:p>
            <a:pPr marL="171450" indent="-171450">
              <a:buFont typeface="Arial"/>
              <a:buChar char="•"/>
            </a:pPr>
            <a:r>
              <a:rPr lang="en-US" sz="1100" b="1">
                <a:latin typeface="Proxima Nova"/>
                <a:ea typeface="Calibri"/>
                <a:cs typeface="Arial"/>
              </a:rPr>
              <a:t>Charles Herring</a:t>
            </a:r>
            <a:r>
              <a:rPr lang="en-US" sz="1100" b="1" i="1">
                <a:latin typeface="Proxima Nova"/>
                <a:ea typeface="Calibri"/>
                <a:cs typeface="Calibri"/>
              </a:rPr>
              <a:t>: </a:t>
            </a:r>
            <a:r>
              <a:rPr lang="en-US" sz="1100" i="1">
                <a:latin typeface="Proxima Nova"/>
                <a:ea typeface="Calibri"/>
                <a:cs typeface="Arial"/>
              </a:rPr>
              <a:t>Director of Public Safety and Chief of Police</a:t>
            </a:r>
            <a:r>
              <a:rPr lang="en-US" sz="1100">
                <a:latin typeface="Proxima Nova"/>
                <a:ea typeface="Calibri"/>
                <a:cs typeface="Arial"/>
              </a:rPr>
              <a:t> </a:t>
            </a:r>
          </a:p>
          <a:p>
            <a:pPr marL="171450" indent="-171450">
              <a:buFont typeface="Arial"/>
              <a:buChar char="•"/>
            </a:pPr>
            <a:r>
              <a:rPr lang="en-US" sz="1100" b="1">
                <a:latin typeface="Proxima Nova"/>
                <a:ea typeface="Calibri"/>
                <a:cs typeface="Arial"/>
              </a:rPr>
              <a:t>Scott Beyer</a:t>
            </a:r>
            <a:r>
              <a:rPr lang="en-US" sz="1100" b="1" i="1">
                <a:latin typeface="Proxima Nova"/>
                <a:ea typeface="Calibri"/>
                <a:cs typeface="Calibri"/>
              </a:rPr>
              <a:t>: </a:t>
            </a:r>
            <a:r>
              <a:rPr lang="en-US" sz="1100" i="1">
                <a:latin typeface="Proxima Nova"/>
                <a:ea typeface="Calibri"/>
                <a:cs typeface="Arial"/>
              </a:rPr>
              <a:t>Director, Event &amp; Conference Services</a:t>
            </a:r>
            <a:r>
              <a:rPr lang="en-US" sz="1100">
                <a:latin typeface="Proxima Nova"/>
                <a:ea typeface="Calibri"/>
                <a:cs typeface="Arial"/>
              </a:rPr>
              <a:t> </a:t>
            </a:r>
          </a:p>
          <a:p>
            <a:pPr marL="171450" indent="-171450">
              <a:buFont typeface="Arial"/>
              <a:buChar char="•"/>
            </a:pPr>
            <a:r>
              <a:rPr lang="en-US" sz="1100" b="1">
                <a:latin typeface="Proxima Nova"/>
                <a:ea typeface="Calibri"/>
                <a:cs typeface="Arial"/>
              </a:rPr>
              <a:t>Teresa Valais: </a:t>
            </a:r>
            <a:r>
              <a:rPr lang="en-US" sz="1100" i="1">
                <a:latin typeface="Proxima Nova"/>
                <a:ea typeface="Calibri"/>
                <a:cs typeface="Arial"/>
              </a:rPr>
              <a:t>Senior Instructional Designer, FACET</a:t>
            </a:r>
          </a:p>
          <a:p>
            <a:endParaRPr lang="en-US">
              <a:ea typeface="Calibri"/>
              <a:cs typeface="Calibri"/>
            </a:endParaRPr>
          </a:p>
        </p:txBody>
      </p:sp>
      <p:sp>
        <p:nvSpPr>
          <p:cNvPr id="3" name="Content Placeholder 2" descr="Members of the TU Advisory Committee">
            <a:extLst>
              <a:ext uri="{FF2B5EF4-FFF2-40B4-BE49-F238E27FC236}">
                <a16:creationId xmlns:a16="http://schemas.microsoft.com/office/drawing/2014/main" id="{F7C40996-2491-9C9E-4542-8C839D6FEC74}"/>
              </a:ext>
            </a:extLst>
          </p:cNvPr>
          <p:cNvSpPr>
            <a:spLocks noGrp="1"/>
          </p:cNvSpPr>
          <p:nvPr>
            <p:ph idx="1"/>
          </p:nvPr>
        </p:nvSpPr>
        <p:spPr>
          <a:xfrm>
            <a:off x="2312" y="1436848"/>
            <a:ext cx="9146809" cy="5733993"/>
          </a:xfrm>
        </p:spPr>
        <p:txBody>
          <a:bodyPr vert="horz" lIns="91440" tIns="45720" rIns="91440" bIns="45720" rtlCol="0" anchor="t">
            <a:noAutofit/>
          </a:bodyPr>
          <a:lstStyle/>
          <a:p>
            <a:pPr lvl="2">
              <a:buNone/>
            </a:pPr>
            <a:endParaRPr lang="en-US" sz="1200" b="1">
              <a:solidFill>
                <a:srgbClr val="0070C0"/>
              </a:solidFill>
              <a:latin typeface="Proxima Nova"/>
            </a:endParaRPr>
          </a:p>
          <a:p>
            <a:pPr lvl="1">
              <a:buNone/>
            </a:pPr>
            <a:endParaRPr lang="en-US" sz="1200" b="1">
              <a:solidFill>
                <a:srgbClr val="0070C0"/>
              </a:solidFill>
              <a:latin typeface="Proxima Nova"/>
            </a:endParaRPr>
          </a:p>
          <a:p>
            <a:pPr lvl="1">
              <a:buNone/>
            </a:pPr>
            <a:endParaRPr lang="en-US" sz="1200" i="1">
              <a:solidFill>
                <a:srgbClr val="0070C0"/>
              </a:solidFill>
            </a:endParaRPr>
          </a:p>
          <a:p>
            <a:pPr lvl="1">
              <a:buNone/>
            </a:pPr>
            <a:endParaRPr lang="en-US" sz="1200" i="1">
              <a:solidFill>
                <a:srgbClr val="0070C0"/>
              </a:solidFill>
            </a:endParaRPr>
          </a:p>
          <a:p>
            <a:pPr lvl="1">
              <a:buNone/>
            </a:pPr>
            <a:endParaRPr lang="en-US" sz="1200" i="1">
              <a:solidFill>
                <a:srgbClr val="0070C0"/>
              </a:solidFill>
              <a:latin typeface="Proxima Nova"/>
            </a:endParaRPr>
          </a:p>
          <a:p>
            <a:pPr lvl="1">
              <a:buNone/>
            </a:pPr>
            <a:endParaRPr lang="en-US" sz="1200" i="1">
              <a:solidFill>
                <a:srgbClr val="0070C0"/>
              </a:solidFill>
              <a:latin typeface="Proxima Nova"/>
            </a:endParaRPr>
          </a:p>
          <a:p>
            <a:pPr marL="0" indent="0">
              <a:buNone/>
            </a:pPr>
            <a:endParaRPr lang="en-US" sz="1200" b="1">
              <a:solidFill>
                <a:srgbClr val="000000"/>
              </a:solidFill>
              <a:latin typeface="Proxima Nova"/>
            </a:endParaRPr>
          </a:p>
          <a:p>
            <a:pPr marL="0" indent="0">
              <a:buNone/>
            </a:pPr>
            <a:endParaRPr lang="en-US" sz="1200" b="1">
              <a:latin typeface="Proxima Nova"/>
            </a:endParaRPr>
          </a:p>
          <a:p>
            <a:pPr marL="0" indent="0">
              <a:buNone/>
            </a:pPr>
            <a:endParaRPr lang="en-US" sz="1200" b="1">
              <a:latin typeface="Proxima Nova"/>
            </a:endParaRPr>
          </a:p>
          <a:p>
            <a:pPr marL="0" indent="0">
              <a:buNone/>
            </a:pPr>
            <a:endParaRPr lang="en-US" sz="1200" b="1">
              <a:latin typeface="Proxima Nova"/>
            </a:endParaRPr>
          </a:p>
          <a:p>
            <a:pPr marL="0" indent="0">
              <a:buNone/>
            </a:pPr>
            <a:endParaRPr lang="en-US" sz="1200" b="1">
              <a:latin typeface="Proxima Nova"/>
            </a:endParaRPr>
          </a:p>
          <a:p>
            <a:pPr marL="0" indent="0">
              <a:buNone/>
            </a:pPr>
            <a:endParaRPr lang="en-US" sz="1200" b="1">
              <a:latin typeface="Proxima Nova"/>
            </a:endParaRPr>
          </a:p>
          <a:p>
            <a:pPr marL="0" indent="0">
              <a:buNone/>
            </a:pPr>
            <a:endParaRPr lang="en-US" sz="1200" b="1">
              <a:latin typeface="Proxima Nova"/>
            </a:endParaRPr>
          </a:p>
          <a:p>
            <a:pPr marL="0" indent="0">
              <a:buNone/>
            </a:pPr>
            <a:endParaRPr lang="en-US" sz="1200" b="1">
              <a:solidFill>
                <a:srgbClr val="C00000"/>
              </a:solidFill>
              <a:latin typeface="Proxima Nova"/>
            </a:endParaRPr>
          </a:p>
          <a:p>
            <a:pPr marL="0" indent="0">
              <a:buNone/>
            </a:pPr>
            <a:endParaRPr lang="en-US" sz="1200" b="1">
              <a:latin typeface="Proxima Nova"/>
            </a:endParaRPr>
          </a:p>
          <a:p>
            <a:pPr marL="0" indent="0">
              <a:buNone/>
            </a:pPr>
            <a:endParaRPr lang="en-US" sz="1200" b="1">
              <a:latin typeface="Proxima Nova"/>
            </a:endParaRPr>
          </a:p>
          <a:p>
            <a:pPr marL="0" indent="0">
              <a:buNone/>
            </a:pPr>
            <a:endParaRPr lang="en-US" sz="1200" b="1">
              <a:latin typeface="Proxima Nova"/>
            </a:endParaRPr>
          </a:p>
          <a:p>
            <a:pPr marL="0" indent="0">
              <a:buNone/>
            </a:pPr>
            <a:endParaRPr lang="en-US" sz="1200" b="1">
              <a:latin typeface="Proxima Nova"/>
            </a:endParaRPr>
          </a:p>
          <a:p>
            <a:pPr marL="0" indent="0">
              <a:buNone/>
            </a:pPr>
            <a:endParaRPr lang="en-US" sz="1200" b="1">
              <a:latin typeface="Proxima Nova"/>
            </a:endParaRPr>
          </a:p>
          <a:p>
            <a:pPr marL="0" indent="0">
              <a:buNone/>
            </a:pPr>
            <a:endParaRPr lang="en-US" sz="1000"/>
          </a:p>
        </p:txBody>
      </p:sp>
    </p:spTree>
    <p:extLst>
      <p:ext uri="{BB962C8B-B14F-4D97-AF65-F5344CB8AC3E}">
        <p14:creationId xmlns:p14="http://schemas.microsoft.com/office/powerpoint/2010/main" val="1468947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01DEA7A-965E-551B-88F9-B7817B5DAF39}"/>
              </a:ext>
            </a:extLst>
          </p:cNvPr>
          <p:cNvSpPr>
            <a:spLocks noGrp="1"/>
          </p:cNvSpPr>
          <p:nvPr>
            <p:ph type="title"/>
          </p:nvPr>
        </p:nvSpPr>
        <p:spPr>
          <a:xfrm>
            <a:off x="416000" y="61896"/>
            <a:ext cx="8106133" cy="1325563"/>
          </a:xfrm>
        </p:spPr>
        <p:txBody>
          <a:bodyPr>
            <a:noAutofit/>
          </a:bodyPr>
          <a:lstStyle/>
          <a:p>
            <a:r>
              <a:rPr lang="en-US" sz="4400">
                <a:solidFill>
                  <a:schemeClr val="tx1"/>
                </a:solidFill>
                <a:latin typeface="Proxima Nova"/>
                <a:cs typeface="Calibri"/>
              </a:rPr>
              <a:t>Designing Computer Interfaces for Blind Users</a:t>
            </a:r>
            <a:endParaRPr lang="en-US">
              <a:solidFill>
                <a:schemeClr val="tx1"/>
              </a:solidFill>
            </a:endParaRPr>
          </a:p>
        </p:txBody>
      </p:sp>
      <p:sp>
        <p:nvSpPr>
          <p:cNvPr id="3" name="Content Placeholder 2">
            <a:extLst>
              <a:ext uri="{FF2B5EF4-FFF2-40B4-BE49-F238E27FC236}">
                <a16:creationId xmlns:a16="http://schemas.microsoft.com/office/drawing/2014/main" id="{98086A59-267C-E406-A488-65471791FB1E}"/>
              </a:ext>
            </a:extLst>
          </p:cNvPr>
          <p:cNvSpPr>
            <a:spLocks noGrp="1"/>
          </p:cNvSpPr>
          <p:nvPr>
            <p:ph idx="1"/>
          </p:nvPr>
        </p:nvSpPr>
        <p:spPr/>
        <p:txBody>
          <a:bodyPr vert="horz" lIns="91440" tIns="45720" rIns="91440" bIns="45720" rtlCol="0" anchor="t">
            <a:normAutofit/>
          </a:bodyPr>
          <a:lstStyle/>
          <a:p>
            <a:pPr marL="0" indent="0">
              <a:buNone/>
            </a:pPr>
            <a:r>
              <a:rPr lang="en-US" sz="2400">
                <a:latin typeface="Proxima Nova"/>
              </a:rPr>
              <a:t>Part of the Undergrad Computer Information Systems Catalog</a:t>
            </a:r>
            <a:endParaRPr lang="en-US" sz="2400"/>
          </a:p>
          <a:p>
            <a:endParaRPr lang="en-US" sz="2000">
              <a:latin typeface="Proxima Nova"/>
            </a:endParaRPr>
          </a:p>
          <a:p>
            <a:pPr lvl="1"/>
            <a:r>
              <a:rPr lang="en-US" sz="2000">
                <a:latin typeface="Proxima Nova"/>
              </a:rPr>
              <a:t>Introduction to the Social Model of Disability</a:t>
            </a:r>
          </a:p>
          <a:p>
            <a:pPr lvl="1"/>
            <a:endParaRPr lang="en-US" sz="2000">
              <a:latin typeface="Proxima Nova"/>
            </a:endParaRPr>
          </a:p>
          <a:p>
            <a:pPr lvl="1"/>
            <a:r>
              <a:rPr lang="en-US" sz="2000">
                <a:latin typeface="Proxima Nova"/>
              </a:rPr>
              <a:t>Best practices for creating web content and applications with accessibility in mind</a:t>
            </a:r>
          </a:p>
          <a:p>
            <a:pPr lvl="1"/>
            <a:endParaRPr lang="en-US" sz="2000">
              <a:latin typeface="Proxima Nova"/>
            </a:endParaRPr>
          </a:p>
          <a:p>
            <a:pPr lvl="1"/>
            <a:r>
              <a:rPr lang="en-US" sz="2000">
                <a:latin typeface="Proxima Nova"/>
              </a:rPr>
              <a:t>Backing regulations, guidelines, and laws surrounding digital accessibility</a:t>
            </a:r>
          </a:p>
          <a:p>
            <a:pPr lvl="1"/>
            <a:endParaRPr lang="en-US" sz="2000">
              <a:latin typeface="Proxima Nova"/>
            </a:endParaRPr>
          </a:p>
          <a:p>
            <a:pPr lvl="1"/>
            <a:r>
              <a:rPr lang="en-US" sz="2000">
                <a:latin typeface="Proxima Nova"/>
              </a:rPr>
              <a:t>Instructed by a professor with blindness</a:t>
            </a:r>
          </a:p>
        </p:txBody>
      </p:sp>
    </p:spTree>
    <p:extLst>
      <p:ext uri="{BB962C8B-B14F-4D97-AF65-F5344CB8AC3E}">
        <p14:creationId xmlns:p14="http://schemas.microsoft.com/office/powerpoint/2010/main" val="849722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83DAA-71F2-6CC9-9C33-4BBDC6425B8B}"/>
              </a:ext>
            </a:extLst>
          </p:cNvPr>
          <p:cNvSpPr>
            <a:spLocks noGrp="1"/>
          </p:cNvSpPr>
          <p:nvPr>
            <p:ph type="title"/>
          </p:nvPr>
        </p:nvSpPr>
        <p:spPr>
          <a:xfrm>
            <a:off x="285214" y="309"/>
            <a:ext cx="7202365" cy="1325563"/>
          </a:xfrm>
        </p:spPr>
        <p:txBody>
          <a:bodyPr/>
          <a:lstStyle/>
          <a:p>
            <a:r>
              <a:rPr lang="en-US" sz="4400">
                <a:solidFill>
                  <a:schemeClr val="tx1"/>
                </a:solidFill>
                <a:latin typeface="Proxima Nova"/>
              </a:rPr>
              <a:t>The Instructional Barrier: </a:t>
            </a:r>
            <a:br>
              <a:rPr lang="en-US" sz="4400">
                <a:latin typeface="Proxima Nova"/>
              </a:rPr>
            </a:br>
            <a:r>
              <a:rPr lang="en-US" sz="4400">
                <a:solidFill>
                  <a:schemeClr val="tx1"/>
                </a:solidFill>
                <a:latin typeface="Proxima Nova"/>
              </a:rPr>
              <a:t>Crestron Classroom Panel</a:t>
            </a:r>
            <a:endParaRPr lang="en-US">
              <a:solidFill>
                <a:schemeClr val="tx1"/>
              </a:solidFill>
              <a:latin typeface="Proxima Nova"/>
            </a:endParaRPr>
          </a:p>
        </p:txBody>
      </p:sp>
      <p:sp>
        <p:nvSpPr>
          <p:cNvPr id="5" name="Content Placeholder 2">
            <a:extLst>
              <a:ext uri="{FF2B5EF4-FFF2-40B4-BE49-F238E27FC236}">
                <a16:creationId xmlns:a16="http://schemas.microsoft.com/office/drawing/2014/main" id="{3C230500-3D2A-F196-24E6-CEA67BCCB1CB}"/>
              </a:ext>
            </a:extLst>
          </p:cNvPr>
          <p:cNvSpPr txBox="1">
            <a:spLocks/>
          </p:cNvSpPr>
          <p:nvPr/>
        </p:nvSpPr>
        <p:spPr>
          <a:xfrm>
            <a:off x="1329" y="2024713"/>
            <a:ext cx="4830363" cy="4351338"/>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Proxima Nova" panose="02000506030000020004"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Proxima Nova" panose="02000506030000020004"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Proxima Nova" panose="02000506030000020004"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Proxima Nova" panose="0200050603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r>
              <a:rPr lang="en-US" sz="2200">
                <a:latin typeface="Proxima Nova"/>
              </a:rPr>
              <a:t>Convenient touch screen interface</a:t>
            </a:r>
          </a:p>
          <a:p>
            <a:pPr marL="342900" indent="-342900"/>
            <a:endParaRPr lang="en-US" sz="2200">
              <a:latin typeface="Proxima Nova"/>
            </a:endParaRPr>
          </a:p>
          <a:p>
            <a:pPr marL="342900" indent="-342900"/>
            <a:r>
              <a:rPr lang="en-US" sz="2200">
                <a:latin typeface="Proxima Nova"/>
              </a:rPr>
              <a:t>Utilize multiple screens with various inputs</a:t>
            </a:r>
          </a:p>
          <a:p>
            <a:pPr marL="342900" indent="-342900"/>
            <a:endParaRPr lang="en-US" sz="2200">
              <a:latin typeface="Proxima Nova"/>
            </a:endParaRPr>
          </a:p>
          <a:p>
            <a:pPr marL="342900" indent="-342900"/>
            <a:r>
              <a:rPr lang="en-US" sz="2200">
                <a:latin typeface="Proxima Nova"/>
              </a:rPr>
              <a:t>Instant volume/no show control</a:t>
            </a:r>
          </a:p>
          <a:p>
            <a:pPr marL="342900" indent="-342900"/>
            <a:endParaRPr lang="en-US" sz="2200">
              <a:latin typeface="Proxima Nova"/>
            </a:endParaRPr>
          </a:p>
          <a:p>
            <a:pPr marL="342900" indent="-342900"/>
            <a:r>
              <a:rPr lang="en-US" sz="2200">
                <a:latin typeface="Proxima Nova"/>
              </a:rPr>
              <a:t>...Not accessible out of the box</a:t>
            </a:r>
          </a:p>
          <a:p>
            <a:pPr marL="342900" indent="-342900"/>
            <a:endParaRPr lang="en-US" sz="2400">
              <a:latin typeface="Proxima Nova"/>
            </a:endParaRPr>
          </a:p>
          <a:p>
            <a:pPr marL="342900" indent="-342900"/>
            <a:endParaRPr lang="en-US" sz="2400">
              <a:latin typeface="Proxima Nova"/>
            </a:endParaRPr>
          </a:p>
        </p:txBody>
      </p:sp>
      <p:pic>
        <p:nvPicPr>
          <p:cNvPr id="4" name="Content Placeholder 3" descr="Crestron touch screen interface, consisting of touch screen buttons that support the utilization of the classroom interface. ">
            <a:extLst>
              <a:ext uri="{FF2B5EF4-FFF2-40B4-BE49-F238E27FC236}">
                <a16:creationId xmlns:a16="http://schemas.microsoft.com/office/drawing/2014/main" id="{A12105B3-C621-3587-6F99-14B7F6239C5F}"/>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803710" y="2023050"/>
            <a:ext cx="4139485" cy="3121441"/>
          </a:xfrm>
        </p:spPr>
      </p:pic>
    </p:spTree>
    <p:extLst>
      <p:ext uri="{BB962C8B-B14F-4D97-AF65-F5344CB8AC3E}">
        <p14:creationId xmlns:p14="http://schemas.microsoft.com/office/powerpoint/2010/main" val="1845520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7C96C-8D96-AC6D-8FF7-B2EDB3503AAC}"/>
              </a:ext>
            </a:extLst>
          </p:cNvPr>
          <p:cNvSpPr>
            <a:spLocks noGrp="1"/>
          </p:cNvSpPr>
          <p:nvPr>
            <p:ph type="title"/>
          </p:nvPr>
        </p:nvSpPr>
        <p:spPr/>
        <p:txBody>
          <a:bodyPr>
            <a:normAutofit/>
          </a:bodyPr>
          <a:lstStyle/>
          <a:p>
            <a:r>
              <a:rPr lang="en-US" sz="4400">
                <a:solidFill>
                  <a:schemeClr val="tx1"/>
                </a:solidFill>
                <a:latin typeface="Proxima Nova"/>
              </a:rPr>
              <a:t>Introduction</a:t>
            </a:r>
            <a:endParaRPr lang="en-US" sz="4400">
              <a:solidFill>
                <a:schemeClr val="tx1"/>
              </a:solidFill>
            </a:endParaRPr>
          </a:p>
        </p:txBody>
      </p:sp>
      <p:sp>
        <p:nvSpPr>
          <p:cNvPr id="3" name="Content Placeholder 2" descr="Teresa Valais, Sr. Instructional Designer, ">
            <a:extLst>
              <a:ext uri="{FF2B5EF4-FFF2-40B4-BE49-F238E27FC236}">
                <a16:creationId xmlns:a16="http://schemas.microsoft.com/office/drawing/2014/main" id="{1EA6C454-523C-F5D5-A2C9-9A423619040C}"/>
              </a:ext>
            </a:extLst>
          </p:cNvPr>
          <p:cNvSpPr>
            <a:spLocks noGrp="1"/>
          </p:cNvSpPr>
          <p:nvPr>
            <p:ph idx="1"/>
          </p:nvPr>
        </p:nvSpPr>
        <p:spPr/>
        <p:txBody>
          <a:bodyPr vert="horz" lIns="91440" tIns="45720" rIns="91440" bIns="45720" rtlCol="0" anchor="t">
            <a:normAutofit/>
          </a:bodyPr>
          <a:lstStyle/>
          <a:p>
            <a:pPr marL="0" indent="0">
              <a:buNone/>
            </a:pPr>
            <a:r>
              <a:rPr lang="en-US" sz="2400">
                <a:latin typeface="Proxima Nova"/>
              </a:rPr>
              <a:t>USM Concurrent Session, Co-facilitators</a:t>
            </a:r>
          </a:p>
          <a:p>
            <a:pPr marL="0" indent="0">
              <a:buNone/>
            </a:pPr>
            <a:endParaRPr lang="en-US"/>
          </a:p>
          <a:p>
            <a:pPr marL="0" indent="0">
              <a:buNone/>
            </a:pPr>
            <a:endParaRPr lang="en-US">
              <a:latin typeface="Proxima Nova"/>
            </a:endParaRPr>
          </a:p>
          <a:p>
            <a:pPr marL="342900" indent="-342900"/>
            <a:r>
              <a:rPr lang="en-US">
                <a:latin typeface="Proxima Nova"/>
              </a:rPr>
              <a:t>Teresa Valais, Sr. Instructional Designer </a:t>
            </a:r>
          </a:p>
          <a:p>
            <a:pPr marL="0" indent="0">
              <a:buNone/>
            </a:pPr>
            <a:r>
              <a:rPr lang="en-US">
                <a:latin typeface="Proxima Nova"/>
              </a:rPr>
              <a:t>     Faculty Academic Center of Excellence at Towson, (FACET)</a:t>
            </a:r>
            <a:endParaRPr lang="en-US"/>
          </a:p>
          <a:p>
            <a:pPr marL="0" indent="0">
              <a:buNone/>
            </a:pPr>
            <a:r>
              <a:rPr lang="en-US">
                <a:latin typeface="Proxima Nova"/>
              </a:rPr>
              <a:t>     </a:t>
            </a:r>
            <a:r>
              <a:rPr lang="en-US">
                <a:solidFill>
                  <a:srgbClr val="0070C0"/>
                </a:solidFill>
                <a:latin typeface="Proxima Nova"/>
                <a:hlinkClick r:id="rId3">
                  <a:extLst>
                    <a:ext uri="{A12FA001-AC4F-418D-AE19-62706E023703}">
                      <ahyp:hlinkClr xmlns:ahyp="http://schemas.microsoft.com/office/drawing/2018/hyperlinkcolor" val="tx"/>
                    </a:ext>
                  </a:extLst>
                </a:hlinkClick>
              </a:rPr>
              <a:t>tvalais@towson.edu</a:t>
            </a:r>
          </a:p>
          <a:p>
            <a:pPr marL="0" indent="0">
              <a:buNone/>
            </a:pPr>
            <a:endParaRPr lang="en-US">
              <a:latin typeface="Proxima Nova"/>
            </a:endParaRPr>
          </a:p>
          <a:p>
            <a:pPr marL="342900" indent="-342900"/>
            <a:endParaRPr lang="en-US">
              <a:latin typeface="Proxima Nova"/>
            </a:endParaRPr>
          </a:p>
          <a:p>
            <a:pPr marL="342900" indent="-342900"/>
            <a:r>
              <a:rPr lang="en-US">
                <a:latin typeface="Proxima Nova"/>
              </a:rPr>
              <a:t>Brian Williams, Digital Accessibility Analyst </a:t>
            </a:r>
            <a:endParaRPr lang="en-US" sz="1800">
              <a:latin typeface="Proxima Nova"/>
            </a:endParaRPr>
          </a:p>
          <a:p>
            <a:pPr marL="0" indent="0">
              <a:buNone/>
            </a:pPr>
            <a:r>
              <a:rPr lang="en-US">
                <a:latin typeface="Proxima Nova"/>
              </a:rPr>
              <a:t>     Office Of Technology Services, (OTS)</a:t>
            </a:r>
          </a:p>
          <a:p>
            <a:pPr marL="0" indent="0">
              <a:buNone/>
            </a:pPr>
            <a:r>
              <a:rPr lang="en-US">
                <a:latin typeface="Proxima Nova"/>
              </a:rPr>
              <a:t>     </a:t>
            </a:r>
            <a:r>
              <a:rPr lang="en-US">
                <a:solidFill>
                  <a:srgbClr val="0070C0"/>
                </a:solidFill>
                <a:latin typeface="Proxima Nova"/>
                <a:hlinkClick r:id="rId4">
                  <a:extLst>
                    <a:ext uri="{A12FA001-AC4F-418D-AE19-62706E023703}">
                      <ahyp:hlinkClr xmlns:ahyp="http://schemas.microsoft.com/office/drawing/2018/hyperlinkcolor" val="tx"/>
                    </a:ext>
                  </a:extLst>
                </a:hlinkClick>
              </a:rPr>
              <a:t>bwilliams@towson.edu</a:t>
            </a:r>
          </a:p>
          <a:p>
            <a:pPr marL="0" indent="0">
              <a:buNone/>
            </a:pPr>
            <a:endParaRPr lang="en-US">
              <a:latin typeface="Proxima Nova"/>
            </a:endParaRPr>
          </a:p>
          <a:p>
            <a:pPr marL="0" indent="0">
              <a:buNone/>
            </a:pPr>
            <a:endParaRPr lang="en-US"/>
          </a:p>
          <a:p>
            <a:pPr marL="0" indent="0">
              <a:buNone/>
            </a:pPr>
            <a:endParaRPr lang="en-US"/>
          </a:p>
          <a:p>
            <a:pPr marL="0" indent="0">
              <a:buNone/>
            </a:pPr>
            <a:endParaRPr lang="en-US"/>
          </a:p>
          <a:p>
            <a:pPr marL="0" indent="0">
              <a:buNone/>
            </a:pPr>
            <a:endParaRPr lang="en-US">
              <a:latin typeface="Proxima Nova"/>
            </a:endParaRPr>
          </a:p>
        </p:txBody>
      </p:sp>
    </p:spTree>
    <p:extLst>
      <p:ext uri="{BB962C8B-B14F-4D97-AF65-F5344CB8AC3E}">
        <p14:creationId xmlns:p14="http://schemas.microsoft.com/office/powerpoint/2010/main" val="22030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271DB-BDEA-52C3-CB48-64750B06A6D9}"/>
              </a:ext>
            </a:extLst>
          </p:cNvPr>
          <p:cNvSpPr>
            <a:spLocks noGrp="1"/>
          </p:cNvSpPr>
          <p:nvPr>
            <p:ph type="title"/>
          </p:nvPr>
        </p:nvSpPr>
        <p:spPr>
          <a:xfrm>
            <a:off x="806" y="70070"/>
            <a:ext cx="7406280" cy="1325563"/>
          </a:xfrm>
        </p:spPr>
        <p:txBody>
          <a:bodyPr>
            <a:normAutofit/>
          </a:bodyPr>
          <a:lstStyle/>
          <a:p>
            <a:r>
              <a:rPr lang="en-US" sz="4400">
                <a:solidFill>
                  <a:schemeClr val="tx1"/>
                </a:solidFill>
                <a:latin typeface="Proxima Nova"/>
              </a:rPr>
              <a:t>Solving the Barrier:</a:t>
            </a:r>
            <a:br>
              <a:rPr lang="en-US" sz="4400">
                <a:latin typeface="Proxima Nova"/>
              </a:rPr>
            </a:br>
            <a:r>
              <a:rPr lang="en-US" sz="4400">
                <a:solidFill>
                  <a:schemeClr val="tx1"/>
                </a:solidFill>
                <a:latin typeface="Proxima Nova"/>
              </a:rPr>
              <a:t>Equivalent HTML Alternative</a:t>
            </a:r>
            <a:endParaRPr lang="en-US">
              <a:solidFill>
                <a:schemeClr val="tx1"/>
              </a:solidFill>
            </a:endParaRPr>
          </a:p>
        </p:txBody>
      </p:sp>
      <p:sp>
        <p:nvSpPr>
          <p:cNvPr id="7" name="Content Placeholder 6">
            <a:extLst>
              <a:ext uri="{FF2B5EF4-FFF2-40B4-BE49-F238E27FC236}">
                <a16:creationId xmlns:a16="http://schemas.microsoft.com/office/drawing/2014/main" id="{83C4515B-C71D-C83D-7F67-B6CDCE7C9652}"/>
              </a:ext>
            </a:extLst>
          </p:cNvPr>
          <p:cNvSpPr>
            <a:spLocks noGrp="1"/>
          </p:cNvSpPr>
          <p:nvPr>
            <p:ph idx="1"/>
          </p:nvPr>
        </p:nvSpPr>
        <p:spPr>
          <a:xfrm>
            <a:off x="524741" y="1682750"/>
            <a:ext cx="8276358" cy="5048394"/>
          </a:xfrm>
        </p:spPr>
        <p:txBody>
          <a:bodyPr vert="horz" lIns="91440" tIns="45720" rIns="91440" bIns="45720" rtlCol="0" anchor="t">
            <a:normAutofit fontScale="92500" lnSpcReduction="20000"/>
          </a:bodyPr>
          <a:lstStyle/>
          <a:p>
            <a:pPr marL="342900" indent="-342900"/>
            <a:r>
              <a:rPr lang="en-US" sz="2400">
                <a:latin typeface="Proxima Nova"/>
                <a:cs typeface="Arial"/>
              </a:rPr>
              <a:t>A collaboration with:</a:t>
            </a:r>
          </a:p>
          <a:p>
            <a:pPr marL="342900" indent="-342900"/>
            <a:endParaRPr lang="en-US" sz="2400">
              <a:latin typeface="Arial"/>
              <a:cs typeface="Arial"/>
            </a:endParaRPr>
          </a:p>
          <a:p>
            <a:pPr marL="685800" lvl="1" indent="-342900"/>
            <a:r>
              <a:rPr lang="en-US">
                <a:latin typeface="Proxima Nova"/>
                <a:cs typeface="Arial"/>
              </a:rPr>
              <a:t>The requesting professor</a:t>
            </a:r>
          </a:p>
          <a:p>
            <a:pPr marL="685800" lvl="1" indent="-342900"/>
            <a:endParaRPr lang="en-US">
              <a:latin typeface="Proxima Nova"/>
              <a:cs typeface="Arial"/>
            </a:endParaRPr>
          </a:p>
          <a:p>
            <a:pPr marL="685800" lvl="1" indent="-342900"/>
            <a:r>
              <a:rPr lang="en-US">
                <a:latin typeface="Proxima Nova"/>
                <a:cs typeface="Arial"/>
              </a:rPr>
              <a:t>TU Client Services + OTS Accessibility </a:t>
            </a:r>
          </a:p>
          <a:p>
            <a:pPr marL="685800" lvl="1" indent="-342900"/>
            <a:endParaRPr lang="en-US">
              <a:latin typeface="Proxima Nova"/>
              <a:cs typeface="Arial"/>
            </a:endParaRPr>
          </a:p>
          <a:p>
            <a:pPr marL="685800" lvl="1" indent="-342900"/>
            <a:r>
              <a:rPr lang="en-US">
                <a:latin typeface="Proxima Nova"/>
                <a:cs typeface="Arial"/>
              </a:rPr>
              <a:t>Visual Sound Incorporated</a:t>
            </a:r>
          </a:p>
          <a:p>
            <a:pPr marL="685800" lvl="1" indent="-342900"/>
            <a:endParaRPr lang="en-US">
              <a:latin typeface="Proxima Nova"/>
              <a:cs typeface="Arial"/>
            </a:endParaRPr>
          </a:p>
          <a:p>
            <a:pPr marL="685800" lvl="1" indent="-342900"/>
            <a:r>
              <a:rPr lang="en-US">
                <a:latin typeface="Proxima Nova"/>
                <a:cs typeface="Arial"/>
              </a:rPr>
              <a:t>Deque Systems</a:t>
            </a:r>
          </a:p>
          <a:p>
            <a:pPr marL="342900" lvl="1" indent="0">
              <a:buNone/>
            </a:pPr>
            <a:endParaRPr lang="en-US">
              <a:latin typeface="Arial"/>
              <a:cs typeface="Arial"/>
            </a:endParaRPr>
          </a:p>
          <a:p>
            <a:pPr marL="342900"/>
            <a:r>
              <a:rPr lang="en-US" sz="2400">
                <a:latin typeface="Proxima Nova"/>
                <a:cs typeface="Arial"/>
              </a:rPr>
              <a:t>Result:</a:t>
            </a:r>
          </a:p>
          <a:p>
            <a:pPr marL="342900"/>
            <a:endParaRPr lang="en-US" sz="1800">
              <a:latin typeface="Proxima Nova"/>
              <a:cs typeface="Arial"/>
            </a:endParaRPr>
          </a:p>
          <a:p>
            <a:pPr marL="685800" lvl="1" indent="-342900"/>
            <a:r>
              <a:rPr lang="en-US">
                <a:latin typeface="Proxima Nova"/>
                <a:cs typeface="Arial"/>
              </a:rPr>
              <a:t>Equivalent, HTML based accessible classroom interface </a:t>
            </a:r>
          </a:p>
          <a:p>
            <a:pPr marL="685800" lvl="1" indent="-342900"/>
            <a:endParaRPr lang="en-US">
              <a:latin typeface="Proxima Nova"/>
              <a:cs typeface="Arial"/>
            </a:endParaRPr>
          </a:p>
          <a:p>
            <a:pPr marL="685800" lvl="1" indent="-342900"/>
            <a:r>
              <a:rPr lang="en-US">
                <a:latin typeface="Proxima Nova"/>
                <a:cs typeface="Arial"/>
              </a:rPr>
              <a:t>Reusable solution at Towson University</a:t>
            </a:r>
          </a:p>
          <a:p>
            <a:pPr marL="685800" lvl="1" indent="-342900"/>
            <a:endParaRPr lang="en-US">
              <a:latin typeface="Proxima Nova"/>
              <a:cs typeface="Arial"/>
            </a:endParaRPr>
          </a:p>
          <a:p>
            <a:pPr marL="685800" lvl="1" indent="-342900"/>
            <a:r>
              <a:rPr lang="en-US">
                <a:latin typeface="Proxima Nova"/>
                <a:cs typeface="Arial"/>
              </a:rPr>
              <a:t>VPAT completed by third party accessibility vendor (Deque Systems)</a:t>
            </a:r>
          </a:p>
          <a:p>
            <a:pPr marL="685800" lvl="1" indent="-342900"/>
            <a:endParaRPr lang="en-US">
              <a:latin typeface="Proxima Nova"/>
              <a:cs typeface="Arial"/>
            </a:endParaRPr>
          </a:p>
          <a:p>
            <a:pPr marL="685800" lvl="1" indent="-342900"/>
            <a:r>
              <a:rPr lang="en-US">
                <a:latin typeface="Proxima Nova"/>
                <a:cs typeface="Arial"/>
              </a:rPr>
              <a:t>A vetted product for future Visual Sound Incorporated use</a:t>
            </a:r>
          </a:p>
          <a:p>
            <a:pPr marL="342900"/>
            <a:endParaRPr lang="en-US" sz="2400">
              <a:latin typeface="Arial"/>
              <a:cs typeface="Arial"/>
            </a:endParaRPr>
          </a:p>
          <a:p>
            <a:pPr marL="685800" lvl="1" indent="-342900"/>
            <a:endParaRPr lang="en-US">
              <a:latin typeface="Arial"/>
              <a:cs typeface="Arial"/>
            </a:endParaRPr>
          </a:p>
          <a:p>
            <a:pPr marL="342900" indent="-342900"/>
            <a:endParaRPr lang="en-US" sz="2400">
              <a:latin typeface="Arial"/>
              <a:cs typeface="Arial"/>
            </a:endParaRPr>
          </a:p>
          <a:p>
            <a:pPr marL="342900" indent="-342900"/>
            <a:endParaRPr lang="en-US" sz="2400">
              <a:latin typeface="Arial"/>
              <a:cs typeface="Arial"/>
            </a:endParaRPr>
          </a:p>
          <a:p>
            <a:endParaRPr lang="en-US">
              <a:cs typeface="Arial"/>
            </a:endParaRPr>
          </a:p>
        </p:txBody>
      </p:sp>
    </p:spTree>
    <p:extLst>
      <p:ext uri="{BB962C8B-B14F-4D97-AF65-F5344CB8AC3E}">
        <p14:creationId xmlns:p14="http://schemas.microsoft.com/office/powerpoint/2010/main" val="1921093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B2E7B2E-FA1F-ED3C-F385-84810A113545}"/>
              </a:ext>
            </a:extLst>
          </p:cNvPr>
          <p:cNvSpPr>
            <a:spLocks noGrp="1"/>
          </p:cNvSpPr>
          <p:nvPr>
            <p:ph type="title"/>
          </p:nvPr>
        </p:nvSpPr>
        <p:spPr>
          <a:xfrm>
            <a:off x="285214" y="309"/>
            <a:ext cx="7202365" cy="1325563"/>
          </a:xfrm>
        </p:spPr>
        <p:txBody>
          <a:bodyPr/>
          <a:lstStyle/>
          <a:p>
            <a:r>
              <a:rPr lang="en-US" sz="4400">
                <a:solidFill>
                  <a:schemeClr val="tx1"/>
                </a:solidFill>
                <a:latin typeface="Proxima Nova"/>
              </a:rPr>
              <a:t>The End Result</a:t>
            </a:r>
            <a:endParaRPr lang="en-US">
              <a:solidFill>
                <a:schemeClr val="tx1"/>
              </a:solidFill>
            </a:endParaRPr>
          </a:p>
        </p:txBody>
      </p:sp>
      <p:sp>
        <p:nvSpPr>
          <p:cNvPr id="2" name="TextBox 1">
            <a:extLst>
              <a:ext uri="{FF2B5EF4-FFF2-40B4-BE49-F238E27FC236}">
                <a16:creationId xmlns:a16="http://schemas.microsoft.com/office/drawing/2014/main" id="{2E04D79A-516F-2230-34DC-93138A45D3C8}"/>
              </a:ext>
            </a:extLst>
          </p:cNvPr>
          <p:cNvSpPr txBox="1"/>
          <p:nvPr/>
        </p:nvSpPr>
        <p:spPr>
          <a:xfrm>
            <a:off x="1454636" y="1663727"/>
            <a:ext cx="5789532" cy="461665"/>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400">
                <a:latin typeface="Proxima Nova"/>
                <a:ea typeface="Calibri"/>
                <a:cs typeface="Calibri"/>
              </a:rPr>
              <a:t>Accessible Classroom Technology Panel </a:t>
            </a:r>
            <a:endParaRPr lang="en-US" sz="2400">
              <a:latin typeface="Proxima Nova"/>
            </a:endParaRPr>
          </a:p>
        </p:txBody>
      </p:sp>
      <p:pic>
        <p:nvPicPr>
          <p:cNvPr id="8" name="Content Placeholder 7" descr="A screen shot of the completed HTML equivalent Crestron interface. Includes four headings with navigable buttons under each heading.">
            <a:extLst>
              <a:ext uri="{FF2B5EF4-FFF2-40B4-BE49-F238E27FC236}">
                <a16:creationId xmlns:a16="http://schemas.microsoft.com/office/drawing/2014/main" id="{EED5E67D-F3B7-EB62-F2B7-108852211907}"/>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34156" y="2291556"/>
            <a:ext cx="8471004" cy="4000343"/>
          </a:xfrm>
        </p:spPr>
      </p:pic>
    </p:spTree>
    <p:extLst>
      <p:ext uri="{BB962C8B-B14F-4D97-AF65-F5344CB8AC3E}">
        <p14:creationId xmlns:p14="http://schemas.microsoft.com/office/powerpoint/2010/main" val="2098420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45BA5-3476-AC4E-E735-56F883B95CD5}"/>
              </a:ext>
            </a:extLst>
          </p:cNvPr>
          <p:cNvSpPr>
            <a:spLocks noGrp="1"/>
          </p:cNvSpPr>
          <p:nvPr>
            <p:ph type="title"/>
          </p:nvPr>
        </p:nvSpPr>
        <p:spPr>
          <a:xfrm>
            <a:off x="516094" y="28416"/>
            <a:ext cx="7545801" cy="1325563"/>
          </a:xfrm>
        </p:spPr>
        <p:txBody>
          <a:bodyPr/>
          <a:lstStyle/>
          <a:p>
            <a:r>
              <a:rPr lang="en-US" sz="4400">
                <a:solidFill>
                  <a:schemeClr val="tx1"/>
                </a:solidFill>
                <a:latin typeface="Proxima Nova"/>
              </a:rPr>
              <a:t>Additional Supports</a:t>
            </a:r>
            <a:endParaRPr lang="en-US"/>
          </a:p>
        </p:txBody>
      </p:sp>
      <p:sp>
        <p:nvSpPr>
          <p:cNvPr id="3" name="Content Placeholder 2">
            <a:extLst>
              <a:ext uri="{FF2B5EF4-FFF2-40B4-BE49-F238E27FC236}">
                <a16:creationId xmlns:a16="http://schemas.microsoft.com/office/drawing/2014/main" id="{0589E74F-C06B-84CD-B04B-3F15DA36A5A7}"/>
              </a:ext>
            </a:extLst>
          </p:cNvPr>
          <p:cNvSpPr>
            <a:spLocks noGrp="1"/>
          </p:cNvSpPr>
          <p:nvPr>
            <p:ph idx="1"/>
          </p:nvPr>
        </p:nvSpPr>
        <p:spPr/>
        <p:txBody>
          <a:bodyPr vert="horz" lIns="91440" tIns="45720" rIns="91440" bIns="45720" rtlCol="0" anchor="t">
            <a:normAutofit/>
          </a:bodyPr>
          <a:lstStyle/>
          <a:p>
            <a:pPr marL="0" indent="0">
              <a:buNone/>
            </a:pPr>
            <a:r>
              <a:rPr lang="en-US" sz="2400">
                <a:latin typeface="Proxima Nova"/>
              </a:rPr>
              <a:t>The completion of this Creston project doesn’t mark the end of remediation efforts at Towson University.</a:t>
            </a:r>
            <a:endParaRPr lang="en-US" sz="2400"/>
          </a:p>
          <a:p>
            <a:endParaRPr lang="en-US" sz="2000">
              <a:latin typeface="Proxima Nova"/>
            </a:endParaRPr>
          </a:p>
          <a:p>
            <a:pPr lvl="1"/>
            <a:r>
              <a:rPr lang="en-US" sz="2000">
                <a:latin typeface="Proxima Nova"/>
              </a:rPr>
              <a:t>Automated and manual accessibility testing</a:t>
            </a:r>
          </a:p>
          <a:p>
            <a:pPr lvl="1"/>
            <a:endParaRPr lang="en-US" sz="2000">
              <a:latin typeface="Proxima Nova"/>
            </a:endParaRPr>
          </a:p>
          <a:p>
            <a:pPr lvl="1"/>
            <a:r>
              <a:rPr lang="en-US" sz="2000">
                <a:latin typeface="Proxima Nova"/>
              </a:rPr>
              <a:t>Accessibility baked into the procurement process</a:t>
            </a:r>
          </a:p>
          <a:p>
            <a:pPr lvl="1"/>
            <a:endParaRPr lang="en-US" sz="2000">
              <a:latin typeface="Proxima Nova"/>
            </a:endParaRPr>
          </a:p>
          <a:p>
            <a:pPr lvl="1"/>
            <a:r>
              <a:rPr lang="en-US" sz="2000">
                <a:latin typeface="Proxima Nova"/>
              </a:rPr>
              <a:t>Accessibility baked into the project management process</a:t>
            </a:r>
          </a:p>
          <a:p>
            <a:pPr lvl="1"/>
            <a:endParaRPr lang="en-US" sz="2000">
              <a:latin typeface="Proxima Nova"/>
            </a:endParaRPr>
          </a:p>
          <a:p>
            <a:pPr lvl="1">
              <a:lnSpc>
                <a:spcPct val="100000"/>
              </a:lnSpc>
              <a:buFont typeface="Arial,Sans-Serif" panose="020B0604020202020204" pitchFamily="34" charset="0"/>
            </a:pPr>
            <a:r>
              <a:rPr lang="en-US" sz="2000">
                <a:latin typeface="Proxima Nova"/>
              </a:rPr>
              <a:t>Ensuring a </a:t>
            </a:r>
            <a:r>
              <a:rPr lang="en-US" sz="2000">
                <a:latin typeface="Proxima Nova"/>
                <a:ea typeface="Calibri"/>
                <a:cs typeface="Calibri"/>
              </a:rPr>
              <a:t>pathway to report barriers to accessibility</a:t>
            </a:r>
          </a:p>
          <a:p>
            <a:endParaRPr lang="en-US" sz="2000"/>
          </a:p>
          <a:p>
            <a:pPr marL="342900" lvl="1" indent="0">
              <a:buNone/>
            </a:pPr>
            <a:endParaRPr lang="en-US"/>
          </a:p>
          <a:p>
            <a:pPr lvl="1"/>
            <a:endParaRPr lang="en-US"/>
          </a:p>
        </p:txBody>
      </p:sp>
    </p:spTree>
    <p:extLst>
      <p:ext uri="{BB962C8B-B14F-4D97-AF65-F5344CB8AC3E}">
        <p14:creationId xmlns:p14="http://schemas.microsoft.com/office/powerpoint/2010/main" val="3873062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45BA5-3476-AC4E-E735-56F883B95CD5}"/>
              </a:ext>
            </a:extLst>
          </p:cNvPr>
          <p:cNvSpPr>
            <a:spLocks noGrp="1"/>
          </p:cNvSpPr>
          <p:nvPr>
            <p:ph type="title"/>
          </p:nvPr>
        </p:nvSpPr>
        <p:spPr/>
        <p:txBody>
          <a:bodyPr/>
          <a:lstStyle/>
          <a:p>
            <a:r>
              <a:rPr lang="en-US" sz="4400">
                <a:solidFill>
                  <a:schemeClr val="tx1"/>
                </a:solidFill>
                <a:latin typeface="Proxima Nova"/>
              </a:rPr>
              <a:t>Automated and Manual Accessibility Testing</a:t>
            </a:r>
            <a:endParaRPr lang="en-US">
              <a:solidFill>
                <a:schemeClr val="tx1"/>
              </a:solidFill>
              <a:latin typeface="Proxima Nova"/>
            </a:endParaRPr>
          </a:p>
        </p:txBody>
      </p:sp>
      <p:sp>
        <p:nvSpPr>
          <p:cNvPr id="3" name="Content Placeholder 2">
            <a:extLst>
              <a:ext uri="{FF2B5EF4-FFF2-40B4-BE49-F238E27FC236}">
                <a16:creationId xmlns:a16="http://schemas.microsoft.com/office/drawing/2014/main" id="{0589E74F-C06B-84CD-B04B-3F15DA36A5A7}"/>
              </a:ext>
            </a:extLst>
          </p:cNvPr>
          <p:cNvSpPr>
            <a:spLocks noGrp="1"/>
          </p:cNvSpPr>
          <p:nvPr>
            <p:ph idx="1"/>
          </p:nvPr>
        </p:nvSpPr>
        <p:spPr/>
        <p:txBody>
          <a:bodyPr vert="horz" lIns="91440" tIns="45720" rIns="91440" bIns="45720" rtlCol="0" anchor="t">
            <a:normAutofit/>
          </a:bodyPr>
          <a:lstStyle/>
          <a:p>
            <a:r>
              <a:rPr lang="en-US" sz="2400">
                <a:latin typeface="Proxima Nova"/>
              </a:rPr>
              <a:t>Monthly automatic </a:t>
            </a:r>
            <a:r>
              <a:rPr lang="en-US" sz="2400" err="1">
                <a:latin typeface="Proxima Nova"/>
              </a:rPr>
              <a:t>SortSite</a:t>
            </a:r>
            <a:r>
              <a:rPr lang="en-US" sz="2400">
                <a:latin typeface="Proxima Nova"/>
              </a:rPr>
              <a:t> report generation</a:t>
            </a:r>
            <a:endParaRPr lang="en-US" sz="2400"/>
          </a:p>
          <a:p>
            <a:endParaRPr lang="en-US" sz="2400">
              <a:latin typeface="Proxima Nova"/>
            </a:endParaRPr>
          </a:p>
          <a:p>
            <a:r>
              <a:rPr lang="en-US" sz="2400">
                <a:latin typeface="Proxima Nova"/>
              </a:rPr>
              <a:t>Organized by content owner</a:t>
            </a:r>
          </a:p>
          <a:p>
            <a:endParaRPr lang="en-US" sz="2400">
              <a:latin typeface="Proxima Nova"/>
            </a:endParaRPr>
          </a:p>
          <a:p>
            <a:r>
              <a:rPr lang="en-US" sz="2400">
                <a:latin typeface="Proxima Nova"/>
              </a:rPr>
              <a:t>Differentiating between content level barriers and technical level fixes</a:t>
            </a:r>
          </a:p>
          <a:p>
            <a:endParaRPr lang="en-US" sz="2400">
              <a:latin typeface="Proxima Nova"/>
            </a:endParaRPr>
          </a:p>
          <a:p>
            <a:r>
              <a:rPr lang="en-US" sz="2400">
                <a:latin typeface="Proxima Nova"/>
              </a:rPr>
              <a:t>Useful for reinforcing accessibility best practices</a:t>
            </a:r>
          </a:p>
          <a:p>
            <a:endParaRPr lang="en-US" sz="2400">
              <a:latin typeface="Proxima Nova"/>
            </a:endParaRPr>
          </a:p>
          <a:p>
            <a:r>
              <a:rPr lang="en-US" sz="2400">
                <a:latin typeface="Proxima Nova"/>
              </a:rPr>
              <a:t>Provides the opportunity for manual testing</a:t>
            </a:r>
          </a:p>
        </p:txBody>
      </p:sp>
    </p:spTree>
    <p:extLst>
      <p:ext uri="{BB962C8B-B14F-4D97-AF65-F5344CB8AC3E}">
        <p14:creationId xmlns:p14="http://schemas.microsoft.com/office/powerpoint/2010/main" val="1969323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45BA5-3476-AC4E-E735-56F883B95CD5}"/>
              </a:ext>
            </a:extLst>
          </p:cNvPr>
          <p:cNvSpPr>
            <a:spLocks noGrp="1"/>
          </p:cNvSpPr>
          <p:nvPr>
            <p:ph type="title"/>
          </p:nvPr>
        </p:nvSpPr>
        <p:spPr/>
        <p:txBody>
          <a:bodyPr/>
          <a:lstStyle/>
          <a:p>
            <a:r>
              <a:rPr lang="en-US" sz="4400">
                <a:solidFill>
                  <a:schemeClr val="tx1"/>
                </a:solidFill>
                <a:latin typeface="Proxima Nova"/>
              </a:rPr>
              <a:t>Accessibility Baked Into the Procurement Process</a:t>
            </a:r>
            <a:endParaRPr lang="en-US">
              <a:solidFill>
                <a:schemeClr val="tx1"/>
              </a:solidFill>
              <a:latin typeface="Proxima Nova"/>
            </a:endParaRPr>
          </a:p>
        </p:txBody>
      </p:sp>
      <p:sp>
        <p:nvSpPr>
          <p:cNvPr id="3" name="Content Placeholder 2">
            <a:extLst>
              <a:ext uri="{FF2B5EF4-FFF2-40B4-BE49-F238E27FC236}">
                <a16:creationId xmlns:a16="http://schemas.microsoft.com/office/drawing/2014/main" id="{0589E74F-C06B-84CD-B04B-3F15DA36A5A7}"/>
              </a:ext>
            </a:extLst>
          </p:cNvPr>
          <p:cNvSpPr>
            <a:spLocks noGrp="1"/>
          </p:cNvSpPr>
          <p:nvPr>
            <p:ph idx="1"/>
          </p:nvPr>
        </p:nvSpPr>
        <p:spPr/>
        <p:txBody>
          <a:bodyPr vert="horz" lIns="91440" tIns="45720" rIns="91440" bIns="45720" rtlCol="0" anchor="t">
            <a:normAutofit/>
          </a:bodyPr>
          <a:lstStyle/>
          <a:p>
            <a:r>
              <a:rPr lang="en-US" sz="2400">
                <a:latin typeface="Proxima Nova"/>
              </a:rPr>
              <a:t>Largely influenced by </a:t>
            </a:r>
            <a:r>
              <a:rPr lang="en-US" sz="2400">
                <a:solidFill>
                  <a:srgbClr val="0070C0"/>
                </a:solidFill>
                <a:latin typeface="Proxima Nova"/>
                <a:hlinkClick r:id="rId3">
                  <a:extLst>
                    <a:ext uri="{A12FA001-AC4F-418D-AE19-62706E023703}">
                      <ahyp:hlinkClr xmlns:ahyp="http://schemas.microsoft.com/office/drawing/2018/hyperlinkcolor" val="tx"/>
                    </a:ext>
                  </a:extLst>
                </a:hlinkClick>
              </a:rPr>
              <a:t>USM Guidelines for Procuring Accessible Technology</a:t>
            </a:r>
            <a:endParaRPr lang="en-US" sz="2400">
              <a:solidFill>
                <a:srgbClr val="0070C0"/>
              </a:solidFill>
              <a:latin typeface="Proxima Nova"/>
            </a:endParaRPr>
          </a:p>
          <a:p>
            <a:endParaRPr lang="en-US" sz="2400">
              <a:latin typeface="Proxima Nova"/>
            </a:endParaRPr>
          </a:p>
          <a:p>
            <a:r>
              <a:rPr lang="en-US" sz="2400">
                <a:latin typeface="Proxima Nova"/>
              </a:rPr>
              <a:t>VPATs used to assist in making decisions regarding the accessibility of commercial products</a:t>
            </a:r>
          </a:p>
          <a:p>
            <a:endParaRPr lang="en-US" sz="2400">
              <a:latin typeface="Proxima Nova"/>
            </a:endParaRPr>
          </a:p>
          <a:p>
            <a:r>
              <a:rPr lang="en-US" sz="2400">
                <a:latin typeface="Proxima Nova"/>
              </a:rPr>
              <a:t>VPAT content verified with manual accessibility testing:</a:t>
            </a:r>
          </a:p>
          <a:p>
            <a:pPr lvl="1"/>
            <a:r>
              <a:rPr lang="en-US">
                <a:latin typeface="Proxima Nova"/>
              </a:rPr>
              <a:t>Screen reader testing (desktop and mobile)</a:t>
            </a:r>
          </a:p>
          <a:p>
            <a:pPr lvl="1"/>
            <a:r>
              <a:rPr lang="en-US">
                <a:latin typeface="Proxima Nova"/>
              </a:rPr>
              <a:t>Automated accessibility testing</a:t>
            </a:r>
          </a:p>
          <a:p>
            <a:pPr lvl="1"/>
            <a:r>
              <a:rPr lang="en-US">
                <a:latin typeface="Proxima Nova"/>
              </a:rPr>
              <a:t>Color contrast testing</a:t>
            </a:r>
          </a:p>
          <a:p>
            <a:pPr lvl="1"/>
            <a:r>
              <a:rPr lang="en-US">
                <a:latin typeface="Proxima Nova"/>
              </a:rPr>
              <a:t>Keyboard navigation</a:t>
            </a:r>
          </a:p>
          <a:p>
            <a:endParaRPr lang="en-US">
              <a:latin typeface="Proxima Nova"/>
            </a:endParaRPr>
          </a:p>
          <a:p>
            <a:endParaRPr lang="en-US"/>
          </a:p>
          <a:p>
            <a:endParaRPr lang="en-US"/>
          </a:p>
          <a:p>
            <a:endParaRPr lang="en-US"/>
          </a:p>
        </p:txBody>
      </p:sp>
    </p:spTree>
    <p:extLst>
      <p:ext uri="{BB962C8B-B14F-4D97-AF65-F5344CB8AC3E}">
        <p14:creationId xmlns:p14="http://schemas.microsoft.com/office/powerpoint/2010/main" val="306772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45BA5-3476-AC4E-E735-56F883B95CD5}"/>
              </a:ext>
            </a:extLst>
          </p:cNvPr>
          <p:cNvSpPr>
            <a:spLocks noGrp="1"/>
          </p:cNvSpPr>
          <p:nvPr>
            <p:ph type="title"/>
          </p:nvPr>
        </p:nvSpPr>
        <p:spPr/>
        <p:txBody>
          <a:bodyPr/>
          <a:lstStyle/>
          <a:p>
            <a:r>
              <a:rPr lang="en-US" sz="4400">
                <a:solidFill>
                  <a:schemeClr val="tx1"/>
                </a:solidFill>
                <a:latin typeface="Proxima Nova"/>
              </a:rPr>
              <a:t>Accessibility Baked Into Project Mangement </a:t>
            </a:r>
            <a:endParaRPr lang="en-US">
              <a:solidFill>
                <a:schemeClr val="tx1"/>
              </a:solidFill>
              <a:latin typeface="Proxima Nova"/>
            </a:endParaRPr>
          </a:p>
        </p:txBody>
      </p:sp>
      <p:sp>
        <p:nvSpPr>
          <p:cNvPr id="3" name="Content Placeholder 2">
            <a:extLst>
              <a:ext uri="{FF2B5EF4-FFF2-40B4-BE49-F238E27FC236}">
                <a16:creationId xmlns:a16="http://schemas.microsoft.com/office/drawing/2014/main" id="{0589E74F-C06B-84CD-B04B-3F15DA36A5A7}"/>
              </a:ext>
            </a:extLst>
          </p:cNvPr>
          <p:cNvSpPr>
            <a:spLocks noGrp="1"/>
          </p:cNvSpPr>
          <p:nvPr>
            <p:ph idx="1"/>
          </p:nvPr>
        </p:nvSpPr>
        <p:spPr/>
        <p:txBody>
          <a:bodyPr vert="horz" lIns="91440" tIns="45720" rIns="91440" bIns="45720" rtlCol="0" anchor="t">
            <a:normAutofit/>
          </a:bodyPr>
          <a:lstStyle/>
          <a:p>
            <a:pPr marL="0" indent="0">
              <a:buNone/>
            </a:pPr>
            <a:r>
              <a:rPr lang="en-US" sz="2400">
                <a:latin typeface="Proxima Nova"/>
              </a:rPr>
              <a:t>A product deemed accessible in a test environment can be made in inaccessible during configuration:</a:t>
            </a:r>
            <a:endParaRPr lang="en-US"/>
          </a:p>
          <a:p>
            <a:pPr lvl="1">
              <a:spcBef>
                <a:spcPts val="500"/>
              </a:spcBef>
            </a:pPr>
            <a:r>
              <a:rPr lang="en-US" sz="2000">
                <a:latin typeface="Arial"/>
                <a:cs typeface="Arial"/>
              </a:rPr>
              <a:t>Color contrast </a:t>
            </a:r>
          </a:p>
          <a:p>
            <a:pPr lvl="1">
              <a:spcBef>
                <a:spcPts val="500"/>
              </a:spcBef>
            </a:pPr>
            <a:r>
              <a:rPr lang="en-US" sz="2000">
                <a:latin typeface="Arial"/>
                <a:cs typeface="Arial"/>
              </a:rPr>
              <a:t>Not using alt tags for added images</a:t>
            </a:r>
            <a:endParaRPr lang="en-US">
              <a:cs typeface="Arial"/>
            </a:endParaRPr>
          </a:p>
          <a:p>
            <a:pPr lvl="1">
              <a:spcBef>
                <a:spcPts val="500"/>
              </a:spcBef>
            </a:pPr>
            <a:r>
              <a:rPr lang="en-US" sz="2000">
                <a:latin typeface="Arial"/>
                <a:cs typeface="Arial"/>
              </a:rPr>
              <a:t>Improperly configured tables</a:t>
            </a:r>
          </a:p>
          <a:p>
            <a:pPr lvl="1">
              <a:spcBef>
                <a:spcPts val="500"/>
              </a:spcBef>
            </a:pPr>
            <a:endParaRPr lang="en-US" sz="2000">
              <a:latin typeface="Arial"/>
              <a:cs typeface="Arial"/>
            </a:endParaRPr>
          </a:p>
          <a:p>
            <a:pPr marL="0" indent="0">
              <a:spcBef>
                <a:spcPts val="500"/>
              </a:spcBef>
              <a:buNone/>
            </a:pPr>
            <a:r>
              <a:rPr lang="en-US" sz="2400">
                <a:latin typeface="Proxima Nova"/>
              </a:rPr>
              <a:t>Key points in campus technology projects:</a:t>
            </a:r>
          </a:p>
          <a:p>
            <a:pPr lvl="1">
              <a:spcBef>
                <a:spcPts val="500"/>
              </a:spcBef>
            </a:pPr>
            <a:r>
              <a:rPr lang="en-US" sz="2000">
                <a:latin typeface="Arial"/>
                <a:cs typeface="Arial"/>
              </a:rPr>
              <a:t>Early involvement!</a:t>
            </a:r>
          </a:p>
          <a:p>
            <a:pPr lvl="1">
              <a:spcBef>
                <a:spcPts val="500"/>
              </a:spcBef>
            </a:pPr>
            <a:r>
              <a:rPr lang="en-US" sz="2000">
                <a:latin typeface="Arial"/>
                <a:cs typeface="Arial"/>
              </a:rPr>
              <a:t>Establishing relationships</a:t>
            </a:r>
          </a:p>
          <a:p>
            <a:pPr lvl="1">
              <a:spcBef>
                <a:spcPts val="500"/>
              </a:spcBef>
            </a:pPr>
            <a:r>
              <a:rPr lang="en-US" sz="2000">
                <a:latin typeface="Arial"/>
                <a:cs typeface="Arial"/>
              </a:rPr>
              <a:t>Discussion of requirements and best practices</a:t>
            </a:r>
          </a:p>
          <a:p>
            <a:pPr lvl="1">
              <a:spcBef>
                <a:spcPts val="500"/>
              </a:spcBef>
            </a:pPr>
            <a:r>
              <a:rPr lang="en-US" sz="2000">
                <a:latin typeface="Arial"/>
                <a:cs typeface="Arial"/>
              </a:rPr>
              <a:t>Built-in time for accessibility testing</a:t>
            </a:r>
          </a:p>
        </p:txBody>
      </p:sp>
    </p:spTree>
    <p:extLst>
      <p:ext uri="{BB962C8B-B14F-4D97-AF65-F5344CB8AC3E}">
        <p14:creationId xmlns:p14="http://schemas.microsoft.com/office/powerpoint/2010/main" val="1199879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BE1B15D-738F-F658-60C0-9B0F4A8505D2}"/>
              </a:ext>
            </a:extLst>
          </p:cNvPr>
          <p:cNvSpPr>
            <a:spLocks noGrp="1"/>
          </p:cNvSpPr>
          <p:nvPr>
            <p:ph type="title"/>
          </p:nvPr>
        </p:nvSpPr>
        <p:spPr>
          <a:xfrm>
            <a:off x="534962" y="95449"/>
            <a:ext cx="7202365" cy="1325563"/>
          </a:xfrm>
        </p:spPr>
        <p:txBody>
          <a:bodyPr>
            <a:normAutofit/>
          </a:bodyPr>
          <a:lstStyle/>
          <a:p>
            <a:r>
              <a:rPr lang="en-US" sz="4400">
                <a:solidFill>
                  <a:schemeClr val="tx1"/>
                </a:solidFill>
                <a:latin typeface="Proxima Nova"/>
              </a:rPr>
              <a:t>Ensuring a Pathway to Report Barriers to Access</a:t>
            </a:r>
          </a:p>
        </p:txBody>
      </p:sp>
      <p:sp>
        <p:nvSpPr>
          <p:cNvPr id="9" name="Content Placeholder 8">
            <a:extLst>
              <a:ext uri="{FF2B5EF4-FFF2-40B4-BE49-F238E27FC236}">
                <a16:creationId xmlns:a16="http://schemas.microsoft.com/office/drawing/2014/main" id="{2DB989B4-CC16-D7D9-7C9F-A2F5F0D6C013}"/>
              </a:ext>
            </a:extLst>
          </p:cNvPr>
          <p:cNvSpPr>
            <a:spLocks noGrp="1"/>
          </p:cNvSpPr>
          <p:nvPr>
            <p:ph idx="1"/>
          </p:nvPr>
        </p:nvSpPr>
        <p:spPr>
          <a:xfrm>
            <a:off x="375691" y="1834994"/>
            <a:ext cx="7886700" cy="4351338"/>
          </a:xfrm>
        </p:spPr>
        <p:txBody>
          <a:bodyPr vert="horz" lIns="91440" tIns="45720" rIns="91440" bIns="45720" rtlCol="0" anchor="t">
            <a:normAutofit/>
          </a:bodyPr>
          <a:lstStyle/>
          <a:p>
            <a:r>
              <a:rPr lang="en-US">
                <a:solidFill>
                  <a:srgbClr val="0070C0"/>
                </a:solidFill>
                <a:latin typeface="Proxima Nova"/>
                <a:hlinkClick r:id="rId3">
                  <a:extLst>
                    <a:ext uri="{A12FA001-AC4F-418D-AE19-62706E023703}">
                      <ahyp:hlinkClr xmlns:ahyp="http://schemas.microsoft.com/office/drawing/2018/hyperlinkcolor" val="tx"/>
                    </a:ext>
                  </a:extLst>
                </a:hlinkClick>
              </a:rPr>
              <a:t>Digital Accessibility Service</a:t>
            </a:r>
            <a:r>
              <a:rPr lang="en-US">
                <a:latin typeface="Proxima Nova"/>
              </a:rPr>
              <a:t> added to IT Service Catalog</a:t>
            </a:r>
          </a:p>
          <a:p>
            <a:endParaRPr lang="en-US">
              <a:latin typeface="Proxima Nova"/>
            </a:endParaRPr>
          </a:p>
          <a:p>
            <a:r>
              <a:rPr lang="en-US">
                <a:latin typeface="Proxima Nova"/>
              </a:rPr>
              <a:t>Available to Students, Faculty, and Staff</a:t>
            </a:r>
            <a:endParaRPr lang="en-US"/>
          </a:p>
          <a:p>
            <a:pPr lvl="1"/>
            <a:r>
              <a:rPr lang="en-US">
                <a:latin typeface="Proxima Nova"/>
              </a:rPr>
              <a:t>Discussed in faculty and staff orientation as an available resource</a:t>
            </a:r>
          </a:p>
          <a:p>
            <a:endParaRPr lang="en-US">
              <a:latin typeface="Proxima Nova"/>
            </a:endParaRPr>
          </a:p>
          <a:p>
            <a:r>
              <a:rPr lang="en-US">
                <a:latin typeface="Proxima Nova"/>
              </a:rPr>
              <a:t>Report barriers to accessibility:</a:t>
            </a:r>
          </a:p>
          <a:p>
            <a:pPr lvl="1" indent="-342900"/>
            <a:r>
              <a:rPr lang="en-US">
                <a:latin typeface="Proxima Nova"/>
              </a:rPr>
              <a:t>TU web accessibility barriers</a:t>
            </a:r>
          </a:p>
          <a:p>
            <a:pPr lvl="1" indent="-342900"/>
            <a:r>
              <a:rPr lang="en-US">
                <a:latin typeface="Proxima Nova"/>
              </a:rPr>
              <a:t>Screen reader incompatibilities</a:t>
            </a:r>
          </a:p>
          <a:p>
            <a:pPr lvl="1" indent="-342900"/>
            <a:r>
              <a:rPr lang="en-US">
                <a:latin typeface="Proxima Nova"/>
              </a:rPr>
              <a:t>Request testing for new web content </a:t>
            </a:r>
          </a:p>
          <a:p>
            <a:pPr lvl="1" indent="-342900"/>
            <a:endParaRPr lang="en-US">
              <a:latin typeface="Proxima Nova"/>
            </a:endParaRPr>
          </a:p>
        </p:txBody>
      </p:sp>
      <p:pic>
        <p:nvPicPr>
          <p:cNvPr id="14" name="Picture 13" descr="A screenshot of the Towson U web content and publishing service catalog, with Digital Accessibility listed as the first service.&#10;&#10;">
            <a:extLst>
              <a:ext uri="{FF2B5EF4-FFF2-40B4-BE49-F238E27FC236}">
                <a16:creationId xmlns:a16="http://schemas.microsoft.com/office/drawing/2014/main" id="{8AA8E0CB-DCBB-9489-1116-B2FAC52972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71017" y="3486257"/>
            <a:ext cx="3563410" cy="3144032"/>
          </a:xfrm>
          <a:prstGeom prst="rect">
            <a:avLst/>
          </a:prstGeom>
        </p:spPr>
      </p:pic>
    </p:spTree>
    <p:extLst>
      <p:ext uri="{BB962C8B-B14F-4D97-AF65-F5344CB8AC3E}">
        <p14:creationId xmlns:p14="http://schemas.microsoft.com/office/powerpoint/2010/main" val="3439907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668CE-B59C-0E9D-808C-36045D55909C}"/>
              </a:ext>
            </a:extLst>
          </p:cNvPr>
          <p:cNvSpPr>
            <a:spLocks noGrp="1"/>
          </p:cNvSpPr>
          <p:nvPr>
            <p:ph type="title"/>
          </p:nvPr>
        </p:nvSpPr>
        <p:spPr>
          <a:xfrm>
            <a:off x="628651" y="48605"/>
            <a:ext cx="7812830" cy="1325563"/>
          </a:xfrm>
        </p:spPr>
        <p:txBody>
          <a:bodyPr>
            <a:normAutofit/>
          </a:bodyPr>
          <a:lstStyle/>
          <a:p>
            <a:r>
              <a:rPr lang="en-US" sz="4400">
                <a:solidFill>
                  <a:schemeClr val="tx1"/>
                </a:solidFill>
                <a:latin typeface="Proxima Nova"/>
              </a:rPr>
              <a:t>Shared Insights for Enhancing Digital Accessibility </a:t>
            </a:r>
            <a:endParaRPr lang="en-US" sz="4400" b="1" i="1">
              <a:solidFill>
                <a:schemeClr val="tx1"/>
              </a:solidFill>
            </a:endParaRPr>
          </a:p>
        </p:txBody>
      </p:sp>
      <p:sp>
        <p:nvSpPr>
          <p:cNvPr id="3" name="Content Placeholder 2">
            <a:extLst>
              <a:ext uri="{FF2B5EF4-FFF2-40B4-BE49-F238E27FC236}">
                <a16:creationId xmlns:a16="http://schemas.microsoft.com/office/drawing/2014/main" id="{E390C83D-D17A-3D1A-2CA3-0334C7FD102B}"/>
              </a:ext>
            </a:extLst>
          </p:cNvPr>
          <p:cNvSpPr>
            <a:spLocks noGrp="1"/>
          </p:cNvSpPr>
          <p:nvPr>
            <p:ph idx="1"/>
          </p:nvPr>
        </p:nvSpPr>
        <p:spPr>
          <a:xfrm>
            <a:off x="628650" y="1825625"/>
            <a:ext cx="8211415" cy="4351338"/>
          </a:xfrm>
        </p:spPr>
        <p:txBody>
          <a:bodyPr vert="horz" lIns="91440" tIns="45720" rIns="91440" bIns="45720" rtlCol="0" anchor="t">
            <a:normAutofit/>
          </a:bodyPr>
          <a:lstStyle/>
          <a:p>
            <a:pPr marL="0" indent="0">
              <a:buNone/>
            </a:pPr>
            <a:r>
              <a:rPr lang="en-US" sz="2400">
                <a:latin typeface="Proxima Nova"/>
              </a:rPr>
              <a:t>Implement Faculty Professional Development Training  </a:t>
            </a:r>
            <a:endParaRPr lang="en-US"/>
          </a:p>
          <a:p>
            <a:pPr marL="685800" lvl="1" indent="-342900"/>
            <a:r>
              <a:rPr lang="en-US">
                <a:latin typeface="Proxima Nova"/>
              </a:rPr>
              <a:t>Digital accessibility legal requirements </a:t>
            </a:r>
          </a:p>
          <a:p>
            <a:pPr marL="685800" lvl="1" indent="-342900"/>
            <a:r>
              <a:rPr lang="en-US">
                <a:latin typeface="Proxima Nova"/>
              </a:rPr>
              <a:t>Accessible curricular materials and course design  </a:t>
            </a:r>
          </a:p>
          <a:p>
            <a:pPr marL="685800" lvl="1" indent="-342900"/>
            <a:r>
              <a:rPr lang="en-US">
                <a:latin typeface="Proxima Nova"/>
              </a:rPr>
              <a:t>Accessible instructional tools vetted by the institution</a:t>
            </a:r>
          </a:p>
          <a:p>
            <a:pPr marL="0" indent="0">
              <a:buNone/>
            </a:pPr>
            <a:endParaRPr lang="en-US" sz="2400">
              <a:latin typeface="Proxima Nova"/>
            </a:endParaRPr>
          </a:p>
          <a:p>
            <a:pPr marL="0" indent="0">
              <a:buNone/>
            </a:pPr>
            <a:r>
              <a:rPr lang="en-US" sz="2400">
                <a:latin typeface="Proxima Nova"/>
              </a:rPr>
              <a:t>Identify</a:t>
            </a:r>
            <a:r>
              <a:rPr lang="en-US" sz="2400">
                <a:solidFill>
                  <a:srgbClr val="000000"/>
                </a:solidFill>
                <a:latin typeface="Proxima Nova"/>
              </a:rPr>
              <a:t> and Engage with Accessibility Campus Partners</a:t>
            </a:r>
            <a:endParaRPr lang="en-US" sz="2400"/>
          </a:p>
          <a:p>
            <a:pPr marL="685800" lvl="1" indent="-342900"/>
            <a:r>
              <a:rPr lang="en-US">
                <a:latin typeface="Proxima Nova"/>
              </a:rPr>
              <a:t>Office of Inclusion &amp; Institutional Equity, Accessibility and Disability Services, Office of Technology Services, faculty and students with disabilities, FACET and Colleges </a:t>
            </a:r>
            <a:endParaRPr lang="en-US"/>
          </a:p>
          <a:p>
            <a:pPr marL="342900" lvl="1" indent="0">
              <a:buNone/>
            </a:pPr>
            <a:endParaRPr lang="en-US">
              <a:latin typeface="Proxima Nova"/>
            </a:endParaRPr>
          </a:p>
          <a:p>
            <a:pPr marL="685800" lvl="1" indent="-342900"/>
            <a:r>
              <a:rPr lang="en-US">
                <a:latin typeface="Proxima Nova"/>
              </a:rPr>
              <a:t>Contribute to the campus-wide Accessibility Advisory Committee </a:t>
            </a:r>
          </a:p>
          <a:p>
            <a:pPr marL="1028700" lvl="2"/>
            <a:r>
              <a:rPr lang="en-US">
                <a:latin typeface="Proxima Nova"/>
              </a:rPr>
              <a:t>collaborate on digital accessibility for teaching &amp; learning and forge partnerships to TEAM with campus units to forward institutional digital accessibility efforts</a:t>
            </a:r>
            <a:endParaRPr lang="en-US" i="1">
              <a:latin typeface="Proxima Nova"/>
            </a:endParaRPr>
          </a:p>
          <a:p>
            <a:pPr lvl="1" indent="0">
              <a:buNone/>
            </a:pPr>
            <a:endParaRPr lang="en-US" sz="2400">
              <a:latin typeface="Proxima Nova"/>
            </a:endParaRPr>
          </a:p>
          <a:p>
            <a:pPr marL="685800" lvl="1"/>
            <a:endParaRPr lang="en-US" sz="2400">
              <a:latin typeface="Proxima Nova"/>
            </a:endParaRPr>
          </a:p>
          <a:p>
            <a:pPr marL="0" indent="0">
              <a:buNone/>
            </a:pPr>
            <a:endParaRPr lang="en-US"/>
          </a:p>
        </p:txBody>
      </p:sp>
    </p:spTree>
    <p:extLst>
      <p:ext uri="{BB962C8B-B14F-4D97-AF65-F5344CB8AC3E}">
        <p14:creationId xmlns:p14="http://schemas.microsoft.com/office/powerpoint/2010/main" val="3352256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668CE-B59C-0E9D-808C-36045D55909C}"/>
              </a:ext>
            </a:extLst>
          </p:cNvPr>
          <p:cNvSpPr>
            <a:spLocks noGrp="1"/>
          </p:cNvSpPr>
          <p:nvPr>
            <p:ph type="title"/>
          </p:nvPr>
        </p:nvSpPr>
        <p:spPr>
          <a:xfrm>
            <a:off x="628651" y="48605"/>
            <a:ext cx="7812830" cy="1325563"/>
          </a:xfrm>
        </p:spPr>
        <p:txBody>
          <a:bodyPr>
            <a:normAutofit/>
          </a:bodyPr>
          <a:lstStyle/>
          <a:p>
            <a:r>
              <a:rPr lang="en-US" sz="4400">
                <a:solidFill>
                  <a:schemeClr val="tx1"/>
                </a:solidFill>
                <a:latin typeface="Proxima Nova"/>
              </a:rPr>
              <a:t>Next Steps </a:t>
            </a:r>
            <a:endParaRPr lang="en-US" sz="4400" b="1" i="1">
              <a:solidFill>
                <a:schemeClr val="tx1"/>
              </a:solidFill>
            </a:endParaRPr>
          </a:p>
        </p:txBody>
      </p:sp>
      <p:sp>
        <p:nvSpPr>
          <p:cNvPr id="3" name="Content Placeholder 2">
            <a:extLst>
              <a:ext uri="{FF2B5EF4-FFF2-40B4-BE49-F238E27FC236}">
                <a16:creationId xmlns:a16="http://schemas.microsoft.com/office/drawing/2014/main" id="{E390C83D-D17A-3D1A-2CA3-0334C7FD102B}"/>
              </a:ext>
            </a:extLst>
          </p:cNvPr>
          <p:cNvSpPr>
            <a:spLocks noGrp="1"/>
          </p:cNvSpPr>
          <p:nvPr>
            <p:ph idx="1"/>
          </p:nvPr>
        </p:nvSpPr>
        <p:spPr>
          <a:xfrm>
            <a:off x="628650" y="1825625"/>
            <a:ext cx="7033778" cy="4351338"/>
          </a:xfrm>
        </p:spPr>
        <p:txBody>
          <a:bodyPr vert="horz" lIns="91440" tIns="45720" rIns="91440" bIns="45720" rtlCol="0" anchor="t">
            <a:normAutofit/>
          </a:bodyPr>
          <a:lstStyle/>
          <a:p>
            <a:pPr marL="0" indent="0">
              <a:buNone/>
            </a:pPr>
            <a:endParaRPr lang="en-US" sz="2000">
              <a:latin typeface="Proxima Nova"/>
            </a:endParaRPr>
          </a:p>
          <a:p>
            <a:pPr marL="342900" indent="-342900"/>
            <a:r>
              <a:rPr lang="en-US" sz="2000">
                <a:latin typeface="Proxima Nova"/>
              </a:rPr>
              <a:t>Increasing faculty awareness and training on accessible instructional technology tools integrated in Blackboard as well as the Ally accessibility features built-in Ultra through ongoing coordination with OTS as the campus transitions to Ultra Fall 2024</a:t>
            </a:r>
          </a:p>
          <a:p>
            <a:pPr marL="342900" indent="-342900"/>
            <a:endParaRPr lang="en-US" sz="2000">
              <a:latin typeface="Proxima Nova"/>
            </a:endParaRPr>
          </a:p>
          <a:p>
            <a:pPr marL="342900" indent="-342900"/>
            <a:r>
              <a:rPr lang="en-US" sz="2000">
                <a:latin typeface="Proxima Nova"/>
              </a:rPr>
              <a:t>Increasing faculty utilization of the accessible Syllabi software through training and coordination with the Registrar's Office.</a:t>
            </a:r>
            <a:endParaRPr lang="en-US" sz="2000"/>
          </a:p>
          <a:p>
            <a:pPr marL="342900" indent="-342900"/>
            <a:endParaRPr lang="en-US" sz="2000"/>
          </a:p>
          <a:p>
            <a:pPr marL="342900" indent="-342900"/>
            <a:r>
              <a:rPr lang="en-US" sz="2000">
                <a:latin typeface="Proxima Nova"/>
              </a:rPr>
              <a:t>Enhancing digital accessibility for equity, access, and inclusion for the TU community</a:t>
            </a:r>
          </a:p>
        </p:txBody>
      </p:sp>
    </p:spTree>
    <p:extLst>
      <p:ext uri="{BB962C8B-B14F-4D97-AF65-F5344CB8AC3E}">
        <p14:creationId xmlns:p14="http://schemas.microsoft.com/office/powerpoint/2010/main" val="4024191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366A7-DBE7-EB01-68B7-DA728B1AFF22}"/>
              </a:ext>
            </a:extLst>
          </p:cNvPr>
          <p:cNvSpPr>
            <a:spLocks noGrp="1"/>
          </p:cNvSpPr>
          <p:nvPr>
            <p:ph type="title"/>
          </p:nvPr>
        </p:nvSpPr>
        <p:spPr/>
        <p:txBody>
          <a:bodyPr>
            <a:normAutofit/>
          </a:bodyPr>
          <a:lstStyle/>
          <a:p>
            <a:r>
              <a:rPr lang="en-US" sz="4400">
                <a:solidFill>
                  <a:schemeClr val="tx1"/>
                </a:solidFill>
                <a:latin typeface="Proxima Nova"/>
              </a:rPr>
              <a:t>Digital Accessibility Resources </a:t>
            </a:r>
            <a:endParaRPr lang="en-US" sz="4400">
              <a:solidFill>
                <a:schemeClr val="tx1"/>
              </a:solidFill>
            </a:endParaRPr>
          </a:p>
        </p:txBody>
      </p:sp>
      <p:sp>
        <p:nvSpPr>
          <p:cNvPr id="3" name="Content Placeholder 2">
            <a:extLst>
              <a:ext uri="{FF2B5EF4-FFF2-40B4-BE49-F238E27FC236}">
                <a16:creationId xmlns:a16="http://schemas.microsoft.com/office/drawing/2014/main" id="{B83C0513-4223-FEF4-4260-F6D08EE36550}"/>
              </a:ext>
            </a:extLst>
          </p:cNvPr>
          <p:cNvSpPr>
            <a:spLocks noGrp="1"/>
          </p:cNvSpPr>
          <p:nvPr>
            <p:ph idx="1"/>
          </p:nvPr>
        </p:nvSpPr>
        <p:spPr/>
        <p:txBody>
          <a:bodyPr vert="horz" lIns="91440" tIns="45720" rIns="91440" bIns="45720" rtlCol="0" anchor="t">
            <a:normAutofit/>
          </a:bodyPr>
          <a:lstStyle/>
          <a:p>
            <a:pPr marL="342900" indent="-342900"/>
            <a:r>
              <a:rPr lang="en-US">
                <a:latin typeface="Proxima Nova"/>
              </a:rPr>
              <a:t>Mancilla, R., &amp; Frey, B. A. (2023). </a:t>
            </a:r>
            <a:r>
              <a:rPr lang="en-US" i="1">
                <a:solidFill>
                  <a:srgbClr val="0070C0"/>
                </a:solidFill>
                <a:latin typeface="Proxima Nova"/>
                <a:hlinkClick r:id="rId2">
                  <a:extLst>
                    <a:ext uri="{A12FA001-AC4F-418D-AE19-62706E023703}">
                      <ahyp:hlinkClr xmlns:ahyp="http://schemas.microsoft.com/office/drawing/2018/hyperlinkcolor" val="tx"/>
                    </a:ext>
                  </a:extLst>
                </a:hlinkClick>
              </a:rPr>
              <a:t>Guide to digital accessibility: Policies, practices and professional development</a:t>
            </a:r>
            <a:r>
              <a:rPr lang="en-US">
                <a:solidFill>
                  <a:srgbClr val="0070C0"/>
                </a:solidFill>
                <a:latin typeface="Proxima Nova"/>
                <a:hlinkClick r:id="rId2">
                  <a:extLst>
                    <a:ext uri="{A12FA001-AC4F-418D-AE19-62706E023703}">
                      <ahyp:hlinkClr xmlns:ahyp="http://schemas.microsoft.com/office/drawing/2018/hyperlinkcolor" val="tx"/>
                    </a:ext>
                  </a:extLst>
                </a:hlinkClick>
              </a:rPr>
              <a:t>.</a:t>
            </a:r>
            <a:r>
              <a:rPr lang="en-US">
                <a:latin typeface="Proxima Nova"/>
              </a:rPr>
              <a:t> </a:t>
            </a:r>
            <a:endParaRPr lang="en-US"/>
          </a:p>
          <a:p>
            <a:pPr marL="342900" indent="-342900"/>
            <a:endParaRPr lang="en-US"/>
          </a:p>
          <a:p>
            <a:pPr marL="342900" indent="-342900"/>
            <a:r>
              <a:rPr lang="en-US">
                <a:solidFill>
                  <a:srgbClr val="0070C0"/>
                </a:solidFill>
                <a:latin typeface="Proxima Nova"/>
                <a:hlinkClick r:id="rId3">
                  <a:extLst>
                    <a:ext uri="{A12FA001-AC4F-418D-AE19-62706E023703}">
                      <ahyp:hlinkClr xmlns:ahyp="http://schemas.microsoft.com/office/drawing/2018/hyperlinkcolor" val="tx"/>
                    </a:ext>
                  </a:extLst>
                </a:hlinkClick>
              </a:rPr>
              <a:t>USM Guidelines for Accessible Course Materials and Online Courses</a:t>
            </a:r>
            <a:endParaRPr lang="en-US">
              <a:solidFill>
                <a:srgbClr val="0070C0"/>
              </a:solidFill>
              <a:hlinkClick r:id="rId3">
                <a:extLst>
                  <a:ext uri="{A12FA001-AC4F-418D-AE19-62706E023703}">
                    <ahyp:hlinkClr xmlns:ahyp="http://schemas.microsoft.com/office/drawing/2018/hyperlinkcolor" val="tx"/>
                  </a:ext>
                </a:extLst>
              </a:hlinkClick>
            </a:endParaRPr>
          </a:p>
          <a:p>
            <a:pPr marL="342900" indent="-342900"/>
            <a:endParaRPr lang="en-US">
              <a:latin typeface="Proxima Nova"/>
            </a:endParaRPr>
          </a:p>
          <a:p>
            <a:pPr marL="342900" indent="-342900"/>
            <a:r>
              <a:rPr lang="en-US">
                <a:solidFill>
                  <a:srgbClr val="0070C0"/>
                </a:solidFill>
                <a:latin typeface="Proxima Nova"/>
                <a:hlinkClick r:id="rId4">
                  <a:extLst>
                    <a:ext uri="{A12FA001-AC4F-418D-AE19-62706E023703}">
                      <ahyp:hlinkClr xmlns:ahyp="http://schemas.microsoft.com/office/drawing/2018/hyperlinkcolor" val="tx"/>
                    </a:ext>
                  </a:extLst>
                </a:hlinkClick>
              </a:rPr>
              <a:t>WebAIM</a:t>
            </a:r>
          </a:p>
          <a:p>
            <a:pPr marL="342900" indent="-342900"/>
            <a:endParaRPr lang="en-US">
              <a:solidFill>
                <a:srgbClr val="0070C0"/>
              </a:solidFill>
            </a:endParaRPr>
          </a:p>
          <a:p>
            <a:pPr marL="342900" indent="-342900"/>
            <a:r>
              <a:rPr lang="en-US">
                <a:solidFill>
                  <a:srgbClr val="0070C0"/>
                </a:solidFill>
                <a:latin typeface="Proxima Nova"/>
                <a:hlinkClick r:id="rId5">
                  <a:extLst>
                    <a:ext uri="{A12FA001-AC4F-418D-AE19-62706E023703}">
                      <ahyp:hlinkClr xmlns:ahyp="http://schemas.microsoft.com/office/drawing/2018/hyperlinkcolor" val="tx"/>
                    </a:ext>
                  </a:extLst>
                </a:hlinkClick>
              </a:rPr>
              <a:t>National Center on Accessible Educational Materials</a:t>
            </a:r>
          </a:p>
        </p:txBody>
      </p:sp>
    </p:spTree>
    <p:extLst>
      <p:ext uri="{BB962C8B-B14F-4D97-AF65-F5344CB8AC3E}">
        <p14:creationId xmlns:p14="http://schemas.microsoft.com/office/powerpoint/2010/main" val="809606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457971-D9DF-A7D9-39E7-CFEA667D7C52}"/>
              </a:ext>
            </a:extLst>
          </p:cNvPr>
          <p:cNvSpPr>
            <a:spLocks noGrp="1"/>
          </p:cNvSpPr>
          <p:nvPr>
            <p:ph idx="1"/>
          </p:nvPr>
        </p:nvSpPr>
        <p:spPr>
          <a:xfrm>
            <a:off x="151987" y="1718732"/>
            <a:ext cx="8589363" cy="5400648"/>
          </a:xfrm>
        </p:spPr>
        <p:txBody>
          <a:bodyPr vert="horz" lIns="91440" tIns="45720" rIns="91440" bIns="45720" rtlCol="0" anchor="t">
            <a:normAutofit/>
          </a:bodyPr>
          <a:lstStyle/>
          <a:p>
            <a:pPr marL="0" indent="0">
              <a:buNone/>
            </a:pPr>
            <a:r>
              <a:rPr lang="en-US" sz="2800">
                <a:latin typeface="Proxima Nova"/>
              </a:rPr>
              <a:t>Presentation Outline </a:t>
            </a:r>
            <a:r>
              <a:rPr lang="en-US" sz="2600">
                <a:latin typeface="Arial"/>
                <a:cs typeface="Arial"/>
              </a:rPr>
              <a:t>Defining digital accessibility Designing courses with accessibility in mind Campus wide accessibility efforts Projects relating to Digital Accessibility Baking accessibility into Office of Technology processes Next Steps for advancing digital accessibility at Towson University </a:t>
            </a:r>
            <a:endParaRPr lang="en-US"/>
          </a:p>
          <a:p>
            <a:pPr marL="0" indent="0">
              <a:buNone/>
            </a:pPr>
            <a:endParaRPr lang="en-US" sz="2600">
              <a:latin typeface="Arial"/>
              <a:cs typeface="Arial"/>
            </a:endParaRPr>
          </a:p>
          <a:p>
            <a:pPr marL="0" indent="0">
              <a:buNone/>
            </a:pPr>
            <a:r>
              <a:rPr lang="en-US" sz="2600" b="1">
                <a:latin typeface="Proxima Nova"/>
                <a:cs typeface="Calibri"/>
              </a:rPr>
              <a:t>That's a lot to take in. Let's observe a graphic to help establish some more clarity. </a:t>
            </a:r>
            <a:endParaRPr lang="en-US"/>
          </a:p>
          <a:p>
            <a:pPr>
              <a:buNone/>
            </a:pPr>
            <a:endParaRPr lang="en-US" sz="2800"/>
          </a:p>
          <a:p>
            <a:pPr>
              <a:buNone/>
            </a:pPr>
            <a:endParaRPr lang="en-US" sz="2800" b="1"/>
          </a:p>
          <a:p>
            <a:pPr marL="0" indent="0">
              <a:buNone/>
            </a:pPr>
            <a:endParaRPr lang="en-US"/>
          </a:p>
        </p:txBody>
      </p:sp>
    </p:spTree>
    <p:extLst>
      <p:ext uri="{BB962C8B-B14F-4D97-AF65-F5344CB8AC3E}">
        <p14:creationId xmlns:p14="http://schemas.microsoft.com/office/powerpoint/2010/main" val="2370949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C4B4E-EEEF-C77A-8A76-C040D57A9CA3}"/>
              </a:ext>
            </a:extLst>
          </p:cNvPr>
          <p:cNvSpPr>
            <a:spLocks noGrp="1"/>
          </p:cNvSpPr>
          <p:nvPr>
            <p:ph type="title"/>
          </p:nvPr>
        </p:nvSpPr>
        <p:spPr/>
        <p:txBody>
          <a:bodyPr>
            <a:normAutofit/>
          </a:bodyPr>
          <a:lstStyle/>
          <a:p>
            <a:r>
              <a:rPr lang="en-US" sz="4000">
                <a:solidFill>
                  <a:schemeClr val="tx1"/>
                </a:solidFill>
                <a:latin typeface="Proxima Nova"/>
              </a:rPr>
              <a:t>Presentation Q&amp;A</a:t>
            </a:r>
            <a:endParaRPr lang="en-US" sz="4000">
              <a:solidFill>
                <a:schemeClr val="tx1"/>
              </a:solidFill>
            </a:endParaRPr>
          </a:p>
        </p:txBody>
      </p:sp>
      <p:pic>
        <p:nvPicPr>
          <p:cNvPr id="4" name="Content Placeholder 3">
            <a:extLst>
              <a:ext uri="{FF2B5EF4-FFF2-40B4-BE49-F238E27FC236}">
                <a16:creationId xmlns:a16="http://schemas.microsoft.com/office/drawing/2014/main" id="{C733620D-9FB5-459C-4943-214EA735B72F}"/>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2162951" y="2566149"/>
            <a:ext cx="4817911" cy="3199659"/>
          </a:xfrm>
        </p:spPr>
      </p:pic>
      <p:pic>
        <p:nvPicPr>
          <p:cNvPr id="6" name="Picture 2" descr="Towson University Logo with roaring tiger">
            <a:extLst>
              <a:ext uri="{FF2B5EF4-FFF2-40B4-BE49-F238E27FC236}">
                <a16:creationId xmlns:a16="http://schemas.microsoft.com/office/drawing/2014/main" id="{CBC5F19B-4FEB-1B95-B039-D34492AEC04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92775" y="2564191"/>
            <a:ext cx="1029871" cy="718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13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5763F95-968F-930C-7DFA-BE84AEC8B5A4}"/>
              </a:ext>
            </a:extLst>
          </p:cNvPr>
          <p:cNvSpPr>
            <a:spLocks noGrp="1"/>
          </p:cNvSpPr>
          <p:nvPr>
            <p:ph type="title"/>
          </p:nvPr>
        </p:nvSpPr>
        <p:spPr>
          <a:xfrm>
            <a:off x="628651" y="48605"/>
            <a:ext cx="7202365" cy="1325563"/>
          </a:xfrm>
        </p:spPr>
        <p:txBody>
          <a:bodyPr>
            <a:normAutofit/>
          </a:bodyPr>
          <a:lstStyle/>
          <a:p>
            <a:r>
              <a:rPr lang="en-US" sz="4400">
                <a:solidFill>
                  <a:schemeClr val="tx1"/>
                </a:solidFill>
                <a:latin typeface="Proxima Nova"/>
                <a:cs typeface="Calibri"/>
              </a:rPr>
              <a:t>Supplemental Graphic</a:t>
            </a:r>
            <a:endParaRPr lang="en-US">
              <a:solidFill>
                <a:schemeClr val="tx1"/>
              </a:solidFill>
            </a:endParaRPr>
          </a:p>
        </p:txBody>
      </p:sp>
      <p:pic>
        <p:nvPicPr>
          <p:cNvPr id="4" name="Content Placeholder 3" descr="Grey background with white text reading, &quot;IMAGE NOT FOUND&quot;.">
            <a:extLst>
              <a:ext uri="{FF2B5EF4-FFF2-40B4-BE49-F238E27FC236}">
                <a16:creationId xmlns:a16="http://schemas.microsoft.com/office/drawing/2014/main" id="{0AA4719E-7CFE-052E-EFC8-2E5925260E7F}"/>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808" y="1516131"/>
            <a:ext cx="9154315" cy="5370913"/>
          </a:xfrm>
        </p:spPr>
      </p:pic>
    </p:spTree>
    <p:extLst>
      <p:ext uri="{BB962C8B-B14F-4D97-AF65-F5344CB8AC3E}">
        <p14:creationId xmlns:p14="http://schemas.microsoft.com/office/powerpoint/2010/main" val="2505350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C4B4E-EEEF-C77A-8A76-C040D57A9CA3}"/>
              </a:ext>
            </a:extLst>
          </p:cNvPr>
          <p:cNvSpPr>
            <a:spLocks noGrp="1"/>
          </p:cNvSpPr>
          <p:nvPr>
            <p:ph type="title"/>
          </p:nvPr>
        </p:nvSpPr>
        <p:spPr/>
        <p:txBody>
          <a:bodyPr>
            <a:normAutofit/>
          </a:bodyPr>
          <a:lstStyle/>
          <a:p>
            <a:r>
              <a:rPr lang="en-US" sz="4400">
                <a:solidFill>
                  <a:schemeClr val="tx1"/>
                </a:solidFill>
                <a:latin typeface="Proxima Nova"/>
              </a:rPr>
              <a:t>Checkpoint</a:t>
            </a:r>
            <a:endParaRPr lang="en-US" sz="4400">
              <a:solidFill>
                <a:schemeClr val="tx1"/>
              </a:solidFill>
            </a:endParaRPr>
          </a:p>
        </p:txBody>
      </p:sp>
      <p:sp>
        <p:nvSpPr>
          <p:cNvPr id="3" name="Content Placeholder 2">
            <a:extLst>
              <a:ext uri="{FF2B5EF4-FFF2-40B4-BE49-F238E27FC236}">
                <a16:creationId xmlns:a16="http://schemas.microsoft.com/office/drawing/2014/main" id="{BB457971-D9DF-A7D9-39E7-CFEA667D7C52}"/>
              </a:ext>
            </a:extLst>
          </p:cNvPr>
          <p:cNvSpPr>
            <a:spLocks noGrp="1"/>
          </p:cNvSpPr>
          <p:nvPr>
            <p:ph idx="1"/>
          </p:nvPr>
        </p:nvSpPr>
        <p:spPr/>
        <p:txBody>
          <a:bodyPr vert="horz" lIns="91440" tIns="45720" rIns="91440" bIns="45720" rtlCol="0" anchor="t">
            <a:normAutofit/>
          </a:bodyPr>
          <a:lstStyle/>
          <a:p>
            <a:r>
              <a:rPr lang="en-US">
                <a:latin typeface="Proxima Nova"/>
              </a:rPr>
              <a:t>"What is happening right now?"</a:t>
            </a:r>
          </a:p>
          <a:p>
            <a:endParaRPr lang="en-US">
              <a:latin typeface="Proxima Nova"/>
            </a:endParaRPr>
          </a:p>
          <a:p>
            <a:r>
              <a:rPr lang="en-US">
                <a:latin typeface="Proxima Nova"/>
              </a:rPr>
              <a:t>"This presentation has not been great so far.."</a:t>
            </a:r>
          </a:p>
          <a:p>
            <a:endParaRPr lang="en-US">
              <a:latin typeface="Proxima Nova"/>
            </a:endParaRPr>
          </a:p>
          <a:p>
            <a:r>
              <a:rPr lang="en-US" b="1">
                <a:latin typeface="Proxima Nova"/>
              </a:rPr>
              <a:t>Valid Thoughts!</a:t>
            </a:r>
          </a:p>
          <a:p>
            <a:endParaRPr lang="en-US" b="1">
              <a:latin typeface="Proxima Nova"/>
            </a:endParaRPr>
          </a:p>
          <a:p>
            <a:pPr marL="0" indent="0">
              <a:buNone/>
            </a:pPr>
            <a:endParaRPr lang="en-US" i="1">
              <a:latin typeface="Proxima Nova"/>
            </a:endParaRPr>
          </a:p>
        </p:txBody>
      </p:sp>
      <p:pic>
        <p:nvPicPr>
          <p:cNvPr id="4" name="Picture 3" descr="Cartoon Towson University tiger mascot appearing confused from the vantage point of a tree.&#10;">
            <a:extLst>
              <a:ext uri="{FF2B5EF4-FFF2-40B4-BE49-F238E27FC236}">
                <a16:creationId xmlns:a16="http://schemas.microsoft.com/office/drawing/2014/main" id="{51A46F2F-ED97-18E0-4365-15848523D4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9740" y="3381219"/>
            <a:ext cx="4443646" cy="2962430"/>
          </a:xfrm>
          <a:prstGeom prst="rect">
            <a:avLst/>
          </a:prstGeom>
        </p:spPr>
      </p:pic>
    </p:spTree>
    <p:extLst>
      <p:ext uri="{BB962C8B-B14F-4D97-AF65-F5344CB8AC3E}">
        <p14:creationId xmlns:p14="http://schemas.microsoft.com/office/powerpoint/2010/main" val="3569197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0B7950F-6D68-7261-60AB-880B335F09A7}"/>
              </a:ext>
            </a:extLst>
          </p:cNvPr>
          <p:cNvSpPr>
            <a:spLocks noGrp="1"/>
          </p:cNvSpPr>
          <p:nvPr>
            <p:ph type="title"/>
          </p:nvPr>
        </p:nvSpPr>
        <p:spPr>
          <a:xfrm>
            <a:off x="628651" y="48605"/>
            <a:ext cx="7202365" cy="1325563"/>
          </a:xfrm>
        </p:spPr>
        <p:txBody>
          <a:bodyPr>
            <a:normAutofit/>
          </a:bodyPr>
          <a:lstStyle/>
          <a:p>
            <a:r>
              <a:rPr lang="en-US" sz="4400">
                <a:solidFill>
                  <a:schemeClr val="tx1"/>
                </a:solidFill>
                <a:latin typeface="Proxima Nova"/>
              </a:rPr>
              <a:t>Checkpoint</a:t>
            </a:r>
            <a:endParaRPr lang="en-US" sz="4400">
              <a:solidFill>
                <a:schemeClr val="tx1"/>
              </a:solidFill>
            </a:endParaRPr>
          </a:p>
        </p:txBody>
      </p:sp>
      <p:sp>
        <p:nvSpPr>
          <p:cNvPr id="3" name="Content Placeholder 2">
            <a:extLst>
              <a:ext uri="{FF2B5EF4-FFF2-40B4-BE49-F238E27FC236}">
                <a16:creationId xmlns:a16="http://schemas.microsoft.com/office/drawing/2014/main" id="{1F7B4CE0-DBA9-DB9F-20C3-A64C13E9C56B}"/>
              </a:ext>
            </a:extLst>
          </p:cNvPr>
          <p:cNvSpPr>
            <a:spLocks noGrp="1"/>
          </p:cNvSpPr>
          <p:nvPr>
            <p:ph idx="1"/>
          </p:nvPr>
        </p:nvSpPr>
        <p:spPr/>
        <p:txBody>
          <a:bodyPr vert="horz" lIns="91440" tIns="45720" rIns="91440" bIns="45720" rtlCol="0" anchor="t">
            <a:normAutofit/>
          </a:bodyPr>
          <a:lstStyle/>
          <a:p>
            <a:pPr marL="0" indent="0">
              <a:buNone/>
            </a:pPr>
            <a:r>
              <a:rPr lang="en-US" sz="2400" b="1">
                <a:latin typeface="Proxima Nova"/>
              </a:rPr>
              <a:t>Characteristics of our introduction:</a:t>
            </a:r>
          </a:p>
          <a:p>
            <a:pPr marL="0" indent="0">
              <a:buNone/>
            </a:pPr>
            <a:endParaRPr lang="en-US" b="1">
              <a:latin typeface="Proxima Nova"/>
            </a:endParaRPr>
          </a:p>
          <a:p>
            <a:pPr lvl="1"/>
            <a:r>
              <a:rPr lang="en-US" sz="2000">
                <a:latin typeface="Proxima Nova"/>
              </a:rPr>
              <a:t>Confusing</a:t>
            </a:r>
            <a:endParaRPr lang="en-US" sz="2000"/>
          </a:p>
          <a:p>
            <a:pPr lvl="1"/>
            <a:endParaRPr lang="en-US" sz="2000">
              <a:latin typeface="Proxima Nova"/>
            </a:endParaRPr>
          </a:p>
          <a:p>
            <a:pPr lvl="1"/>
            <a:r>
              <a:rPr lang="en-US" sz="2000">
                <a:latin typeface="Proxima Nova"/>
              </a:rPr>
              <a:t>Lack of clear structure (no clear heading, no bullet points)</a:t>
            </a:r>
            <a:endParaRPr lang="en-US" sz="2000"/>
          </a:p>
          <a:p>
            <a:pPr lvl="1"/>
            <a:endParaRPr lang="en-US" sz="2000"/>
          </a:p>
          <a:p>
            <a:pPr lvl="1"/>
            <a:r>
              <a:rPr lang="en-US" sz="2000">
                <a:latin typeface="Proxima Nova"/>
              </a:rPr>
              <a:t>Wall of indiscernible text </a:t>
            </a:r>
          </a:p>
          <a:p>
            <a:pPr lvl="1"/>
            <a:endParaRPr lang="en-US" sz="2000">
              <a:latin typeface="Proxima Nova"/>
            </a:endParaRPr>
          </a:p>
          <a:p>
            <a:pPr lvl="1"/>
            <a:r>
              <a:rPr lang="en-US" sz="2000">
                <a:latin typeface="Proxima Nova"/>
              </a:rPr>
              <a:t>Supplemental graphic that only serves to add to the confusion</a:t>
            </a:r>
            <a:endParaRPr lang="en-US" sz="2000"/>
          </a:p>
          <a:p>
            <a:endParaRPr lang="en-US"/>
          </a:p>
          <a:p>
            <a:pPr marL="0" indent="0">
              <a:buNone/>
            </a:pPr>
            <a:r>
              <a:rPr lang="en-US" sz="2200">
                <a:latin typeface="Proxima Nova"/>
              </a:rPr>
              <a:t>Without intentional accessible design, we could be subjecting our students to an experience analogous to this.</a:t>
            </a:r>
            <a:r>
              <a:rPr lang="en-US" sz="2400">
                <a:latin typeface="Proxima Nova"/>
              </a:rPr>
              <a:t> </a:t>
            </a:r>
            <a:endParaRPr lang="en-US" sz="2400"/>
          </a:p>
        </p:txBody>
      </p:sp>
    </p:spTree>
    <p:extLst>
      <p:ext uri="{BB962C8B-B14F-4D97-AF65-F5344CB8AC3E}">
        <p14:creationId xmlns:p14="http://schemas.microsoft.com/office/powerpoint/2010/main" val="2091644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DFD241B-6C84-F6E0-2B8B-F53C8468FC37}"/>
              </a:ext>
            </a:extLst>
          </p:cNvPr>
          <p:cNvSpPr>
            <a:spLocks noGrp="1"/>
          </p:cNvSpPr>
          <p:nvPr>
            <p:ph type="title"/>
          </p:nvPr>
        </p:nvSpPr>
        <p:spPr>
          <a:xfrm>
            <a:off x="628651" y="48605"/>
            <a:ext cx="7202365" cy="1325563"/>
          </a:xfrm>
        </p:spPr>
        <p:txBody>
          <a:bodyPr>
            <a:normAutofit/>
          </a:bodyPr>
          <a:lstStyle/>
          <a:p>
            <a:r>
              <a:rPr lang="en-US" sz="4400">
                <a:solidFill>
                  <a:schemeClr val="tx1"/>
                </a:solidFill>
                <a:latin typeface="Proxima Nova"/>
                <a:cs typeface="Calibri"/>
              </a:rPr>
              <a:t>Presentation Outline</a:t>
            </a:r>
            <a:endParaRPr lang="en-US">
              <a:solidFill>
                <a:schemeClr val="tx1"/>
              </a:solidFill>
            </a:endParaRPr>
          </a:p>
        </p:txBody>
      </p:sp>
      <p:sp>
        <p:nvSpPr>
          <p:cNvPr id="3" name="Content Placeholder 2">
            <a:extLst>
              <a:ext uri="{FF2B5EF4-FFF2-40B4-BE49-F238E27FC236}">
                <a16:creationId xmlns:a16="http://schemas.microsoft.com/office/drawing/2014/main" id="{BB457971-D9DF-A7D9-39E7-CFEA667D7C52}"/>
              </a:ext>
            </a:extLst>
          </p:cNvPr>
          <p:cNvSpPr>
            <a:spLocks noGrp="1"/>
          </p:cNvSpPr>
          <p:nvPr>
            <p:ph idx="1"/>
          </p:nvPr>
        </p:nvSpPr>
        <p:spPr/>
        <p:txBody>
          <a:bodyPr vert="horz" lIns="91440" tIns="45720" rIns="91440" bIns="45720" rtlCol="0" anchor="t">
            <a:normAutofit/>
          </a:bodyPr>
          <a:lstStyle/>
          <a:p>
            <a:r>
              <a:rPr lang="en-US" sz="2400">
                <a:latin typeface="Proxima Nova"/>
              </a:rPr>
              <a:t>Defining digital accessibility </a:t>
            </a:r>
            <a:endParaRPr lang="en-US" sz="2400"/>
          </a:p>
          <a:p>
            <a:endParaRPr lang="en-US" sz="2400">
              <a:latin typeface="Proxima Nova"/>
            </a:endParaRPr>
          </a:p>
          <a:p>
            <a:r>
              <a:rPr lang="en-US" sz="2400">
                <a:latin typeface="Proxima Nova"/>
              </a:rPr>
              <a:t>Designing courses with accessibility in mind </a:t>
            </a:r>
            <a:endParaRPr lang="en-US" sz="2400"/>
          </a:p>
          <a:p>
            <a:endParaRPr lang="en-US" sz="2400"/>
          </a:p>
          <a:p>
            <a:r>
              <a:rPr lang="en-US" sz="2400">
                <a:latin typeface="Proxima Nova"/>
              </a:rPr>
              <a:t>Campus wide accessibility efforts </a:t>
            </a:r>
            <a:endParaRPr lang="en-US" sz="2400"/>
          </a:p>
          <a:p>
            <a:pPr marL="0" indent="0">
              <a:buNone/>
            </a:pPr>
            <a:endParaRPr lang="en-US" sz="2400">
              <a:latin typeface="Proxima Nova"/>
            </a:endParaRPr>
          </a:p>
          <a:p>
            <a:r>
              <a:rPr lang="en-US" sz="2400">
                <a:latin typeface="Proxima Nova"/>
              </a:rPr>
              <a:t>Baking accessibility into Office of Technology processes </a:t>
            </a:r>
            <a:endParaRPr lang="en-US" sz="2400"/>
          </a:p>
          <a:p>
            <a:endParaRPr lang="en-US" sz="2400"/>
          </a:p>
          <a:p>
            <a:r>
              <a:rPr lang="en-US" sz="2400">
                <a:latin typeface="Proxima Nova"/>
              </a:rPr>
              <a:t>Next Steps for advancing digital accessibility at Towson University </a:t>
            </a:r>
          </a:p>
          <a:p>
            <a:pPr>
              <a:buNone/>
            </a:pPr>
            <a:endParaRPr lang="en-US" sz="2800" b="1"/>
          </a:p>
          <a:p>
            <a:pPr marL="0" indent="0">
              <a:buNone/>
            </a:pPr>
            <a:endParaRPr lang="en-US"/>
          </a:p>
        </p:txBody>
      </p:sp>
    </p:spTree>
    <p:extLst>
      <p:ext uri="{BB962C8B-B14F-4D97-AF65-F5344CB8AC3E}">
        <p14:creationId xmlns:p14="http://schemas.microsoft.com/office/powerpoint/2010/main" val="4278473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61304-E8B8-D1BE-CE0A-84787DA3EEAF}"/>
              </a:ext>
            </a:extLst>
          </p:cNvPr>
          <p:cNvSpPr>
            <a:spLocks noGrp="1"/>
          </p:cNvSpPr>
          <p:nvPr>
            <p:ph type="title"/>
          </p:nvPr>
        </p:nvSpPr>
        <p:spPr/>
        <p:txBody>
          <a:bodyPr/>
          <a:lstStyle/>
          <a:p>
            <a:r>
              <a:rPr lang="en-US" sz="4400">
                <a:solidFill>
                  <a:schemeClr val="tx1"/>
                </a:solidFill>
                <a:latin typeface="Proxima Nova"/>
              </a:rPr>
              <a:t>Course Design with Accessibility in Mind</a:t>
            </a:r>
            <a:endParaRPr lang="en-US" err="1">
              <a:solidFill>
                <a:schemeClr val="tx1"/>
              </a:solidFill>
              <a:latin typeface="Proxima Nova"/>
            </a:endParaRPr>
          </a:p>
        </p:txBody>
      </p:sp>
      <p:sp>
        <p:nvSpPr>
          <p:cNvPr id="3" name="Content Placeholder 2">
            <a:extLst>
              <a:ext uri="{FF2B5EF4-FFF2-40B4-BE49-F238E27FC236}">
                <a16:creationId xmlns:a16="http://schemas.microsoft.com/office/drawing/2014/main" id="{80460E0A-2980-2152-6FB0-C9C0A74D9148}"/>
              </a:ext>
            </a:extLst>
          </p:cNvPr>
          <p:cNvSpPr>
            <a:spLocks noGrp="1"/>
          </p:cNvSpPr>
          <p:nvPr>
            <p:ph idx="1"/>
          </p:nvPr>
        </p:nvSpPr>
        <p:spPr/>
        <p:txBody>
          <a:bodyPr vert="horz" lIns="91440" tIns="45720" rIns="91440" bIns="45720" rtlCol="0" anchor="t">
            <a:normAutofit/>
          </a:bodyPr>
          <a:lstStyle/>
          <a:p>
            <a:pPr marL="0" indent="0">
              <a:buNone/>
            </a:pPr>
            <a:r>
              <a:rPr lang="en-US" sz="2800" b="1" i="1">
                <a:latin typeface="Proxima Nova"/>
              </a:rPr>
              <a:t>Accessible course design questions addressed in faculty training </a:t>
            </a:r>
          </a:p>
          <a:p>
            <a:pPr marL="0" indent="0">
              <a:buNone/>
            </a:pPr>
            <a:endParaRPr lang="en-US" sz="2400" b="1">
              <a:latin typeface="Proxima Nova"/>
            </a:endParaRPr>
          </a:p>
          <a:p>
            <a:pPr marL="457200" indent="-457200">
              <a:buAutoNum type="arabicPeriod"/>
            </a:pPr>
            <a:r>
              <a:rPr lang="en-US" sz="2400" b="1">
                <a:latin typeface="Proxima Nova"/>
              </a:rPr>
              <a:t>What</a:t>
            </a:r>
            <a:r>
              <a:rPr lang="en-US" sz="2400">
                <a:latin typeface="Proxima Nova"/>
              </a:rPr>
              <a:t> is digital accessibility?</a:t>
            </a:r>
            <a:endParaRPr lang="en-US" sz="2400"/>
          </a:p>
          <a:p>
            <a:pPr marL="457200" indent="-457200">
              <a:buAutoNum type="arabicPeriod"/>
            </a:pPr>
            <a:endParaRPr lang="en-US" sz="2400">
              <a:latin typeface="Proxima Nova"/>
            </a:endParaRPr>
          </a:p>
          <a:p>
            <a:pPr marL="457200" indent="-457200">
              <a:buAutoNum type="arabicPeriod"/>
            </a:pPr>
            <a:r>
              <a:rPr lang="en-US" sz="2400" b="1">
                <a:latin typeface="Proxima Nova"/>
              </a:rPr>
              <a:t>Why</a:t>
            </a:r>
            <a:r>
              <a:rPr lang="en-US" sz="2400">
                <a:latin typeface="Proxima Nova"/>
              </a:rPr>
              <a:t> is digital accessibility important at Towson University?</a:t>
            </a:r>
          </a:p>
          <a:p>
            <a:pPr marL="457200" indent="-457200">
              <a:buAutoNum type="arabicPeriod"/>
            </a:pPr>
            <a:endParaRPr lang="en-US" sz="2400">
              <a:latin typeface="Proxima Nova"/>
            </a:endParaRPr>
          </a:p>
          <a:p>
            <a:pPr marL="457200" indent="-457200">
              <a:buAutoNum type="arabicPeriod"/>
            </a:pPr>
            <a:r>
              <a:rPr lang="en-US" sz="2400" b="1">
                <a:latin typeface="Proxima Nova"/>
              </a:rPr>
              <a:t>How</a:t>
            </a:r>
            <a:r>
              <a:rPr lang="en-US" sz="2400">
                <a:latin typeface="Proxima Nova"/>
              </a:rPr>
              <a:t> do we support faculty in digital accessibility at Towson University?</a:t>
            </a:r>
          </a:p>
          <a:p>
            <a:pPr marL="0" indent="0">
              <a:buNone/>
            </a:pPr>
            <a:endParaRPr lang="en-US" b="1" i="1">
              <a:latin typeface="Proxima Nova"/>
            </a:endParaRPr>
          </a:p>
          <a:p>
            <a:pPr marL="0" indent="0">
              <a:buNone/>
            </a:pPr>
            <a:endParaRPr lang="en-US" b="1" i="1">
              <a:solidFill>
                <a:srgbClr val="000000"/>
              </a:solidFill>
              <a:latin typeface="Proxima Nova"/>
            </a:endParaRPr>
          </a:p>
          <a:p>
            <a:pPr marL="0" indent="0">
              <a:buNone/>
            </a:pPr>
            <a:endParaRPr lang="en-US" b="1" i="1">
              <a:solidFill>
                <a:srgbClr val="000000"/>
              </a:solidFill>
              <a:latin typeface="Proxima Nova"/>
            </a:endParaRPr>
          </a:p>
          <a:p>
            <a:pPr marL="0" indent="0">
              <a:buNone/>
            </a:pPr>
            <a:endParaRPr lang="en-US" b="1" i="1">
              <a:solidFill>
                <a:srgbClr val="000000"/>
              </a:solidFill>
              <a:latin typeface="Proxima Nova"/>
            </a:endParaRPr>
          </a:p>
          <a:p>
            <a:pPr marL="0" indent="0">
              <a:buNone/>
            </a:pPr>
            <a:endParaRPr lang="en-US" sz="2300">
              <a:solidFill>
                <a:srgbClr val="000000"/>
              </a:solidFill>
              <a:latin typeface="Proxima Nova"/>
            </a:endParaRPr>
          </a:p>
          <a:p>
            <a:pPr marL="0" indent="0">
              <a:buNone/>
            </a:pPr>
            <a:endParaRPr lang="en-US" sz="1200">
              <a:solidFill>
                <a:srgbClr val="1E1818"/>
              </a:solidFill>
              <a:latin typeface="Proxima Nova"/>
            </a:endParaRPr>
          </a:p>
        </p:txBody>
      </p:sp>
    </p:spTree>
    <p:extLst>
      <p:ext uri="{BB962C8B-B14F-4D97-AF65-F5344CB8AC3E}">
        <p14:creationId xmlns:p14="http://schemas.microsoft.com/office/powerpoint/2010/main" val="3872429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61304-E8B8-D1BE-CE0A-84787DA3EEAF}"/>
              </a:ext>
            </a:extLst>
          </p:cNvPr>
          <p:cNvSpPr>
            <a:spLocks noGrp="1"/>
          </p:cNvSpPr>
          <p:nvPr>
            <p:ph type="title"/>
          </p:nvPr>
        </p:nvSpPr>
        <p:spPr>
          <a:xfrm>
            <a:off x="628651" y="48605"/>
            <a:ext cx="6787549" cy="1325563"/>
          </a:xfrm>
        </p:spPr>
        <p:txBody>
          <a:bodyPr>
            <a:normAutofit/>
          </a:bodyPr>
          <a:lstStyle/>
          <a:p>
            <a:r>
              <a:rPr lang="en-US" sz="4400" b="1">
                <a:solidFill>
                  <a:schemeClr val="tx1"/>
                </a:solidFill>
                <a:latin typeface="Proxima Nova"/>
              </a:rPr>
              <a:t>What is digital accessibility?</a:t>
            </a:r>
            <a:endParaRPr lang="en-US" sz="4400">
              <a:solidFill>
                <a:schemeClr val="tx1"/>
              </a:solidFill>
            </a:endParaRPr>
          </a:p>
        </p:txBody>
      </p:sp>
      <p:sp>
        <p:nvSpPr>
          <p:cNvPr id="3" name="Content Placeholder 2">
            <a:extLst>
              <a:ext uri="{FF2B5EF4-FFF2-40B4-BE49-F238E27FC236}">
                <a16:creationId xmlns:a16="http://schemas.microsoft.com/office/drawing/2014/main" id="{80460E0A-2980-2152-6FB0-C9C0A74D9148}"/>
              </a:ext>
            </a:extLst>
          </p:cNvPr>
          <p:cNvSpPr>
            <a:spLocks noGrp="1"/>
          </p:cNvSpPr>
          <p:nvPr>
            <p:ph idx="1"/>
          </p:nvPr>
        </p:nvSpPr>
        <p:spPr/>
        <p:txBody>
          <a:bodyPr vert="horz" lIns="91440" tIns="45720" rIns="91440" bIns="45720" rtlCol="0" anchor="t">
            <a:normAutofit/>
          </a:bodyPr>
          <a:lstStyle/>
          <a:p>
            <a:pPr marL="0" indent="0">
              <a:buNone/>
            </a:pPr>
            <a:endParaRPr lang="en-US" sz="2800" b="1" i="1">
              <a:latin typeface="Proxima Nova"/>
            </a:endParaRPr>
          </a:p>
          <a:p>
            <a:pPr marL="0" indent="0">
              <a:buNone/>
            </a:pPr>
            <a:endParaRPr lang="en-US" sz="2800" b="1" i="1">
              <a:solidFill>
                <a:srgbClr val="000000"/>
              </a:solidFill>
              <a:latin typeface="Proxima Nova"/>
            </a:endParaRPr>
          </a:p>
          <a:p>
            <a:pPr marL="0" indent="0">
              <a:buNone/>
            </a:pPr>
            <a:r>
              <a:rPr lang="en-US" sz="2300">
                <a:solidFill>
                  <a:srgbClr val="000000"/>
                </a:solidFill>
                <a:latin typeface="Proxima Nova"/>
              </a:rPr>
              <a:t>"Digital accessibility refers to the intentional design of electronic technologies and materials so that they are usable by all people, including people with disabilities." </a:t>
            </a:r>
            <a:endParaRPr lang="en-US"/>
          </a:p>
          <a:p>
            <a:pPr marL="0" indent="0">
              <a:buNone/>
            </a:pPr>
            <a:endParaRPr lang="en-US" i="1">
              <a:solidFill>
                <a:srgbClr val="000000"/>
              </a:solidFill>
              <a:latin typeface="Proxima Nova"/>
            </a:endParaRPr>
          </a:p>
          <a:p>
            <a:pPr marL="0" indent="0">
              <a:buNone/>
            </a:pPr>
            <a:endParaRPr lang="en-US">
              <a:solidFill>
                <a:srgbClr val="000000"/>
              </a:solidFill>
              <a:latin typeface="Proxima Nova"/>
            </a:endParaRPr>
          </a:p>
          <a:p>
            <a:pPr marL="0" indent="0">
              <a:buNone/>
            </a:pPr>
            <a:endParaRPr lang="en-US" sz="1200">
              <a:solidFill>
                <a:srgbClr val="1E1818"/>
              </a:solidFill>
              <a:latin typeface="Georgia"/>
            </a:endParaRPr>
          </a:p>
          <a:p>
            <a:pPr marL="0" indent="0">
              <a:buNone/>
            </a:pPr>
            <a:r>
              <a:rPr lang="en-US" sz="1600">
                <a:solidFill>
                  <a:srgbClr val="1E1818"/>
                </a:solidFill>
                <a:latin typeface="Proxima Nova"/>
              </a:rPr>
              <a:t>Source: </a:t>
            </a:r>
            <a:r>
              <a:rPr lang="en-US" sz="1600">
                <a:solidFill>
                  <a:srgbClr val="0070C0"/>
                </a:solidFill>
                <a:latin typeface="Proxima Nova"/>
                <a:hlinkClick r:id="rId3">
                  <a:extLst>
                    <a:ext uri="{A12FA001-AC4F-418D-AE19-62706E023703}">
                      <ahyp:hlinkClr xmlns:ahyp="http://schemas.microsoft.com/office/drawing/2018/hyperlinkcolor" val="tx"/>
                    </a:ext>
                  </a:extLst>
                </a:hlinkClick>
              </a:rPr>
              <a:t>https://www.usmd.edu/cai/usm-digital-accessibility-transformational-seminar</a:t>
            </a:r>
            <a:endParaRPr lang="en-US" sz="1600">
              <a:solidFill>
                <a:srgbClr val="0070C0"/>
              </a:solidFill>
              <a:latin typeface="Georgia"/>
            </a:endParaRPr>
          </a:p>
          <a:p>
            <a:pPr marL="0" indent="0">
              <a:buNone/>
            </a:pPr>
            <a:endParaRPr lang="en-US" sz="1200">
              <a:solidFill>
                <a:srgbClr val="1E1818"/>
              </a:solidFill>
              <a:latin typeface="Proxima Nova"/>
            </a:endParaRPr>
          </a:p>
        </p:txBody>
      </p:sp>
    </p:spTree>
    <p:extLst>
      <p:ext uri="{BB962C8B-B14F-4D97-AF65-F5344CB8AC3E}">
        <p14:creationId xmlns:p14="http://schemas.microsoft.com/office/powerpoint/2010/main" val="1232677909"/>
      </p:ext>
    </p:extLst>
  </p:cSld>
  <p:clrMapOvr>
    <a:masterClrMapping/>
  </p:clrMapOvr>
</p:sld>
</file>

<file path=ppt/theme/theme1.xml><?xml version="1.0" encoding="utf-8"?>
<a:theme xmlns:a="http://schemas.openxmlformats.org/drawingml/2006/main" name="Office Theme">
  <a:themeElements>
    <a:clrScheme name="Towson">
      <a:dk1>
        <a:srgbClr val="000000"/>
      </a:dk1>
      <a:lt1>
        <a:srgbClr val="FFFFFF"/>
      </a:lt1>
      <a:dk2>
        <a:srgbClr val="44546A"/>
      </a:dk2>
      <a:lt2>
        <a:srgbClr val="DDDDDD"/>
      </a:lt2>
      <a:accent1>
        <a:srgbClr val="FFBB00"/>
      </a:accent1>
      <a:accent2>
        <a:srgbClr val="DDDDDD"/>
      </a:accent2>
      <a:accent3>
        <a:srgbClr val="3C3C3C"/>
      </a:accent3>
      <a:accent4>
        <a:srgbClr val="FFC000"/>
      </a:accent4>
      <a:accent5>
        <a:srgbClr val="CC9900"/>
      </a:accent5>
      <a:accent6>
        <a:srgbClr val="70AD47"/>
      </a:accent6>
      <a:hlink>
        <a:srgbClr val="CC9900"/>
      </a:hlink>
      <a:folHlink>
        <a:srgbClr val="DDDDD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 Glen Mist-169.potx" id="{FE0F514C-37BD-40AB-9F71-28034E5F096A}" vid="{AFFBF7B2-468B-4272-BB36-0B27431F8F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2E02E278A1D074D8512E3DC5B482961" ma:contentTypeVersion="2" ma:contentTypeDescription="Create a new document." ma:contentTypeScope="" ma:versionID="b1b53af666e2005f51897afc3792fc35">
  <xsd:schema xmlns:xsd="http://www.w3.org/2001/XMLSchema" xmlns:xs="http://www.w3.org/2001/XMLSchema" xmlns:p="http://schemas.microsoft.com/office/2006/metadata/properties" xmlns:ns2="01079ffb-da09-4d34-ab60-9352559ada08" targetNamespace="http://schemas.microsoft.com/office/2006/metadata/properties" ma:root="true" ma:fieldsID="69f9bfd0999595d5767afe90110383ba" ns2:_="">
    <xsd:import namespace="01079ffb-da09-4d34-ab60-9352559ada0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079ffb-da09-4d34-ab60-9352559ada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D7335E-B76C-4F2C-BC91-D460D9E2CC9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379E37B-800B-4E7B-A28F-911EEB11DCD2}">
  <ds:schemaRefs>
    <ds:schemaRef ds:uri="http://schemas.microsoft.com/sharepoint/v3/contenttype/forms"/>
  </ds:schemaRefs>
</ds:datastoreItem>
</file>

<file path=customXml/itemProps3.xml><?xml version="1.0" encoding="utf-8"?>
<ds:datastoreItem xmlns:ds="http://schemas.openxmlformats.org/officeDocument/2006/customXml" ds:itemID="{4AA354AA-4E5F-441C-9A52-C45CE987E552}">
  <ds:schemaRefs>
    <ds:schemaRef ds:uri="01079ffb-da09-4d34-ab60-9352559ada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2329</Words>
  <Application>Microsoft Office PowerPoint</Application>
  <PresentationFormat>On-screen Show (4:3)</PresentationFormat>
  <Paragraphs>439</Paragraphs>
  <Slides>30</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Arial,Sans-Serif</vt:lpstr>
      <vt:lpstr>Calibri</vt:lpstr>
      <vt:lpstr>Georgia</vt:lpstr>
      <vt:lpstr>Proxima Nova</vt:lpstr>
      <vt:lpstr>Office Theme</vt:lpstr>
      <vt:lpstr> Roaring Towards Digital Accessibility</vt:lpstr>
      <vt:lpstr>Introduction</vt:lpstr>
      <vt:lpstr>PowerPoint Presentation</vt:lpstr>
      <vt:lpstr>Supplemental Graphic</vt:lpstr>
      <vt:lpstr>Checkpoint</vt:lpstr>
      <vt:lpstr>Checkpoint</vt:lpstr>
      <vt:lpstr>Presentation Outline</vt:lpstr>
      <vt:lpstr>Course Design with Accessibility in Mind</vt:lpstr>
      <vt:lpstr>What is digital accessibility?</vt:lpstr>
      <vt:lpstr>Course Design with Accessibility in Mind</vt:lpstr>
      <vt:lpstr>Course Design with Accessibility in Mind</vt:lpstr>
      <vt:lpstr>Course Design with Accessibility in Mind</vt:lpstr>
      <vt:lpstr>Course Design with Accessibility in Mind</vt:lpstr>
      <vt:lpstr>Course Design with Accessibility in Mind</vt:lpstr>
      <vt:lpstr>Course Design with Accessibility in Mind</vt:lpstr>
      <vt:lpstr>CourseLeaf SYL</vt:lpstr>
      <vt:lpstr>TU Accessibility Advisory Committee </vt:lpstr>
      <vt:lpstr>Designing Computer Interfaces for Blind Users</vt:lpstr>
      <vt:lpstr>The Instructional Barrier:  Crestron Classroom Panel</vt:lpstr>
      <vt:lpstr>Solving the Barrier: Equivalent HTML Alternative</vt:lpstr>
      <vt:lpstr>The End Result</vt:lpstr>
      <vt:lpstr>Additional Supports</vt:lpstr>
      <vt:lpstr>Automated and Manual Accessibility Testing</vt:lpstr>
      <vt:lpstr>Accessibility Baked Into the Procurement Process</vt:lpstr>
      <vt:lpstr>Accessibility Baked Into Project Mangement </vt:lpstr>
      <vt:lpstr>Ensuring a Pathway to Report Barriers to Access</vt:lpstr>
      <vt:lpstr>Shared Insights for Enhancing Digital Accessibility </vt:lpstr>
      <vt:lpstr>Next Steps </vt:lpstr>
      <vt:lpstr>Digital Accessibility Resources </vt:lpstr>
      <vt:lpstr>Presentation 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Valais, Teresa</dc:creator>
  <cp:lastModifiedBy>Annika Many</cp:lastModifiedBy>
  <cp:revision>3</cp:revision>
  <dcterms:created xsi:type="dcterms:W3CDTF">2023-09-20T17:03:11Z</dcterms:created>
  <dcterms:modified xsi:type="dcterms:W3CDTF">2023-10-11T15:51:50Z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0x01010082E02E278A1D074D8512E3DC5B482961</vt:lpwstr>
  </property>
</Properties>
</file>