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5" r:id="rId1"/>
  </p:sldMasterIdLst>
  <p:notesMasterIdLst>
    <p:notesMasterId r:id="rId24"/>
  </p:notesMasterIdLst>
  <p:sldIdLst>
    <p:sldId id="258" r:id="rId2"/>
    <p:sldId id="260" r:id="rId3"/>
    <p:sldId id="259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261" r:id="rId12"/>
    <p:sldId id="289" r:id="rId13"/>
    <p:sldId id="301" r:id="rId14"/>
    <p:sldId id="290" r:id="rId15"/>
    <p:sldId id="291" r:id="rId16"/>
    <p:sldId id="292" r:id="rId17"/>
    <p:sldId id="293" r:id="rId18"/>
    <p:sldId id="294" r:id="rId19"/>
    <p:sldId id="295" r:id="rId20"/>
    <p:sldId id="297" r:id="rId21"/>
    <p:sldId id="299" r:id="rId22"/>
    <p:sldId id="300" r:id="rId2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097"/>
  </p:normalViewPr>
  <p:slideViewPr>
    <p:cSldViewPr snapToGrid="0" snapToObjects="1">
      <p:cViewPr varScale="1">
        <p:scale>
          <a:sx n="102" d="100"/>
          <a:sy n="102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2,819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/>
                      <a:t>6,051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9,272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13,440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/>
                      <a:t>17,455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/>
                      <a:t>22,429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="1"/>
                      <a:t>26,274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"/>
                  <c:y val="0.0098806848948446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32,729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b="1"/>
                      <a:t>34,716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0"/>
                  <c:y val="0.034581230121929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40,711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Sheet1!$A$2:$A$11</c:f>
              <c:numCache>
                <c:formatCode>m/d/yyyy</c:formatCode>
                <c:ptCount val="10"/>
                <c:pt idx="0">
                  <c:v>40330.0</c:v>
                </c:pt>
                <c:pt idx="1">
                  <c:v>40543.0</c:v>
                </c:pt>
                <c:pt idx="2">
                  <c:v>40695.0</c:v>
                </c:pt>
                <c:pt idx="3">
                  <c:v>40908.0</c:v>
                </c:pt>
                <c:pt idx="4">
                  <c:v>41061.0</c:v>
                </c:pt>
                <c:pt idx="5">
                  <c:v>41639.0</c:v>
                </c:pt>
                <c:pt idx="6">
                  <c:v>41426.0</c:v>
                </c:pt>
                <c:pt idx="7">
                  <c:v>41643.0</c:v>
                </c:pt>
                <c:pt idx="8">
                  <c:v>41791.0</c:v>
                </c:pt>
                <c:pt idx="9">
                  <c:v>42032.0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2819.0</c:v>
                </c:pt>
                <c:pt idx="1">
                  <c:v>6051.0</c:v>
                </c:pt>
                <c:pt idx="2">
                  <c:v>9272.0</c:v>
                </c:pt>
                <c:pt idx="3">
                  <c:v>13440.0</c:v>
                </c:pt>
                <c:pt idx="4">
                  <c:v>17455.0</c:v>
                </c:pt>
                <c:pt idx="5">
                  <c:v>22429.0</c:v>
                </c:pt>
                <c:pt idx="6">
                  <c:v>26274.0</c:v>
                </c:pt>
                <c:pt idx="7">
                  <c:v>32729.0</c:v>
                </c:pt>
                <c:pt idx="8">
                  <c:v>34716.0</c:v>
                </c:pt>
                <c:pt idx="9">
                  <c:v>40711.0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155560"/>
        <c:axId val="-2115475432"/>
      </c:lineChart>
      <c:catAx>
        <c:axId val="21341555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-2115475432"/>
        <c:crosses val="autoZero"/>
        <c:auto val="0"/>
        <c:lblAlgn val="ctr"/>
        <c:lblOffset val="100"/>
        <c:noMultiLvlLbl val="0"/>
      </c:catAx>
      <c:valAx>
        <c:axId val="-2115475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415556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A9810-345B-2044-A7EE-341A612271E4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</dgm:pt>
    <dgm:pt modelId="{227A06C5-911F-A641-BE12-C2F7C46823B7}">
      <dgm:prSet phldrT="[Text]"/>
      <dgm:spPr/>
      <dgm:t>
        <a:bodyPr/>
        <a:lstStyle/>
        <a:p>
          <a:r>
            <a:rPr lang="en-US" dirty="0" smtClean="0"/>
            <a:t>Minnesota</a:t>
          </a:r>
          <a:r>
            <a:rPr lang="en-US" baseline="0" dirty="0" smtClean="0"/>
            <a:t> Collaborative (MN)</a:t>
          </a:r>
          <a:endParaRPr lang="en-US" dirty="0"/>
        </a:p>
      </dgm:t>
    </dgm:pt>
    <dgm:pt modelId="{471BCAFD-C466-BC4F-8BAB-AC774DA090C0}" type="parTrans" cxnId="{FA92F400-FE8D-0B40-A6EC-AFD199DF834C}">
      <dgm:prSet/>
      <dgm:spPr/>
      <dgm:t>
        <a:bodyPr/>
        <a:lstStyle/>
        <a:p>
          <a:endParaRPr lang="en-US"/>
        </a:p>
      </dgm:t>
    </dgm:pt>
    <dgm:pt modelId="{3F727BCF-3BD1-B142-AC97-39EC9973DE8D}" type="sibTrans" cxnId="{FA92F400-FE8D-0B40-A6EC-AFD199DF834C}">
      <dgm:prSet/>
      <dgm:spPr/>
      <dgm:t>
        <a:bodyPr/>
        <a:lstStyle/>
        <a:p>
          <a:endParaRPr lang="en-US"/>
        </a:p>
      </dgm:t>
    </dgm:pt>
    <dgm:pt modelId="{D13774B7-8B58-1C41-8E23-1EADAE589F11}">
      <dgm:prSet phldrT="[Text]"/>
      <dgm:spPr/>
      <dgm:t>
        <a:bodyPr/>
        <a:lstStyle/>
        <a:p>
          <a:r>
            <a:rPr lang="en-US" dirty="0" smtClean="0"/>
            <a:t>Great Lakes Colleges Association</a:t>
          </a:r>
          <a:r>
            <a:rPr lang="en-US" baseline="0" dirty="0" smtClean="0"/>
            <a:t> (GLCA)</a:t>
          </a:r>
          <a:endParaRPr lang="en-US" dirty="0"/>
        </a:p>
      </dgm:t>
    </dgm:pt>
    <dgm:pt modelId="{5B1BC397-B5C9-6D4D-8324-C9F05E2A2F3D}" type="parTrans" cxnId="{0C66AF5D-C2E5-104F-A985-129BD202AB46}">
      <dgm:prSet/>
      <dgm:spPr/>
      <dgm:t>
        <a:bodyPr/>
        <a:lstStyle/>
        <a:p>
          <a:endParaRPr lang="en-US"/>
        </a:p>
      </dgm:t>
    </dgm:pt>
    <dgm:pt modelId="{8304D0B9-AA6C-1544-A871-4E0EEC1DC5C2}" type="sibTrans" cxnId="{0C66AF5D-C2E5-104F-A985-129BD202AB46}">
      <dgm:prSet/>
      <dgm:spPr/>
      <dgm:t>
        <a:bodyPr/>
        <a:lstStyle/>
        <a:p>
          <a:endParaRPr lang="en-US"/>
        </a:p>
      </dgm:t>
    </dgm:pt>
    <dgm:pt modelId="{C6D7D928-AF72-3945-B733-0A067F493F01}">
      <dgm:prSet phldrT="[Text]"/>
      <dgm:spPr/>
      <dgm:t>
        <a:bodyPr/>
        <a:lstStyle/>
        <a:p>
          <a:r>
            <a:rPr lang="en-US" dirty="0" smtClean="0"/>
            <a:t>Multi-State Collaborative (MSC)</a:t>
          </a:r>
          <a:endParaRPr lang="en-US" dirty="0"/>
        </a:p>
      </dgm:t>
    </dgm:pt>
    <dgm:pt modelId="{3137273E-C8DF-2F49-84F6-0CE74FFAB8A6}" type="parTrans" cxnId="{66E8BE48-6F5B-2A43-AFD1-24FAB3F0D51D}">
      <dgm:prSet/>
      <dgm:spPr/>
      <dgm:t>
        <a:bodyPr/>
        <a:lstStyle/>
        <a:p>
          <a:endParaRPr lang="en-US"/>
        </a:p>
      </dgm:t>
    </dgm:pt>
    <dgm:pt modelId="{422E12AA-0931-3E47-86A0-59D5ADED98D9}" type="sibTrans" cxnId="{66E8BE48-6F5B-2A43-AFD1-24FAB3F0D51D}">
      <dgm:prSet/>
      <dgm:spPr/>
      <dgm:t>
        <a:bodyPr/>
        <a:lstStyle/>
        <a:p>
          <a:endParaRPr lang="en-US"/>
        </a:p>
      </dgm:t>
    </dgm:pt>
    <dgm:pt modelId="{FED99BE3-B6D7-DD41-9B59-AFEBEEC28D73}" type="pres">
      <dgm:prSet presAssocID="{5A9A9810-345B-2044-A7EE-341A612271E4}" presName="compositeShape" presStyleCnt="0">
        <dgm:presLayoutVars>
          <dgm:chMax val="7"/>
          <dgm:dir/>
          <dgm:resizeHandles val="exact"/>
        </dgm:presLayoutVars>
      </dgm:prSet>
      <dgm:spPr/>
    </dgm:pt>
    <dgm:pt modelId="{105614D9-38A0-E54F-843B-2D69438EAB1E}" type="pres">
      <dgm:prSet presAssocID="{5A9A9810-345B-2044-A7EE-341A612271E4}" presName="wedge1" presStyleLbl="node1" presStyleIdx="0" presStyleCnt="3"/>
      <dgm:spPr/>
      <dgm:t>
        <a:bodyPr/>
        <a:lstStyle/>
        <a:p>
          <a:endParaRPr lang="en-US"/>
        </a:p>
      </dgm:t>
    </dgm:pt>
    <dgm:pt modelId="{1E64D2C3-57C3-3A41-95BE-9239A139A573}" type="pres">
      <dgm:prSet presAssocID="{5A9A9810-345B-2044-A7EE-341A612271E4}" presName="dummy1a" presStyleCnt="0"/>
      <dgm:spPr/>
    </dgm:pt>
    <dgm:pt modelId="{0D352DF4-5291-CA40-8559-9C22D619EDEE}" type="pres">
      <dgm:prSet presAssocID="{5A9A9810-345B-2044-A7EE-341A612271E4}" presName="dummy1b" presStyleCnt="0"/>
      <dgm:spPr/>
    </dgm:pt>
    <dgm:pt modelId="{77F222D0-754C-3848-85D0-51476D58201E}" type="pres">
      <dgm:prSet presAssocID="{5A9A9810-345B-2044-A7EE-341A612271E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3656A-801C-D740-B287-22C76135B08A}" type="pres">
      <dgm:prSet presAssocID="{5A9A9810-345B-2044-A7EE-341A612271E4}" presName="wedge2" presStyleLbl="node1" presStyleIdx="1" presStyleCnt="3"/>
      <dgm:spPr/>
      <dgm:t>
        <a:bodyPr/>
        <a:lstStyle/>
        <a:p>
          <a:endParaRPr lang="en-US"/>
        </a:p>
      </dgm:t>
    </dgm:pt>
    <dgm:pt modelId="{6F574933-7B8B-A14A-B776-296505ED6BE1}" type="pres">
      <dgm:prSet presAssocID="{5A9A9810-345B-2044-A7EE-341A612271E4}" presName="dummy2a" presStyleCnt="0"/>
      <dgm:spPr/>
    </dgm:pt>
    <dgm:pt modelId="{5552F143-1A68-604A-85ED-5A42E02B430F}" type="pres">
      <dgm:prSet presAssocID="{5A9A9810-345B-2044-A7EE-341A612271E4}" presName="dummy2b" presStyleCnt="0"/>
      <dgm:spPr/>
    </dgm:pt>
    <dgm:pt modelId="{E8343C66-B9BA-6047-8C34-AB07069218FF}" type="pres">
      <dgm:prSet presAssocID="{5A9A9810-345B-2044-A7EE-341A612271E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E6C0D-4D26-3445-9FB1-2A3878C3428B}" type="pres">
      <dgm:prSet presAssocID="{5A9A9810-345B-2044-A7EE-341A612271E4}" presName="wedge3" presStyleLbl="node1" presStyleIdx="2" presStyleCnt="3"/>
      <dgm:spPr/>
      <dgm:t>
        <a:bodyPr/>
        <a:lstStyle/>
        <a:p>
          <a:endParaRPr lang="en-US"/>
        </a:p>
      </dgm:t>
    </dgm:pt>
    <dgm:pt modelId="{E25C5D93-DE40-E04B-A597-5D7BD2E016D2}" type="pres">
      <dgm:prSet presAssocID="{5A9A9810-345B-2044-A7EE-341A612271E4}" presName="dummy3a" presStyleCnt="0"/>
      <dgm:spPr/>
    </dgm:pt>
    <dgm:pt modelId="{FAE532B1-1CBA-DB46-BF3F-71FB4805AAC6}" type="pres">
      <dgm:prSet presAssocID="{5A9A9810-345B-2044-A7EE-341A612271E4}" presName="dummy3b" presStyleCnt="0"/>
      <dgm:spPr/>
    </dgm:pt>
    <dgm:pt modelId="{2F9E3D64-1788-AB45-8908-FF499FC19DC5}" type="pres">
      <dgm:prSet presAssocID="{5A9A9810-345B-2044-A7EE-341A612271E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0488C-4ECF-6F49-AFC4-2DFE7045C594}" type="pres">
      <dgm:prSet presAssocID="{3F727BCF-3BD1-B142-AC97-39EC9973DE8D}" presName="arrowWedge1" presStyleLbl="fgSibTrans2D1" presStyleIdx="0" presStyleCnt="3"/>
      <dgm:spPr/>
    </dgm:pt>
    <dgm:pt modelId="{604DFA3A-1C4A-BE41-A289-754442E25AA5}" type="pres">
      <dgm:prSet presAssocID="{8304D0B9-AA6C-1544-A871-4E0EEC1DC5C2}" presName="arrowWedge2" presStyleLbl="fgSibTrans2D1" presStyleIdx="1" presStyleCnt="3"/>
      <dgm:spPr/>
    </dgm:pt>
    <dgm:pt modelId="{3FBE9250-1A8A-7644-8C3E-74420D03AB2B}" type="pres">
      <dgm:prSet presAssocID="{422E12AA-0931-3E47-86A0-59D5ADED98D9}" presName="arrowWedge3" presStyleLbl="fgSibTrans2D1" presStyleIdx="2" presStyleCnt="3"/>
      <dgm:spPr/>
    </dgm:pt>
  </dgm:ptLst>
  <dgm:cxnLst>
    <dgm:cxn modelId="{FA92F400-FE8D-0B40-A6EC-AFD199DF834C}" srcId="{5A9A9810-345B-2044-A7EE-341A612271E4}" destId="{227A06C5-911F-A641-BE12-C2F7C46823B7}" srcOrd="0" destOrd="0" parTransId="{471BCAFD-C466-BC4F-8BAB-AC774DA090C0}" sibTransId="{3F727BCF-3BD1-B142-AC97-39EC9973DE8D}"/>
    <dgm:cxn modelId="{BFA0AF85-AB14-7449-A553-55AEAE3E1157}" type="presOf" srcId="{C6D7D928-AF72-3945-B733-0A067F493F01}" destId="{156E6C0D-4D26-3445-9FB1-2A3878C3428B}" srcOrd="0" destOrd="0" presId="urn:microsoft.com/office/officeart/2005/8/layout/cycle8"/>
    <dgm:cxn modelId="{B20E6E62-7456-4444-9BBE-4426C6C631AF}" type="presOf" srcId="{227A06C5-911F-A641-BE12-C2F7C46823B7}" destId="{105614D9-38A0-E54F-843B-2D69438EAB1E}" srcOrd="0" destOrd="0" presId="urn:microsoft.com/office/officeart/2005/8/layout/cycle8"/>
    <dgm:cxn modelId="{999D5E62-F5C7-B843-A789-BFCDC6C18A0A}" type="presOf" srcId="{D13774B7-8B58-1C41-8E23-1EADAE589F11}" destId="{E8343C66-B9BA-6047-8C34-AB07069218FF}" srcOrd="1" destOrd="0" presId="urn:microsoft.com/office/officeart/2005/8/layout/cycle8"/>
    <dgm:cxn modelId="{B61F8885-5734-244E-B23D-800F08645DBE}" type="presOf" srcId="{C6D7D928-AF72-3945-B733-0A067F493F01}" destId="{2F9E3D64-1788-AB45-8908-FF499FC19DC5}" srcOrd="1" destOrd="0" presId="urn:microsoft.com/office/officeart/2005/8/layout/cycle8"/>
    <dgm:cxn modelId="{C3D279AB-A73C-3A4E-B5B2-BA710A485021}" type="presOf" srcId="{D13774B7-8B58-1C41-8E23-1EADAE589F11}" destId="{5173656A-801C-D740-B287-22C76135B08A}" srcOrd="0" destOrd="0" presId="urn:microsoft.com/office/officeart/2005/8/layout/cycle8"/>
    <dgm:cxn modelId="{66E8BE48-6F5B-2A43-AFD1-24FAB3F0D51D}" srcId="{5A9A9810-345B-2044-A7EE-341A612271E4}" destId="{C6D7D928-AF72-3945-B733-0A067F493F01}" srcOrd="2" destOrd="0" parTransId="{3137273E-C8DF-2F49-84F6-0CE74FFAB8A6}" sibTransId="{422E12AA-0931-3E47-86A0-59D5ADED98D9}"/>
    <dgm:cxn modelId="{7C2BCB07-66ED-A848-89EC-B1571C8267D9}" type="presOf" srcId="{5A9A9810-345B-2044-A7EE-341A612271E4}" destId="{FED99BE3-B6D7-DD41-9B59-AFEBEEC28D73}" srcOrd="0" destOrd="0" presId="urn:microsoft.com/office/officeart/2005/8/layout/cycle8"/>
    <dgm:cxn modelId="{831C0842-E5F8-2F4C-B59D-91ED82083056}" type="presOf" srcId="{227A06C5-911F-A641-BE12-C2F7C46823B7}" destId="{77F222D0-754C-3848-85D0-51476D58201E}" srcOrd="1" destOrd="0" presId="urn:microsoft.com/office/officeart/2005/8/layout/cycle8"/>
    <dgm:cxn modelId="{0C66AF5D-C2E5-104F-A985-129BD202AB46}" srcId="{5A9A9810-345B-2044-A7EE-341A612271E4}" destId="{D13774B7-8B58-1C41-8E23-1EADAE589F11}" srcOrd="1" destOrd="0" parTransId="{5B1BC397-B5C9-6D4D-8324-C9F05E2A2F3D}" sibTransId="{8304D0B9-AA6C-1544-A871-4E0EEC1DC5C2}"/>
    <dgm:cxn modelId="{2FEA473D-02D6-4E4C-963E-679B215B3B00}" type="presParOf" srcId="{FED99BE3-B6D7-DD41-9B59-AFEBEEC28D73}" destId="{105614D9-38A0-E54F-843B-2D69438EAB1E}" srcOrd="0" destOrd="0" presId="urn:microsoft.com/office/officeart/2005/8/layout/cycle8"/>
    <dgm:cxn modelId="{48B63DF0-EAFB-8E44-B583-89B3959570CC}" type="presParOf" srcId="{FED99BE3-B6D7-DD41-9B59-AFEBEEC28D73}" destId="{1E64D2C3-57C3-3A41-95BE-9239A139A573}" srcOrd="1" destOrd="0" presId="urn:microsoft.com/office/officeart/2005/8/layout/cycle8"/>
    <dgm:cxn modelId="{E25ECAC3-ABD5-AC46-85A1-1F0875D4E6B8}" type="presParOf" srcId="{FED99BE3-B6D7-DD41-9B59-AFEBEEC28D73}" destId="{0D352DF4-5291-CA40-8559-9C22D619EDEE}" srcOrd="2" destOrd="0" presId="urn:microsoft.com/office/officeart/2005/8/layout/cycle8"/>
    <dgm:cxn modelId="{E61A3FEE-9A3B-F043-9A58-F55836CC851C}" type="presParOf" srcId="{FED99BE3-B6D7-DD41-9B59-AFEBEEC28D73}" destId="{77F222D0-754C-3848-85D0-51476D58201E}" srcOrd="3" destOrd="0" presId="urn:microsoft.com/office/officeart/2005/8/layout/cycle8"/>
    <dgm:cxn modelId="{CEB0859A-22D6-0A4F-A6C2-FB357B4C2488}" type="presParOf" srcId="{FED99BE3-B6D7-DD41-9B59-AFEBEEC28D73}" destId="{5173656A-801C-D740-B287-22C76135B08A}" srcOrd="4" destOrd="0" presId="urn:microsoft.com/office/officeart/2005/8/layout/cycle8"/>
    <dgm:cxn modelId="{5C446E26-BC83-D548-A061-D39EE0ECAFF7}" type="presParOf" srcId="{FED99BE3-B6D7-DD41-9B59-AFEBEEC28D73}" destId="{6F574933-7B8B-A14A-B776-296505ED6BE1}" srcOrd="5" destOrd="0" presId="urn:microsoft.com/office/officeart/2005/8/layout/cycle8"/>
    <dgm:cxn modelId="{03B41F9C-1A66-2843-A0FB-1DF99AEBD1E6}" type="presParOf" srcId="{FED99BE3-B6D7-DD41-9B59-AFEBEEC28D73}" destId="{5552F143-1A68-604A-85ED-5A42E02B430F}" srcOrd="6" destOrd="0" presId="urn:microsoft.com/office/officeart/2005/8/layout/cycle8"/>
    <dgm:cxn modelId="{3F207A53-7139-F044-B396-A3205C9104A9}" type="presParOf" srcId="{FED99BE3-B6D7-DD41-9B59-AFEBEEC28D73}" destId="{E8343C66-B9BA-6047-8C34-AB07069218FF}" srcOrd="7" destOrd="0" presId="urn:microsoft.com/office/officeart/2005/8/layout/cycle8"/>
    <dgm:cxn modelId="{F1544257-C5DB-B848-B34B-66F1B30C58C3}" type="presParOf" srcId="{FED99BE3-B6D7-DD41-9B59-AFEBEEC28D73}" destId="{156E6C0D-4D26-3445-9FB1-2A3878C3428B}" srcOrd="8" destOrd="0" presId="urn:microsoft.com/office/officeart/2005/8/layout/cycle8"/>
    <dgm:cxn modelId="{B4EBF683-B6EE-7E4C-94F3-E505644D3D60}" type="presParOf" srcId="{FED99BE3-B6D7-DD41-9B59-AFEBEEC28D73}" destId="{E25C5D93-DE40-E04B-A597-5D7BD2E016D2}" srcOrd="9" destOrd="0" presId="urn:microsoft.com/office/officeart/2005/8/layout/cycle8"/>
    <dgm:cxn modelId="{B52CE05D-64FB-AF4B-8E90-A94C001DCE99}" type="presParOf" srcId="{FED99BE3-B6D7-DD41-9B59-AFEBEEC28D73}" destId="{FAE532B1-1CBA-DB46-BF3F-71FB4805AAC6}" srcOrd="10" destOrd="0" presId="urn:microsoft.com/office/officeart/2005/8/layout/cycle8"/>
    <dgm:cxn modelId="{A2465880-0048-B847-8DFA-8D36541AB26E}" type="presParOf" srcId="{FED99BE3-B6D7-DD41-9B59-AFEBEEC28D73}" destId="{2F9E3D64-1788-AB45-8908-FF499FC19DC5}" srcOrd="11" destOrd="0" presId="urn:microsoft.com/office/officeart/2005/8/layout/cycle8"/>
    <dgm:cxn modelId="{455EB7DB-BEDF-F24B-80E5-01AD6DA9636F}" type="presParOf" srcId="{FED99BE3-B6D7-DD41-9B59-AFEBEEC28D73}" destId="{7F90488C-4ECF-6F49-AFC4-2DFE7045C594}" srcOrd="12" destOrd="0" presId="urn:microsoft.com/office/officeart/2005/8/layout/cycle8"/>
    <dgm:cxn modelId="{615834A6-F0C5-CD4D-9FBF-3F374DECF73D}" type="presParOf" srcId="{FED99BE3-B6D7-DD41-9B59-AFEBEEC28D73}" destId="{604DFA3A-1C4A-BE41-A289-754442E25AA5}" srcOrd="13" destOrd="0" presId="urn:microsoft.com/office/officeart/2005/8/layout/cycle8"/>
    <dgm:cxn modelId="{E8A65F02-FEFB-BD4C-9258-21D9964B7319}" type="presParOf" srcId="{FED99BE3-B6D7-DD41-9B59-AFEBEEC28D73}" destId="{3FBE9250-1A8A-7644-8C3E-74420D03AB2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9A9810-345B-2044-A7EE-341A612271E4}" type="doc">
      <dgm:prSet loTypeId="urn:microsoft.com/office/officeart/2005/8/layout/cycle8" loCatId="" qsTypeId="urn:microsoft.com/office/officeart/2005/8/quickstyle/simple4" qsCatId="simple" csTypeId="urn:microsoft.com/office/officeart/2005/8/colors/accent1_2" csCatId="accent1" phldr="1"/>
      <dgm:spPr/>
    </dgm:pt>
    <dgm:pt modelId="{227A06C5-911F-A641-BE12-C2F7C46823B7}">
      <dgm:prSet phldrT="[Text]"/>
      <dgm:spPr/>
      <dgm:t>
        <a:bodyPr/>
        <a:lstStyle/>
        <a:p>
          <a:r>
            <a:rPr lang="en-US" dirty="0" smtClean="0"/>
            <a:t>MN</a:t>
          </a:r>
          <a:endParaRPr lang="en-US" dirty="0"/>
        </a:p>
      </dgm:t>
    </dgm:pt>
    <dgm:pt modelId="{471BCAFD-C466-BC4F-8BAB-AC774DA090C0}" type="parTrans" cxnId="{FA92F400-FE8D-0B40-A6EC-AFD199DF834C}">
      <dgm:prSet/>
      <dgm:spPr/>
      <dgm:t>
        <a:bodyPr/>
        <a:lstStyle/>
        <a:p>
          <a:endParaRPr lang="en-US"/>
        </a:p>
      </dgm:t>
    </dgm:pt>
    <dgm:pt modelId="{3F727BCF-3BD1-B142-AC97-39EC9973DE8D}" type="sibTrans" cxnId="{FA92F400-FE8D-0B40-A6EC-AFD199DF834C}">
      <dgm:prSet/>
      <dgm:spPr/>
      <dgm:t>
        <a:bodyPr/>
        <a:lstStyle/>
        <a:p>
          <a:endParaRPr lang="en-US"/>
        </a:p>
      </dgm:t>
    </dgm:pt>
    <dgm:pt modelId="{D13774B7-8B58-1C41-8E23-1EADAE589F11}">
      <dgm:prSet phldrT="[Text]"/>
      <dgm:spPr/>
      <dgm:t>
        <a:bodyPr/>
        <a:lstStyle/>
        <a:p>
          <a:r>
            <a:rPr lang="en-US" dirty="0" smtClean="0"/>
            <a:t>GLCA</a:t>
          </a:r>
          <a:endParaRPr lang="en-US" dirty="0"/>
        </a:p>
      </dgm:t>
    </dgm:pt>
    <dgm:pt modelId="{5B1BC397-B5C9-6D4D-8324-C9F05E2A2F3D}" type="parTrans" cxnId="{0C66AF5D-C2E5-104F-A985-129BD202AB46}">
      <dgm:prSet/>
      <dgm:spPr/>
      <dgm:t>
        <a:bodyPr/>
        <a:lstStyle/>
        <a:p>
          <a:endParaRPr lang="en-US"/>
        </a:p>
      </dgm:t>
    </dgm:pt>
    <dgm:pt modelId="{8304D0B9-AA6C-1544-A871-4E0EEC1DC5C2}" type="sibTrans" cxnId="{0C66AF5D-C2E5-104F-A985-129BD202AB46}">
      <dgm:prSet/>
      <dgm:spPr/>
      <dgm:t>
        <a:bodyPr/>
        <a:lstStyle/>
        <a:p>
          <a:endParaRPr lang="en-US"/>
        </a:p>
      </dgm:t>
    </dgm:pt>
    <dgm:pt modelId="{C6D7D928-AF72-3945-B733-0A067F493F01}">
      <dgm:prSet phldrT="[Text]"/>
      <dgm:spPr/>
      <dgm:t>
        <a:bodyPr/>
        <a:lstStyle/>
        <a:p>
          <a:r>
            <a:rPr lang="en-US" dirty="0" smtClean="0"/>
            <a:t>MSC</a:t>
          </a:r>
          <a:endParaRPr lang="en-US" dirty="0"/>
        </a:p>
      </dgm:t>
    </dgm:pt>
    <dgm:pt modelId="{3137273E-C8DF-2F49-84F6-0CE74FFAB8A6}" type="parTrans" cxnId="{66E8BE48-6F5B-2A43-AFD1-24FAB3F0D51D}">
      <dgm:prSet/>
      <dgm:spPr/>
      <dgm:t>
        <a:bodyPr/>
        <a:lstStyle/>
        <a:p>
          <a:endParaRPr lang="en-US"/>
        </a:p>
      </dgm:t>
    </dgm:pt>
    <dgm:pt modelId="{422E12AA-0931-3E47-86A0-59D5ADED98D9}" type="sibTrans" cxnId="{66E8BE48-6F5B-2A43-AFD1-24FAB3F0D51D}">
      <dgm:prSet/>
      <dgm:spPr/>
      <dgm:t>
        <a:bodyPr/>
        <a:lstStyle/>
        <a:p>
          <a:endParaRPr lang="en-US"/>
        </a:p>
      </dgm:t>
    </dgm:pt>
    <dgm:pt modelId="{FED99BE3-B6D7-DD41-9B59-AFEBEEC28D73}" type="pres">
      <dgm:prSet presAssocID="{5A9A9810-345B-2044-A7EE-341A612271E4}" presName="compositeShape" presStyleCnt="0">
        <dgm:presLayoutVars>
          <dgm:chMax val="7"/>
          <dgm:dir/>
          <dgm:resizeHandles val="exact"/>
        </dgm:presLayoutVars>
      </dgm:prSet>
      <dgm:spPr/>
    </dgm:pt>
    <dgm:pt modelId="{105614D9-38A0-E54F-843B-2D69438EAB1E}" type="pres">
      <dgm:prSet presAssocID="{5A9A9810-345B-2044-A7EE-341A612271E4}" presName="wedge1" presStyleLbl="node1" presStyleIdx="0" presStyleCnt="3"/>
      <dgm:spPr/>
      <dgm:t>
        <a:bodyPr/>
        <a:lstStyle/>
        <a:p>
          <a:endParaRPr lang="en-US"/>
        </a:p>
      </dgm:t>
    </dgm:pt>
    <dgm:pt modelId="{1E64D2C3-57C3-3A41-95BE-9239A139A573}" type="pres">
      <dgm:prSet presAssocID="{5A9A9810-345B-2044-A7EE-341A612271E4}" presName="dummy1a" presStyleCnt="0"/>
      <dgm:spPr/>
    </dgm:pt>
    <dgm:pt modelId="{0D352DF4-5291-CA40-8559-9C22D619EDEE}" type="pres">
      <dgm:prSet presAssocID="{5A9A9810-345B-2044-A7EE-341A612271E4}" presName="dummy1b" presStyleCnt="0"/>
      <dgm:spPr/>
    </dgm:pt>
    <dgm:pt modelId="{77F222D0-754C-3848-85D0-51476D58201E}" type="pres">
      <dgm:prSet presAssocID="{5A9A9810-345B-2044-A7EE-341A612271E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3656A-801C-D740-B287-22C76135B08A}" type="pres">
      <dgm:prSet presAssocID="{5A9A9810-345B-2044-A7EE-341A612271E4}" presName="wedge2" presStyleLbl="node1" presStyleIdx="1" presStyleCnt="3"/>
      <dgm:spPr/>
      <dgm:t>
        <a:bodyPr/>
        <a:lstStyle/>
        <a:p>
          <a:endParaRPr lang="en-US"/>
        </a:p>
      </dgm:t>
    </dgm:pt>
    <dgm:pt modelId="{6F574933-7B8B-A14A-B776-296505ED6BE1}" type="pres">
      <dgm:prSet presAssocID="{5A9A9810-345B-2044-A7EE-341A612271E4}" presName="dummy2a" presStyleCnt="0"/>
      <dgm:spPr/>
    </dgm:pt>
    <dgm:pt modelId="{5552F143-1A68-604A-85ED-5A42E02B430F}" type="pres">
      <dgm:prSet presAssocID="{5A9A9810-345B-2044-A7EE-341A612271E4}" presName="dummy2b" presStyleCnt="0"/>
      <dgm:spPr/>
    </dgm:pt>
    <dgm:pt modelId="{E8343C66-B9BA-6047-8C34-AB07069218FF}" type="pres">
      <dgm:prSet presAssocID="{5A9A9810-345B-2044-A7EE-341A612271E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E6C0D-4D26-3445-9FB1-2A3878C3428B}" type="pres">
      <dgm:prSet presAssocID="{5A9A9810-345B-2044-A7EE-341A612271E4}" presName="wedge3" presStyleLbl="node1" presStyleIdx="2" presStyleCnt="3" custScaleX="100111" custScaleY="100148"/>
      <dgm:spPr/>
      <dgm:t>
        <a:bodyPr/>
        <a:lstStyle/>
        <a:p>
          <a:endParaRPr lang="en-US"/>
        </a:p>
      </dgm:t>
    </dgm:pt>
    <dgm:pt modelId="{E25C5D93-DE40-E04B-A597-5D7BD2E016D2}" type="pres">
      <dgm:prSet presAssocID="{5A9A9810-345B-2044-A7EE-341A612271E4}" presName="dummy3a" presStyleCnt="0"/>
      <dgm:spPr/>
    </dgm:pt>
    <dgm:pt modelId="{FAE532B1-1CBA-DB46-BF3F-71FB4805AAC6}" type="pres">
      <dgm:prSet presAssocID="{5A9A9810-345B-2044-A7EE-341A612271E4}" presName="dummy3b" presStyleCnt="0"/>
      <dgm:spPr/>
    </dgm:pt>
    <dgm:pt modelId="{2F9E3D64-1788-AB45-8908-FF499FC19DC5}" type="pres">
      <dgm:prSet presAssocID="{5A9A9810-345B-2044-A7EE-341A612271E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0488C-4ECF-6F49-AFC4-2DFE7045C594}" type="pres">
      <dgm:prSet presAssocID="{3F727BCF-3BD1-B142-AC97-39EC9973DE8D}" presName="arrowWedge1" presStyleLbl="fgSibTrans2D1" presStyleIdx="0" presStyleCnt="3"/>
      <dgm:spPr/>
    </dgm:pt>
    <dgm:pt modelId="{604DFA3A-1C4A-BE41-A289-754442E25AA5}" type="pres">
      <dgm:prSet presAssocID="{8304D0B9-AA6C-1544-A871-4E0EEC1DC5C2}" presName="arrowWedge2" presStyleLbl="fgSibTrans2D1" presStyleIdx="1" presStyleCnt="3"/>
      <dgm:spPr/>
    </dgm:pt>
    <dgm:pt modelId="{3FBE9250-1A8A-7644-8C3E-74420D03AB2B}" type="pres">
      <dgm:prSet presAssocID="{422E12AA-0931-3E47-86A0-59D5ADED98D9}" presName="arrowWedge3" presStyleLbl="fgSibTrans2D1" presStyleIdx="2" presStyleCnt="3"/>
      <dgm:spPr/>
    </dgm:pt>
  </dgm:ptLst>
  <dgm:cxnLst>
    <dgm:cxn modelId="{396A1144-5040-204A-9D08-DD17A7B78E26}" type="presOf" srcId="{227A06C5-911F-A641-BE12-C2F7C46823B7}" destId="{105614D9-38A0-E54F-843B-2D69438EAB1E}" srcOrd="0" destOrd="0" presId="urn:microsoft.com/office/officeart/2005/8/layout/cycle8"/>
    <dgm:cxn modelId="{6898D737-5A2A-5B4C-91A8-7714059FA376}" type="presOf" srcId="{D13774B7-8B58-1C41-8E23-1EADAE589F11}" destId="{5173656A-801C-D740-B287-22C76135B08A}" srcOrd="0" destOrd="0" presId="urn:microsoft.com/office/officeart/2005/8/layout/cycle8"/>
    <dgm:cxn modelId="{FDE21282-054E-D64A-B326-2ABFF1B075FA}" type="presOf" srcId="{C6D7D928-AF72-3945-B733-0A067F493F01}" destId="{156E6C0D-4D26-3445-9FB1-2A3878C3428B}" srcOrd="0" destOrd="0" presId="urn:microsoft.com/office/officeart/2005/8/layout/cycle8"/>
    <dgm:cxn modelId="{C36D8977-0FAC-0444-ACB8-F334AE606A46}" type="presOf" srcId="{5A9A9810-345B-2044-A7EE-341A612271E4}" destId="{FED99BE3-B6D7-DD41-9B59-AFEBEEC28D73}" srcOrd="0" destOrd="0" presId="urn:microsoft.com/office/officeart/2005/8/layout/cycle8"/>
    <dgm:cxn modelId="{0C66AF5D-C2E5-104F-A985-129BD202AB46}" srcId="{5A9A9810-345B-2044-A7EE-341A612271E4}" destId="{D13774B7-8B58-1C41-8E23-1EADAE589F11}" srcOrd="1" destOrd="0" parTransId="{5B1BC397-B5C9-6D4D-8324-C9F05E2A2F3D}" sibTransId="{8304D0B9-AA6C-1544-A871-4E0EEC1DC5C2}"/>
    <dgm:cxn modelId="{AC357C60-C4EB-0941-A27A-FB575164B1E8}" type="presOf" srcId="{D13774B7-8B58-1C41-8E23-1EADAE589F11}" destId="{E8343C66-B9BA-6047-8C34-AB07069218FF}" srcOrd="1" destOrd="0" presId="urn:microsoft.com/office/officeart/2005/8/layout/cycle8"/>
    <dgm:cxn modelId="{66E8BE48-6F5B-2A43-AFD1-24FAB3F0D51D}" srcId="{5A9A9810-345B-2044-A7EE-341A612271E4}" destId="{C6D7D928-AF72-3945-B733-0A067F493F01}" srcOrd="2" destOrd="0" parTransId="{3137273E-C8DF-2F49-84F6-0CE74FFAB8A6}" sibTransId="{422E12AA-0931-3E47-86A0-59D5ADED98D9}"/>
    <dgm:cxn modelId="{9F5A9571-1DD1-624F-A6B2-26BBDD5EC6EB}" type="presOf" srcId="{227A06C5-911F-A641-BE12-C2F7C46823B7}" destId="{77F222D0-754C-3848-85D0-51476D58201E}" srcOrd="1" destOrd="0" presId="urn:microsoft.com/office/officeart/2005/8/layout/cycle8"/>
    <dgm:cxn modelId="{FA92F400-FE8D-0B40-A6EC-AFD199DF834C}" srcId="{5A9A9810-345B-2044-A7EE-341A612271E4}" destId="{227A06C5-911F-A641-BE12-C2F7C46823B7}" srcOrd="0" destOrd="0" parTransId="{471BCAFD-C466-BC4F-8BAB-AC774DA090C0}" sibTransId="{3F727BCF-3BD1-B142-AC97-39EC9973DE8D}"/>
    <dgm:cxn modelId="{00CD0DB8-79CA-CA42-8A45-BF1537BDF136}" type="presOf" srcId="{C6D7D928-AF72-3945-B733-0A067F493F01}" destId="{2F9E3D64-1788-AB45-8908-FF499FC19DC5}" srcOrd="1" destOrd="0" presId="urn:microsoft.com/office/officeart/2005/8/layout/cycle8"/>
    <dgm:cxn modelId="{D0D13EC9-A991-C84D-A4A1-B99F6B48894A}" type="presParOf" srcId="{FED99BE3-B6D7-DD41-9B59-AFEBEEC28D73}" destId="{105614D9-38A0-E54F-843B-2D69438EAB1E}" srcOrd="0" destOrd="0" presId="urn:microsoft.com/office/officeart/2005/8/layout/cycle8"/>
    <dgm:cxn modelId="{B91648CB-8F56-CD42-9E0A-02C0C14C19AD}" type="presParOf" srcId="{FED99BE3-B6D7-DD41-9B59-AFEBEEC28D73}" destId="{1E64D2C3-57C3-3A41-95BE-9239A139A573}" srcOrd="1" destOrd="0" presId="urn:microsoft.com/office/officeart/2005/8/layout/cycle8"/>
    <dgm:cxn modelId="{22AF6E52-24F9-2044-BE7B-9C9EBD423653}" type="presParOf" srcId="{FED99BE3-B6D7-DD41-9B59-AFEBEEC28D73}" destId="{0D352DF4-5291-CA40-8559-9C22D619EDEE}" srcOrd="2" destOrd="0" presId="urn:microsoft.com/office/officeart/2005/8/layout/cycle8"/>
    <dgm:cxn modelId="{2ABD3EA5-AF67-1F44-9E3F-D66BEF57C283}" type="presParOf" srcId="{FED99BE3-B6D7-DD41-9B59-AFEBEEC28D73}" destId="{77F222D0-754C-3848-85D0-51476D58201E}" srcOrd="3" destOrd="0" presId="urn:microsoft.com/office/officeart/2005/8/layout/cycle8"/>
    <dgm:cxn modelId="{7161E81D-1F64-6942-AAE5-FC5E56107731}" type="presParOf" srcId="{FED99BE3-B6D7-DD41-9B59-AFEBEEC28D73}" destId="{5173656A-801C-D740-B287-22C76135B08A}" srcOrd="4" destOrd="0" presId="urn:microsoft.com/office/officeart/2005/8/layout/cycle8"/>
    <dgm:cxn modelId="{30E92A05-8BD2-DA43-804A-547DE8BFE122}" type="presParOf" srcId="{FED99BE3-B6D7-DD41-9B59-AFEBEEC28D73}" destId="{6F574933-7B8B-A14A-B776-296505ED6BE1}" srcOrd="5" destOrd="0" presId="urn:microsoft.com/office/officeart/2005/8/layout/cycle8"/>
    <dgm:cxn modelId="{8DC2CA17-575A-F447-A73A-493F066598B3}" type="presParOf" srcId="{FED99BE3-B6D7-DD41-9B59-AFEBEEC28D73}" destId="{5552F143-1A68-604A-85ED-5A42E02B430F}" srcOrd="6" destOrd="0" presId="urn:microsoft.com/office/officeart/2005/8/layout/cycle8"/>
    <dgm:cxn modelId="{9673173C-0E22-1E49-9F22-B3B3BB1D8ACD}" type="presParOf" srcId="{FED99BE3-B6D7-DD41-9B59-AFEBEEC28D73}" destId="{E8343C66-B9BA-6047-8C34-AB07069218FF}" srcOrd="7" destOrd="0" presId="urn:microsoft.com/office/officeart/2005/8/layout/cycle8"/>
    <dgm:cxn modelId="{8F9FFF2C-8C2F-E342-83C5-FD8EC70F4E19}" type="presParOf" srcId="{FED99BE3-B6D7-DD41-9B59-AFEBEEC28D73}" destId="{156E6C0D-4D26-3445-9FB1-2A3878C3428B}" srcOrd="8" destOrd="0" presId="urn:microsoft.com/office/officeart/2005/8/layout/cycle8"/>
    <dgm:cxn modelId="{3C737FC0-D905-D44D-A7CC-D92AFD3182FB}" type="presParOf" srcId="{FED99BE3-B6D7-DD41-9B59-AFEBEEC28D73}" destId="{E25C5D93-DE40-E04B-A597-5D7BD2E016D2}" srcOrd="9" destOrd="0" presId="urn:microsoft.com/office/officeart/2005/8/layout/cycle8"/>
    <dgm:cxn modelId="{BEBCA328-C664-AB44-BF74-9797A4558D98}" type="presParOf" srcId="{FED99BE3-B6D7-DD41-9B59-AFEBEEC28D73}" destId="{FAE532B1-1CBA-DB46-BF3F-71FB4805AAC6}" srcOrd="10" destOrd="0" presId="urn:microsoft.com/office/officeart/2005/8/layout/cycle8"/>
    <dgm:cxn modelId="{ED4E0999-E69E-884F-B8F5-E1D2D1D22E2B}" type="presParOf" srcId="{FED99BE3-B6D7-DD41-9B59-AFEBEEC28D73}" destId="{2F9E3D64-1788-AB45-8908-FF499FC19DC5}" srcOrd="11" destOrd="0" presId="urn:microsoft.com/office/officeart/2005/8/layout/cycle8"/>
    <dgm:cxn modelId="{3595E1D3-FFC6-1049-BE58-52F4D8473322}" type="presParOf" srcId="{FED99BE3-B6D7-DD41-9B59-AFEBEEC28D73}" destId="{7F90488C-4ECF-6F49-AFC4-2DFE7045C594}" srcOrd="12" destOrd="0" presId="urn:microsoft.com/office/officeart/2005/8/layout/cycle8"/>
    <dgm:cxn modelId="{9EC4129B-5A25-F24D-A3F1-8DFF4FBF52FA}" type="presParOf" srcId="{FED99BE3-B6D7-DD41-9B59-AFEBEEC28D73}" destId="{604DFA3A-1C4A-BE41-A289-754442E25AA5}" srcOrd="13" destOrd="0" presId="urn:microsoft.com/office/officeart/2005/8/layout/cycle8"/>
    <dgm:cxn modelId="{3FCACCBA-482B-CD48-97EA-DC258168F14E}" type="presParOf" srcId="{FED99BE3-B6D7-DD41-9B59-AFEBEEC28D73}" destId="{3FBE9250-1A8A-7644-8C3E-74420D03AB2B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614D9-38A0-E54F-843B-2D69438EAB1E}">
      <dsp:nvSpPr>
        <dsp:cNvPr id="0" name=""/>
        <dsp:cNvSpPr/>
      </dsp:nvSpPr>
      <dsp:spPr>
        <a:xfrm>
          <a:off x="2385814" y="341940"/>
          <a:ext cx="4418922" cy="4418922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Minnesota</a:t>
          </a:r>
          <a:r>
            <a:rPr lang="en-US" sz="1800" kern="1200" baseline="0" dirty="0" smtClean="0"/>
            <a:t> Collaborative (MN)</a:t>
          </a:r>
          <a:endParaRPr lang="en-US" sz="1800" kern="1200" dirty="0"/>
        </a:p>
      </dsp:txBody>
      <dsp:txXfrm>
        <a:off x="4714691" y="1278331"/>
        <a:ext cx="1578186" cy="1315155"/>
      </dsp:txXfrm>
    </dsp:sp>
    <dsp:sp modelId="{5173656A-801C-D740-B287-22C76135B08A}">
      <dsp:nvSpPr>
        <dsp:cNvPr id="0" name=""/>
        <dsp:cNvSpPr/>
      </dsp:nvSpPr>
      <dsp:spPr>
        <a:xfrm>
          <a:off x="2294805" y="499759"/>
          <a:ext cx="4418922" cy="4418922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Great Lakes Colleges Association</a:t>
          </a:r>
          <a:r>
            <a:rPr lang="en-US" sz="1800" kern="1200" baseline="0" dirty="0" smtClean="0"/>
            <a:t> (GLCA)</a:t>
          </a:r>
          <a:endParaRPr lang="en-US" sz="1800" kern="1200" dirty="0"/>
        </a:p>
      </dsp:txBody>
      <dsp:txXfrm>
        <a:off x="3346929" y="3366798"/>
        <a:ext cx="2367279" cy="1157336"/>
      </dsp:txXfrm>
    </dsp:sp>
    <dsp:sp modelId="{156E6C0D-4D26-3445-9FB1-2A3878C3428B}">
      <dsp:nvSpPr>
        <dsp:cNvPr id="0" name=""/>
        <dsp:cNvSpPr/>
      </dsp:nvSpPr>
      <dsp:spPr>
        <a:xfrm>
          <a:off x="2203796" y="341940"/>
          <a:ext cx="4418922" cy="4418922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Multi-State Collaborative (MSC)</a:t>
          </a:r>
          <a:endParaRPr lang="en-US" sz="1800" kern="1200" dirty="0"/>
        </a:p>
      </dsp:txBody>
      <dsp:txXfrm>
        <a:off x="2715655" y="1278331"/>
        <a:ext cx="1578186" cy="1315155"/>
      </dsp:txXfrm>
    </dsp:sp>
    <dsp:sp modelId="{7F90488C-4ECF-6F49-AFC4-2DFE7045C594}">
      <dsp:nvSpPr>
        <dsp:cNvPr id="0" name=""/>
        <dsp:cNvSpPr/>
      </dsp:nvSpPr>
      <dsp:spPr>
        <a:xfrm>
          <a:off x="2112626" y="68388"/>
          <a:ext cx="4966027" cy="496602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4DFA3A-1C4A-BE41-A289-754442E25AA5}">
      <dsp:nvSpPr>
        <dsp:cNvPr id="0" name=""/>
        <dsp:cNvSpPr/>
      </dsp:nvSpPr>
      <dsp:spPr>
        <a:xfrm>
          <a:off x="2021252" y="225927"/>
          <a:ext cx="4966027" cy="496602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BE9250-1A8A-7644-8C3E-74420D03AB2B}">
      <dsp:nvSpPr>
        <dsp:cNvPr id="0" name=""/>
        <dsp:cNvSpPr/>
      </dsp:nvSpPr>
      <dsp:spPr>
        <a:xfrm>
          <a:off x="1929879" y="68388"/>
          <a:ext cx="4966027" cy="496602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614D9-38A0-E54F-843B-2D69438EAB1E}">
      <dsp:nvSpPr>
        <dsp:cNvPr id="0" name=""/>
        <dsp:cNvSpPr/>
      </dsp:nvSpPr>
      <dsp:spPr>
        <a:xfrm>
          <a:off x="1808680" y="192224"/>
          <a:ext cx="2472309" cy="247230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MN</a:t>
          </a:r>
          <a:endParaRPr lang="en-US" sz="2800" kern="1200" dirty="0"/>
        </a:p>
      </dsp:txBody>
      <dsp:txXfrm>
        <a:off x="3111646" y="716118"/>
        <a:ext cx="882967" cy="735806"/>
      </dsp:txXfrm>
    </dsp:sp>
    <dsp:sp modelId="{5173656A-801C-D740-B287-22C76135B08A}">
      <dsp:nvSpPr>
        <dsp:cNvPr id="0" name=""/>
        <dsp:cNvSpPr/>
      </dsp:nvSpPr>
      <dsp:spPr>
        <a:xfrm>
          <a:off x="1757762" y="280521"/>
          <a:ext cx="2472309" cy="247230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GLCA</a:t>
          </a:r>
          <a:endParaRPr lang="en-US" sz="2800" kern="1200" dirty="0"/>
        </a:p>
      </dsp:txBody>
      <dsp:txXfrm>
        <a:off x="2346407" y="1884578"/>
        <a:ext cx="1324451" cy="647509"/>
      </dsp:txXfrm>
    </dsp:sp>
    <dsp:sp modelId="{156E6C0D-4D26-3445-9FB1-2A3878C3428B}">
      <dsp:nvSpPr>
        <dsp:cNvPr id="0" name=""/>
        <dsp:cNvSpPr/>
      </dsp:nvSpPr>
      <dsp:spPr>
        <a:xfrm>
          <a:off x="1705472" y="190394"/>
          <a:ext cx="2475053" cy="247596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MSC</a:t>
          </a:r>
          <a:endParaRPr lang="en-US" sz="2800" kern="1200" dirty="0"/>
        </a:p>
      </dsp:txBody>
      <dsp:txXfrm>
        <a:off x="1992166" y="715064"/>
        <a:ext cx="883947" cy="736895"/>
      </dsp:txXfrm>
    </dsp:sp>
    <dsp:sp modelId="{7F90488C-4ECF-6F49-AFC4-2DFE7045C594}">
      <dsp:nvSpPr>
        <dsp:cNvPr id="0" name=""/>
        <dsp:cNvSpPr/>
      </dsp:nvSpPr>
      <dsp:spPr>
        <a:xfrm>
          <a:off x="1655836" y="39176"/>
          <a:ext cx="2778404" cy="277840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4DFA3A-1C4A-BE41-A289-754442E25AA5}">
      <dsp:nvSpPr>
        <dsp:cNvPr id="0" name=""/>
        <dsp:cNvSpPr/>
      </dsp:nvSpPr>
      <dsp:spPr>
        <a:xfrm>
          <a:off x="1604714" y="127317"/>
          <a:ext cx="2778404" cy="277840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BE9250-1A8A-7644-8C3E-74420D03AB2B}">
      <dsp:nvSpPr>
        <dsp:cNvPr id="0" name=""/>
        <dsp:cNvSpPr/>
      </dsp:nvSpPr>
      <dsp:spPr>
        <a:xfrm>
          <a:off x="1553573" y="39150"/>
          <a:ext cx="2778404" cy="277840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43906-EEFD-43E0-B114-58BA5FE89F54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51C80-B576-4385-9368-8E910B0D9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1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720614-E0A8-4947-864D-0A037B0376FA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F9EC34-43E0-4E5F-B65B-1DC93953BF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9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4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57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97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42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89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5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5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11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6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7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6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5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8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F913-C544-F14C-809E-FBFB4C03EB6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B3C4A3E-9A8B-3948-BC6E-D8A161F10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  <p:sldLayoutId id="2147484037" r:id="rId12"/>
    <p:sldLayoutId id="2147484038" r:id="rId13"/>
    <p:sldLayoutId id="2147484039" r:id="rId14"/>
    <p:sldLayoutId id="2147484040" r:id="rId15"/>
    <p:sldLayoutId id="2147484041" r:id="rId16"/>
    <p:sldLayoutId id="21474840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cu.org/programs/VALUE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0947" y="568063"/>
            <a:ext cx="8086372" cy="1442333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The VALUE Initiative</a:t>
            </a:r>
            <a:endParaRPr lang="en-US" sz="43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96395" y="1867521"/>
            <a:ext cx="7886700" cy="3243086"/>
          </a:xfrm>
        </p:spPr>
        <p:txBody>
          <a:bodyPr>
            <a:noAutofit/>
          </a:bodyPr>
          <a:lstStyle/>
          <a:p>
            <a:r>
              <a:rPr lang="en-US" sz="2800" u="sng" dirty="0" smtClean="0">
                <a:solidFill>
                  <a:schemeClr val="tx1"/>
                </a:solidFill>
              </a:rPr>
              <a:t>V</a:t>
            </a:r>
            <a:r>
              <a:rPr lang="en-US" sz="2800" dirty="0" smtClean="0">
                <a:solidFill>
                  <a:schemeClr val="tx1"/>
                </a:solidFill>
              </a:rPr>
              <a:t>alid </a:t>
            </a:r>
            <a:r>
              <a:rPr lang="en-US" sz="2800" u="sng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ssessment of </a:t>
            </a:r>
            <a:r>
              <a:rPr lang="en-US" sz="2800" u="sng" dirty="0" smtClean="0">
                <a:solidFill>
                  <a:schemeClr val="tx1"/>
                </a:solidFill>
              </a:rPr>
              <a:t>L</a:t>
            </a:r>
            <a:r>
              <a:rPr lang="en-US" sz="2800" dirty="0" smtClean="0">
                <a:solidFill>
                  <a:schemeClr val="tx1"/>
                </a:solidFill>
              </a:rPr>
              <a:t>earning in </a:t>
            </a:r>
            <a:r>
              <a:rPr lang="en-US" sz="2800" u="sng" dirty="0" smtClean="0">
                <a:solidFill>
                  <a:schemeClr val="tx1"/>
                </a:solidFill>
              </a:rPr>
              <a:t>U</a:t>
            </a:r>
            <a:r>
              <a:rPr lang="en-US" sz="2800" dirty="0" smtClean="0">
                <a:solidFill>
                  <a:schemeClr val="tx1"/>
                </a:solidFill>
              </a:rPr>
              <a:t>ndergraduate </a:t>
            </a:r>
            <a:r>
              <a:rPr lang="en-US" sz="2800" u="sng" dirty="0" smtClean="0">
                <a:solidFill>
                  <a:schemeClr val="tx1"/>
                </a:solidFill>
              </a:rPr>
              <a:t>E</a:t>
            </a:r>
            <a:r>
              <a:rPr lang="en-US" sz="2800" dirty="0" smtClean="0">
                <a:solidFill>
                  <a:schemeClr val="tx1"/>
                </a:solidFill>
              </a:rPr>
              <a:t>ducation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Launched in 2007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Campus-based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Authentic assessment of student work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Privileges role/importance of </a:t>
            </a:r>
            <a:r>
              <a:rPr lang="en-US" sz="2800" u="sng" dirty="0" smtClean="0">
                <a:solidFill>
                  <a:schemeClr val="tx1"/>
                </a:solidFill>
              </a:rPr>
              <a:t>faculty</a:t>
            </a:r>
            <a:r>
              <a:rPr lang="en-US" sz="2800" dirty="0" smtClean="0">
                <a:solidFill>
                  <a:schemeClr val="tx1"/>
                </a:solidFill>
              </a:rPr>
              <a:t> as authors of assignments and arbiters of quality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6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533400" y="825695"/>
            <a:ext cx="1582711" cy="46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88" tIns="45694" rIns="91388" bIns="45694">
            <a:spAutoFit/>
          </a:bodyPr>
          <a:lstStyle/>
          <a:p>
            <a:pPr defTabSz="914400"/>
            <a:r>
              <a:rPr lang="en-US" sz="2400" dirty="0" smtClean="0">
                <a:latin typeface="Calibri" pitchFamily="34" charset="0"/>
              </a:rPr>
              <a:t>Criteria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42" y="1287669"/>
            <a:ext cx="6826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287307"/>
            <a:ext cx="1089025" cy="130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36945"/>
            <a:ext cx="1543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62200" y="5867400"/>
            <a:ext cx="2560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Performance Descriptors</a:t>
            </a: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964" y="4267200"/>
            <a:ext cx="1474787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5624889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5216"/>
              </p:ext>
            </p:extLst>
          </p:nvPr>
        </p:nvGraphicFramePr>
        <p:xfrm>
          <a:off x="3929064" y="3400425"/>
          <a:ext cx="5986462" cy="294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 txBox="1">
            <a:spLocks/>
          </p:cNvSpPr>
          <p:nvPr/>
        </p:nvSpPr>
        <p:spPr>
          <a:xfrm>
            <a:off x="1128713" y="1628951"/>
            <a:ext cx="7886700" cy="324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Purpose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Proof of concept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Reliability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Validity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Local </a:t>
            </a:r>
            <a:r>
              <a:rPr lang="en-US" sz="2800" u="sng" dirty="0" smtClean="0">
                <a:solidFill>
                  <a:schemeClr val="tx1"/>
                </a:solidFill>
              </a:rPr>
              <a:t>value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10947" y="510914"/>
            <a:ext cx="8086372" cy="1442333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The National VALUE Project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03201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928688" y="1489259"/>
            <a:ext cx="7615237" cy="3271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chemeClr val="tx1"/>
                </a:solidFill>
              </a:rPr>
              <a:t>Results </a:t>
            </a:r>
            <a:r>
              <a:rPr lang="en-US" sz="2600" dirty="0">
                <a:solidFill>
                  <a:schemeClr val="tx1"/>
                </a:solidFill>
              </a:rPr>
              <a:t>from a proof-of-concept pilot </a:t>
            </a:r>
            <a:r>
              <a:rPr lang="en-US" sz="2600" dirty="0" smtClean="0">
                <a:solidFill>
                  <a:schemeClr val="tx1"/>
                </a:solidFill>
              </a:rPr>
              <a:t>study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59 </a:t>
            </a:r>
            <a:r>
              <a:rPr lang="en-US" sz="2600" dirty="0">
                <a:solidFill>
                  <a:schemeClr val="tx1"/>
                </a:solidFill>
              </a:rPr>
              <a:t>institutions in nine </a:t>
            </a:r>
            <a:r>
              <a:rPr lang="en-US" sz="2600" dirty="0" smtClean="0">
                <a:solidFill>
                  <a:schemeClr val="tx1"/>
                </a:solidFill>
              </a:rPr>
              <a:t>states (28 4-yr; 31 2-yr) </a:t>
            </a:r>
          </a:p>
          <a:p>
            <a:r>
              <a:rPr lang="en-US" sz="2600" dirty="0">
                <a:solidFill>
                  <a:schemeClr val="tx1"/>
                </a:solidFill>
              </a:rPr>
              <a:t>U</a:t>
            </a:r>
            <a:r>
              <a:rPr lang="en-US" sz="2600" dirty="0" smtClean="0">
                <a:solidFill>
                  <a:schemeClr val="tx1"/>
                </a:solidFill>
              </a:rPr>
              <a:t>sing </a:t>
            </a:r>
            <a:r>
              <a:rPr lang="en-US" sz="2600" dirty="0">
                <a:solidFill>
                  <a:schemeClr val="tx1"/>
                </a:solidFill>
              </a:rPr>
              <a:t>common rubrics to assess more than 7,000 student work </a:t>
            </a:r>
            <a:r>
              <a:rPr lang="en-US" sz="2600" dirty="0" smtClean="0">
                <a:solidFill>
                  <a:schemeClr val="tx1"/>
                </a:solidFill>
              </a:rPr>
              <a:t>products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Students 75% or more coursework completed</a:t>
            </a:r>
          </a:p>
          <a:p>
            <a:r>
              <a:rPr lang="en-US" sz="2600" dirty="0">
                <a:solidFill>
                  <a:schemeClr val="tx1"/>
                </a:solidFill>
              </a:rPr>
              <a:t>R</a:t>
            </a:r>
            <a:r>
              <a:rPr lang="en-US" sz="2600" dirty="0" smtClean="0">
                <a:solidFill>
                  <a:schemeClr val="tx1"/>
                </a:solidFill>
              </a:rPr>
              <a:t>esults </a:t>
            </a:r>
            <a:r>
              <a:rPr lang="en-US" sz="2600" b="1" u="sng" dirty="0">
                <a:solidFill>
                  <a:schemeClr val="tx1"/>
                </a:solidFill>
              </a:rPr>
              <a:t>are not generalizable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for all students in each participating state or nationwide.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25222" y="525201"/>
            <a:ext cx="8086372" cy="1442333"/>
          </a:xfrm>
        </p:spPr>
        <p:txBody>
          <a:bodyPr>
            <a:normAutofit/>
          </a:bodyPr>
          <a:lstStyle/>
          <a:p>
            <a:r>
              <a:rPr lang="en-US" dirty="0" smtClean="0"/>
              <a:t>Sample Results – MSC Pilot Year</a:t>
            </a:r>
            <a:endParaRPr lang="en-US" dirty="0"/>
          </a:p>
        </p:txBody>
      </p:sp>
      <p:pic>
        <p:nvPicPr>
          <p:cNvPr id="7" name="Picture 6" descr="C:\Users\mankaa-n\Deskto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222" y="5730460"/>
            <a:ext cx="1595499" cy="94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321" y="5838825"/>
            <a:ext cx="3200400" cy="738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397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3827" y="2546050"/>
            <a:ext cx="6591985" cy="1468800"/>
          </a:xfrm>
        </p:spPr>
        <p:txBody>
          <a:bodyPr/>
          <a:lstStyle/>
          <a:p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Quantitative Literacy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3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738" y="387350"/>
            <a:ext cx="8128000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820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628951"/>
            <a:ext cx="8558213" cy="324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Total score information interesting, but is it actionable?  (Ask the same question of data presented as a </a:t>
            </a:r>
            <a:r>
              <a:rPr lang="en-US" sz="2800" smtClean="0">
                <a:solidFill>
                  <a:schemeClr val="tx1"/>
                </a:solidFill>
              </a:rPr>
              <a:t>mean score!)</a:t>
            </a:r>
          </a:p>
          <a:p>
            <a:r>
              <a:rPr lang="en-US" sz="2800" smtClean="0">
                <a:solidFill>
                  <a:schemeClr val="tx1"/>
                </a:solidFill>
              </a:rPr>
              <a:t>Power </a:t>
            </a:r>
            <a:r>
              <a:rPr lang="en-US" sz="2800" dirty="0" smtClean="0">
                <a:solidFill>
                  <a:schemeClr val="tx1"/>
                </a:solidFill>
              </a:rPr>
              <a:t>of VALUE approach = </a:t>
            </a:r>
            <a:r>
              <a:rPr lang="en-US" sz="2600" dirty="0" smtClean="0">
                <a:solidFill>
                  <a:schemeClr val="tx1"/>
                </a:solidFill>
              </a:rPr>
              <a:t>Breaks Essential Learning Outcomes (ELOs) down into its constituent parts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Articulates measurable criteria that in total represent the ELO, but are specific enough to provide actionable data from a pedagogical perspective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68083" y="510914"/>
            <a:ext cx="8086372" cy="144233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But what </a:t>
            </a:r>
            <a:r>
              <a:rPr lang="en-US" sz="4400" smtClean="0"/>
              <a:t>does that tell us?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9882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457200" y="1628951"/>
            <a:ext cx="8558213" cy="324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In other words, VALUE captures more nuance, creates potential for more meaningful action when “closing the loop”</a:t>
            </a:r>
            <a:endParaRPr lang="en-US" sz="2600" dirty="0" smtClean="0">
              <a:solidFill>
                <a:schemeClr val="tx1"/>
              </a:solidFill>
            </a:endParaRP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68083" y="510914"/>
            <a:ext cx="8086372" cy="144233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But what </a:t>
            </a:r>
            <a:r>
              <a:rPr lang="en-US" sz="4400" smtClean="0"/>
              <a:t>does that tell us?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3329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7677" y="625214"/>
            <a:ext cx="8472135" cy="1746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Back to Quantitative Literacy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028700" y="1771825"/>
            <a:ext cx="7343776" cy="3243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Calculation vs. Assumptions </a:t>
            </a:r>
            <a:r>
              <a:rPr lang="en-US" sz="2800" dirty="0">
                <a:solidFill>
                  <a:schemeClr val="tx1"/>
                </a:solidFill>
              </a:rPr>
              <a:t>(i.e., the a</a:t>
            </a:r>
            <a:r>
              <a:rPr lang="ru-RU" sz="2800" dirty="0" err="1">
                <a:solidFill>
                  <a:schemeClr val="tx1"/>
                </a:solidFill>
              </a:rPr>
              <a:t>bility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to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make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evaluate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important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assumptions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estimation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modeling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and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data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analysis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07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571500"/>
            <a:ext cx="8128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102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571500"/>
            <a:ext cx="8128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973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225" y="1877488"/>
            <a:ext cx="85118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smtClean="0"/>
              <a:t>“VALUE builds on a </a:t>
            </a:r>
            <a:r>
              <a:rPr lang="en-US" sz="2800" i="1" u="sng" dirty="0" smtClean="0"/>
              <a:t>philosophy of learning assessment </a:t>
            </a:r>
            <a:r>
              <a:rPr lang="en-US" sz="2800" i="1" dirty="0" smtClean="0"/>
              <a:t>that privileges multiple expert judgments and shared understanding of the quality of student work through the curriculum, co-curriculum, and beyond over reliance on standardized tests administered to samples of students disconnected from an intentional course of study.”</a:t>
            </a:r>
            <a:endParaRPr lang="en-US" sz="28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10947" y="568063"/>
            <a:ext cx="8086372" cy="1442333"/>
          </a:xfrm>
        </p:spPr>
        <p:txBody>
          <a:bodyPr>
            <a:normAutofit/>
          </a:bodyPr>
          <a:lstStyle/>
          <a:p>
            <a:r>
              <a:rPr lang="en-US" sz="4300" dirty="0" smtClean="0"/>
              <a:t>The VALUE Initiative</a:t>
            </a: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49035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3827" y="2546050"/>
            <a:ext cx="6591985" cy="1468800"/>
          </a:xfrm>
        </p:spPr>
        <p:txBody>
          <a:bodyPr/>
          <a:lstStyle/>
          <a:p>
            <a:r>
              <a:rPr lang="en-US" dirty="0" smtClean="0"/>
              <a:t>What questions does this prompt?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62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57677" y="625214"/>
            <a:ext cx="8472135" cy="1746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Other interesting observations from the MSC Pilot data</a:t>
            </a:r>
            <a:endParaRPr lang="en-US" sz="40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057275" y="2143127"/>
            <a:ext cx="7872765" cy="1871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Broadly speaking, stronger scores were observed for those criterion that aligned with the “knowledge/comprehension” level of Bloom’s </a:t>
            </a:r>
            <a:r>
              <a:rPr lang="en-US" sz="2800" dirty="0" smtClean="0">
                <a:solidFill>
                  <a:schemeClr val="tx1"/>
                </a:solidFill>
              </a:rPr>
              <a:t>Taxonomy</a:t>
            </a:r>
          </a:p>
          <a:p>
            <a:pPr marL="0"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</a:rPr>
              <a:t>Ex. Higher scores were assigned to criterion such as calculation (Quantitative Literacy), syntax/mechanics (written communication), and explanation of issues (Critical Thinking)</a:t>
            </a:r>
            <a:endParaRPr lang="en-US" sz="26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582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29101" y="596638"/>
            <a:ext cx="8472135" cy="1746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Other interesting observations from the MSC Pilot data, </a:t>
            </a:r>
            <a:r>
              <a:rPr lang="en-US" sz="4000" dirty="0" err="1" smtClean="0"/>
              <a:t>con’t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1114430" y="2128840"/>
            <a:ext cx="7872765" cy="18716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Broadly speaking, stronger scores were observed for those </a:t>
            </a:r>
            <a:r>
              <a:rPr lang="en-US" sz="2800" dirty="0" smtClean="0">
                <a:solidFill>
                  <a:schemeClr val="tx1"/>
                </a:solidFill>
              </a:rPr>
              <a:t>criteria </a:t>
            </a:r>
            <a:r>
              <a:rPr lang="en-US" sz="2800" dirty="0">
                <a:solidFill>
                  <a:schemeClr val="tx1"/>
                </a:solidFill>
              </a:rPr>
              <a:t>that aligned with the “knowledge/comprehension” level of Bloom’s </a:t>
            </a:r>
            <a:r>
              <a:rPr lang="en-US" sz="2800" dirty="0" smtClean="0">
                <a:solidFill>
                  <a:schemeClr val="tx1"/>
                </a:solidFill>
              </a:rPr>
              <a:t>Taxonomy</a:t>
            </a:r>
          </a:p>
          <a:p>
            <a:pPr marL="0"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</a:pPr>
            <a:r>
              <a:rPr lang="en-US" sz="2600" dirty="0" smtClean="0">
                <a:solidFill>
                  <a:schemeClr val="tx1"/>
                </a:solidFill>
              </a:rPr>
              <a:t>Ex. Scores suggest that students struggle with </a:t>
            </a:r>
            <a:r>
              <a:rPr lang="en-US" sz="2600" b="1" dirty="0" smtClean="0">
                <a:solidFill>
                  <a:schemeClr val="tx1"/>
                </a:solidFill>
              </a:rPr>
              <a:t>using evidence </a:t>
            </a:r>
            <a:r>
              <a:rPr lang="en-US" sz="2600" dirty="0" smtClean="0">
                <a:solidFill>
                  <a:schemeClr val="tx1"/>
                </a:solidFill>
              </a:rPr>
              <a:t>effectively to support a thesis/argument (Written Communication, Critical Thinking) 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8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721018"/>
              </p:ext>
            </p:extLst>
          </p:nvPr>
        </p:nvGraphicFramePr>
        <p:xfrm>
          <a:off x="135467" y="1083204"/>
          <a:ext cx="9008533" cy="5260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10947" y="439474"/>
            <a:ext cx="8086372" cy="1442333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The National VALUE Project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2243138"/>
            <a:ext cx="1757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Gates Foundation</a:t>
            </a:r>
            <a:endParaRPr lang="en-US" b="1"/>
          </a:p>
        </p:txBody>
      </p:sp>
      <p:sp>
        <p:nvSpPr>
          <p:cNvPr id="7" name="TextBox 6"/>
          <p:cNvSpPr txBox="1"/>
          <p:nvPr/>
        </p:nvSpPr>
        <p:spPr>
          <a:xfrm>
            <a:off x="7067550" y="2243138"/>
            <a:ext cx="1757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Spencer</a:t>
            </a:r>
          </a:p>
          <a:p>
            <a:pPr algn="ctr"/>
            <a:r>
              <a:rPr lang="en-US" b="1" dirty="0" smtClean="0"/>
              <a:t>Foundation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18172" y="6167441"/>
            <a:ext cx="232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Sherman Fairchild</a:t>
            </a:r>
          </a:p>
          <a:p>
            <a:pPr algn="ctr"/>
            <a:r>
              <a:rPr lang="en-US" b="1" dirty="0" smtClean="0"/>
              <a:t>Foundation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457" y="112748"/>
            <a:ext cx="8229600" cy="72545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Taking the Vision to Scale in Twelve States</a:t>
            </a:r>
            <a:endParaRPr lang="en-US" sz="2800" dirty="0"/>
          </a:p>
        </p:txBody>
      </p:sp>
      <p:sp>
        <p:nvSpPr>
          <p:cNvPr id="60" name="Freeform 6"/>
          <p:cNvSpPr>
            <a:spLocks/>
          </p:cNvSpPr>
          <p:nvPr/>
        </p:nvSpPr>
        <p:spPr bwMode="auto">
          <a:xfrm>
            <a:off x="5854048" y="2868446"/>
            <a:ext cx="876663" cy="485892"/>
          </a:xfrm>
          <a:custGeom>
            <a:avLst/>
            <a:gdLst/>
            <a:ahLst/>
            <a:cxnLst>
              <a:cxn ang="0">
                <a:pos x="630" y="82"/>
              </a:cxn>
              <a:cxn ang="0">
                <a:pos x="616" y="40"/>
              </a:cxn>
              <a:cxn ang="0">
                <a:pos x="592" y="24"/>
              </a:cxn>
              <a:cxn ang="0">
                <a:pos x="502" y="36"/>
              </a:cxn>
              <a:cxn ang="0">
                <a:pos x="396" y="0"/>
              </a:cxn>
              <a:cxn ang="0">
                <a:pos x="400" y="12"/>
              </a:cxn>
              <a:cxn ang="0">
                <a:pos x="360" y="52"/>
              </a:cxn>
              <a:cxn ang="0">
                <a:pos x="310" y="162"/>
              </a:cxn>
              <a:cxn ang="0">
                <a:pos x="280" y="148"/>
              </a:cxn>
              <a:cxn ang="0">
                <a:pos x="200" y="204"/>
              </a:cxn>
              <a:cxn ang="0">
                <a:pos x="176" y="188"/>
              </a:cxn>
              <a:cxn ang="0">
                <a:pos x="122" y="232"/>
              </a:cxn>
              <a:cxn ang="0">
                <a:pos x="122" y="228"/>
              </a:cxn>
              <a:cxn ang="0">
                <a:pos x="176" y="184"/>
              </a:cxn>
              <a:cxn ang="0">
                <a:pos x="122" y="224"/>
              </a:cxn>
              <a:cxn ang="0">
                <a:pos x="118" y="256"/>
              </a:cxn>
              <a:cxn ang="0">
                <a:pos x="76" y="312"/>
              </a:cxn>
              <a:cxn ang="0">
                <a:pos x="26" y="286"/>
              </a:cxn>
              <a:cxn ang="0">
                <a:pos x="4" y="330"/>
              </a:cxn>
              <a:cxn ang="0">
                <a:pos x="0" y="322"/>
              </a:cxn>
              <a:cxn ang="0">
                <a:pos x="6" y="378"/>
              </a:cxn>
              <a:cxn ang="0">
                <a:pos x="26" y="376"/>
              </a:cxn>
              <a:cxn ang="0">
                <a:pos x="306" y="330"/>
              </a:cxn>
              <a:cxn ang="0">
                <a:pos x="568" y="276"/>
              </a:cxn>
              <a:cxn ang="0">
                <a:pos x="632" y="202"/>
              </a:cxn>
              <a:cxn ang="0">
                <a:pos x="682" y="104"/>
              </a:cxn>
              <a:cxn ang="0">
                <a:pos x="630" y="82"/>
              </a:cxn>
            </a:cxnLst>
            <a:rect l="0" t="0" r="r" b="b"/>
            <a:pathLst>
              <a:path w="682" h="378">
                <a:moveTo>
                  <a:pt x="630" y="82"/>
                </a:moveTo>
                <a:lnTo>
                  <a:pt x="616" y="40"/>
                </a:lnTo>
                <a:lnTo>
                  <a:pt x="592" y="24"/>
                </a:lnTo>
                <a:lnTo>
                  <a:pt x="502" y="36"/>
                </a:lnTo>
                <a:lnTo>
                  <a:pt x="396" y="0"/>
                </a:lnTo>
                <a:lnTo>
                  <a:pt x="400" y="12"/>
                </a:lnTo>
                <a:lnTo>
                  <a:pt x="360" y="52"/>
                </a:lnTo>
                <a:lnTo>
                  <a:pt x="310" y="162"/>
                </a:lnTo>
                <a:lnTo>
                  <a:pt x="280" y="148"/>
                </a:lnTo>
                <a:lnTo>
                  <a:pt x="200" y="204"/>
                </a:lnTo>
                <a:lnTo>
                  <a:pt x="176" y="188"/>
                </a:lnTo>
                <a:lnTo>
                  <a:pt x="122" y="232"/>
                </a:lnTo>
                <a:lnTo>
                  <a:pt x="122" y="228"/>
                </a:lnTo>
                <a:lnTo>
                  <a:pt x="176" y="184"/>
                </a:lnTo>
                <a:lnTo>
                  <a:pt x="122" y="224"/>
                </a:lnTo>
                <a:lnTo>
                  <a:pt x="118" y="256"/>
                </a:lnTo>
                <a:lnTo>
                  <a:pt x="76" y="312"/>
                </a:lnTo>
                <a:lnTo>
                  <a:pt x="26" y="286"/>
                </a:lnTo>
                <a:lnTo>
                  <a:pt x="4" y="330"/>
                </a:lnTo>
                <a:lnTo>
                  <a:pt x="0" y="322"/>
                </a:lnTo>
                <a:lnTo>
                  <a:pt x="6" y="378"/>
                </a:lnTo>
                <a:lnTo>
                  <a:pt x="26" y="376"/>
                </a:lnTo>
                <a:lnTo>
                  <a:pt x="306" y="330"/>
                </a:lnTo>
                <a:lnTo>
                  <a:pt x="568" y="276"/>
                </a:lnTo>
                <a:lnTo>
                  <a:pt x="632" y="202"/>
                </a:lnTo>
                <a:lnTo>
                  <a:pt x="682" y="104"/>
                </a:lnTo>
                <a:lnTo>
                  <a:pt x="630" y="82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1" name="Freeform 7"/>
          <p:cNvSpPr>
            <a:spLocks/>
          </p:cNvSpPr>
          <p:nvPr/>
        </p:nvSpPr>
        <p:spPr bwMode="auto">
          <a:xfrm>
            <a:off x="5115304" y="2820507"/>
            <a:ext cx="755833" cy="655569"/>
          </a:xfrm>
          <a:custGeom>
            <a:avLst/>
            <a:gdLst/>
            <a:ahLst/>
            <a:cxnLst>
              <a:cxn ang="0">
                <a:pos x="556" y="278"/>
              </a:cxn>
              <a:cxn ang="0">
                <a:pos x="476" y="220"/>
              </a:cxn>
              <a:cxn ang="0">
                <a:pos x="476" y="140"/>
              </a:cxn>
              <a:cxn ang="0">
                <a:pos x="444" y="140"/>
              </a:cxn>
              <a:cxn ang="0">
                <a:pos x="346" y="14"/>
              </a:cxn>
              <a:cxn ang="0">
                <a:pos x="346" y="0"/>
              </a:cxn>
              <a:cxn ang="0">
                <a:pos x="0" y="8"/>
              </a:cxn>
              <a:cxn ang="0">
                <a:pos x="22" y="70"/>
              </a:cxn>
              <a:cxn ang="0">
                <a:pos x="68" y="70"/>
              </a:cxn>
              <a:cxn ang="0">
                <a:pos x="50" y="136"/>
              </a:cxn>
              <a:cxn ang="0">
                <a:pos x="104" y="160"/>
              </a:cxn>
              <a:cxn ang="0">
                <a:pos x="132" y="470"/>
              </a:cxn>
              <a:cxn ang="0">
                <a:pos x="522" y="462"/>
              </a:cxn>
              <a:cxn ang="0">
                <a:pos x="506" y="510"/>
              </a:cxn>
              <a:cxn ang="0">
                <a:pos x="586" y="504"/>
              </a:cxn>
              <a:cxn ang="0">
                <a:pos x="586" y="410"/>
              </a:cxn>
              <a:cxn ang="0">
                <a:pos x="588" y="408"/>
              </a:cxn>
              <a:cxn ang="0">
                <a:pos x="582" y="352"/>
              </a:cxn>
              <a:cxn ang="0">
                <a:pos x="556" y="278"/>
              </a:cxn>
            </a:cxnLst>
            <a:rect l="0" t="0" r="r" b="b"/>
            <a:pathLst>
              <a:path w="588" h="510">
                <a:moveTo>
                  <a:pt x="556" y="278"/>
                </a:moveTo>
                <a:lnTo>
                  <a:pt x="476" y="220"/>
                </a:lnTo>
                <a:lnTo>
                  <a:pt x="476" y="140"/>
                </a:lnTo>
                <a:lnTo>
                  <a:pt x="444" y="140"/>
                </a:lnTo>
                <a:lnTo>
                  <a:pt x="346" y="14"/>
                </a:lnTo>
                <a:lnTo>
                  <a:pt x="346" y="0"/>
                </a:lnTo>
                <a:lnTo>
                  <a:pt x="0" y="8"/>
                </a:lnTo>
                <a:lnTo>
                  <a:pt x="22" y="70"/>
                </a:lnTo>
                <a:lnTo>
                  <a:pt x="68" y="70"/>
                </a:lnTo>
                <a:lnTo>
                  <a:pt x="50" y="136"/>
                </a:lnTo>
                <a:lnTo>
                  <a:pt x="104" y="160"/>
                </a:lnTo>
                <a:lnTo>
                  <a:pt x="132" y="470"/>
                </a:lnTo>
                <a:lnTo>
                  <a:pt x="522" y="462"/>
                </a:lnTo>
                <a:lnTo>
                  <a:pt x="506" y="510"/>
                </a:lnTo>
                <a:lnTo>
                  <a:pt x="586" y="504"/>
                </a:lnTo>
                <a:lnTo>
                  <a:pt x="586" y="410"/>
                </a:lnTo>
                <a:lnTo>
                  <a:pt x="588" y="408"/>
                </a:lnTo>
                <a:lnTo>
                  <a:pt x="582" y="352"/>
                </a:lnTo>
                <a:lnTo>
                  <a:pt x="556" y="278"/>
                </a:lnTo>
                <a:close/>
              </a:path>
            </a:pathLst>
          </a:custGeom>
          <a:solidFill>
            <a:schemeClr val="accent4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accent5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2" name="Freeform 61"/>
          <p:cNvSpPr>
            <a:spLocks/>
          </p:cNvSpPr>
          <p:nvPr/>
        </p:nvSpPr>
        <p:spPr bwMode="auto">
          <a:xfrm>
            <a:off x="5304037" y="1729571"/>
            <a:ext cx="646996" cy="751772"/>
          </a:xfrm>
          <a:custGeom>
            <a:avLst/>
            <a:gdLst/>
            <a:ahLst/>
            <a:cxnLst>
              <a:cxn ang="0">
                <a:pos x="404" y="538"/>
              </a:cxn>
              <a:cxn ang="0">
                <a:pos x="490" y="542"/>
              </a:cxn>
              <a:cxn ang="0">
                <a:pos x="464" y="400"/>
              </a:cxn>
              <a:cxn ang="0">
                <a:pos x="494" y="172"/>
              </a:cxn>
              <a:cxn ang="0">
                <a:pos x="446" y="160"/>
              </a:cxn>
              <a:cxn ang="0">
                <a:pos x="414" y="160"/>
              </a:cxn>
              <a:cxn ang="0">
                <a:pos x="404" y="122"/>
              </a:cxn>
              <a:cxn ang="0">
                <a:pos x="196" y="96"/>
              </a:cxn>
              <a:cxn ang="0">
                <a:pos x="174" y="38"/>
              </a:cxn>
              <a:cxn ang="0">
                <a:pos x="146" y="38"/>
              </a:cxn>
              <a:cxn ang="0">
                <a:pos x="146" y="0"/>
              </a:cxn>
              <a:cxn ang="0">
                <a:pos x="78" y="24"/>
              </a:cxn>
              <a:cxn ang="0">
                <a:pos x="36" y="116"/>
              </a:cxn>
              <a:cxn ang="0">
                <a:pos x="0" y="158"/>
              </a:cxn>
              <a:cxn ang="0">
                <a:pos x="28" y="292"/>
              </a:cxn>
              <a:cxn ang="0">
                <a:pos x="166" y="374"/>
              </a:cxn>
              <a:cxn ang="0">
                <a:pos x="194" y="508"/>
              </a:cxn>
              <a:cxn ang="0">
                <a:pos x="264" y="574"/>
              </a:cxn>
              <a:cxn ang="0">
                <a:pos x="352" y="568"/>
              </a:cxn>
              <a:cxn ang="0">
                <a:pos x="404" y="538"/>
              </a:cxn>
            </a:cxnLst>
            <a:rect l="0" t="0" r="r" b="b"/>
            <a:pathLst>
              <a:path w="494" h="574">
                <a:moveTo>
                  <a:pt x="404" y="538"/>
                </a:moveTo>
                <a:lnTo>
                  <a:pt x="490" y="542"/>
                </a:lnTo>
                <a:lnTo>
                  <a:pt x="464" y="400"/>
                </a:lnTo>
                <a:lnTo>
                  <a:pt x="494" y="172"/>
                </a:lnTo>
                <a:lnTo>
                  <a:pt x="446" y="160"/>
                </a:lnTo>
                <a:lnTo>
                  <a:pt x="414" y="160"/>
                </a:lnTo>
                <a:lnTo>
                  <a:pt x="404" y="122"/>
                </a:lnTo>
                <a:lnTo>
                  <a:pt x="196" y="96"/>
                </a:lnTo>
                <a:lnTo>
                  <a:pt x="174" y="38"/>
                </a:lnTo>
                <a:lnTo>
                  <a:pt x="146" y="38"/>
                </a:lnTo>
                <a:lnTo>
                  <a:pt x="146" y="0"/>
                </a:lnTo>
                <a:lnTo>
                  <a:pt x="78" y="24"/>
                </a:lnTo>
                <a:lnTo>
                  <a:pt x="36" y="116"/>
                </a:lnTo>
                <a:lnTo>
                  <a:pt x="0" y="158"/>
                </a:lnTo>
                <a:lnTo>
                  <a:pt x="28" y="292"/>
                </a:lnTo>
                <a:lnTo>
                  <a:pt x="166" y="374"/>
                </a:lnTo>
                <a:lnTo>
                  <a:pt x="194" y="508"/>
                </a:lnTo>
                <a:lnTo>
                  <a:pt x="264" y="574"/>
                </a:lnTo>
                <a:lnTo>
                  <a:pt x="352" y="568"/>
                </a:lnTo>
                <a:lnTo>
                  <a:pt x="404" y="53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>
            <a:off x="5558120" y="2434193"/>
            <a:ext cx="492450" cy="861788"/>
          </a:xfrm>
          <a:custGeom>
            <a:avLst/>
            <a:gdLst/>
            <a:ahLst/>
            <a:cxnLst>
              <a:cxn ang="0">
                <a:pos x="336" y="64"/>
              </a:cxn>
              <a:cxn ang="0">
                <a:pos x="300" y="26"/>
              </a:cxn>
              <a:cxn ang="0">
                <a:pos x="296" y="4"/>
              </a:cxn>
              <a:cxn ang="0">
                <a:pos x="210" y="0"/>
              </a:cxn>
              <a:cxn ang="0">
                <a:pos x="158" y="30"/>
              </a:cxn>
              <a:cxn ang="0">
                <a:pos x="70" y="36"/>
              </a:cxn>
              <a:cxn ang="0">
                <a:pos x="78" y="96"/>
              </a:cxn>
              <a:cxn ang="0">
                <a:pos x="22" y="162"/>
              </a:cxn>
              <a:cxn ang="0">
                <a:pos x="42" y="202"/>
              </a:cxn>
              <a:cxn ang="0">
                <a:pos x="0" y="272"/>
              </a:cxn>
              <a:cxn ang="0">
                <a:pos x="0" y="320"/>
              </a:cxn>
              <a:cxn ang="0">
                <a:pos x="96" y="442"/>
              </a:cxn>
              <a:cxn ang="0">
                <a:pos x="130" y="442"/>
              </a:cxn>
              <a:cxn ang="0">
                <a:pos x="130" y="526"/>
              </a:cxn>
              <a:cxn ang="0">
                <a:pos x="208" y="580"/>
              </a:cxn>
              <a:cxn ang="0">
                <a:pos x="236" y="658"/>
              </a:cxn>
              <a:cxn ang="0">
                <a:pos x="258" y="616"/>
              </a:cxn>
              <a:cxn ang="0">
                <a:pos x="308" y="644"/>
              </a:cxn>
              <a:cxn ang="0">
                <a:pos x="348" y="592"/>
              </a:cxn>
              <a:cxn ang="0">
                <a:pos x="356" y="510"/>
              </a:cxn>
              <a:cxn ang="0">
                <a:pos x="376" y="428"/>
              </a:cxn>
              <a:cxn ang="0">
                <a:pos x="336" y="64"/>
              </a:cxn>
            </a:cxnLst>
            <a:rect l="0" t="0" r="r" b="b"/>
            <a:pathLst>
              <a:path w="376" h="658">
                <a:moveTo>
                  <a:pt x="336" y="64"/>
                </a:moveTo>
                <a:lnTo>
                  <a:pt x="300" y="26"/>
                </a:lnTo>
                <a:lnTo>
                  <a:pt x="296" y="4"/>
                </a:lnTo>
                <a:lnTo>
                  <a:pt x="210" y="0"/>
                </a:lnTo>
                <a:lnTo>
                  <a:pt x="158" y="30"/>
                </a:lnTo>
                <a:lnTo>
                  <a:pt x="70" y="36"/>
                </a:lnTo>
                <a:lnTo>
                  <a:pt x="78" y="96"/>
                </a:lnTo>
                <a:lnTo>
                  <a:pt x="22" y="162"/>
                </a:lnTo>
                <a:lnTo>
                  <a:pt x="42" y="202"/>
                </a:lnTo>
                <a:lnTo>
                  <a:pt x="0" y="272"/>
                </a:lnTo>
                <a:lnTo>
                  <a:pt x="0" y="320"/>
                </a:lnTo>
                <a:lnTo>
                  <a:pt x="96" y="442"/>
                </a:lnTo>
                <a:lnTo>
                  <a:pt x="130" y="442"/>
                </a:lnTo>
                <a:lnTo>
                  <a:pt x="130" y="526"/>
                </a:lnTo>
                <a:lnTo>
                  <a:pt x="208" y="580"/>
                </a:lnTo>
                <a:lnTo>
                  <a:pt x="236" y="658"/>
                </a:lnTo>
                <a:lnTo>
                  <a:pt x="258" y="616"/>
                </a:lnTo>
                <a:lnTo>
                  <a:pt x="308" y="644"/>
                </a:lnTo>
                <a:lnTo>
                  <a:pt x="348" y="592"/>
                </a:lnTo>
                <a:lnTo>
                  <a:pt x="356" y="510"/>
                </a:lnTo>
                <a:lnTo>
                  <a:pt x="376" y="428"/>
                </a:lnTo>
                <a:lnTo>
                  <a:pt x="336" y="6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4" name="Freeform 3053"/>
          <p:cNvSpPr>
            <a:spLocks/>
          </p:cNvSpPr>
          <p:nvPr/>
        </p:nvSpPr>
        <p:spPr bwMode="auto">
          <a:xfrm>
            <a:off x="7360329" y="1614373"/>
            <a:ext cx="128559" cy="49109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6" y="312"/>
              </a:cxn>
              <a:cxn ang="0">
                <a:pos x="100" y="382"/>
              </a:cxn>
              <a:cxn ang="0">
                <a:pos x="94" y="324"/>
              </a:cxn>
              <a:cxn ang="0">
                <a:pos x="30" y="98"/>
              </a:cxn>
              <a:cxn ang="0">
                <a:pos x="0" y="0"/>
              </a:cxn>
            </a:cxnLst>
            <a:rect l="0" t="0" r="r" b="b"/>
            <a:pathLst>
              <a:path w="100" h="382">
                <a:moveTo>
                  <a:pt x="0" y="0"/>
                </a:moveTo>
                <a:lnTo>
                  <a:pt x="86" y="312"/>
                </a:lnTo>
                <a:lnTo>
                  <a:pt x="100" y="382"/>
                </a:lnTo>
                <a:lnTo>
                  <a:pt x="94" y="324"/>
                </a:lnTo>
                <a:lnTo>
                  <a:pt x="30" y="9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5" name="Freeform 3054"/>
          <p:cNvSpPr>
            <a:spLocks/>
          </p:cNvSpPr>
          <p:nvPr/>
        </p:nvSpPr>
        <p:spPr bwMode="auto">
          <a:xfrm>
            <a:off x="6792096" y="1570663"/>
            <a:ext cx="771357" cy="701935"/>
          </a:xfrm>
          <a:custGeom>
            <a:avLst/>
            <a:gdLst/>
            <a:ahLst/>
            <a:cxnLst>
              <a:cxn ang="0">
                <a:pos x="546" y="442"/>
              </a:cxn>
              <a:cxn ang="0">
                <a:pos x="542" y="416"/>
              </a:cxn>
              <a:cxn ang="0">
                <a:pos x="528" y="346"/>
              </a:cxn>
              <a:cxn ang="0">
                <a:pos x="442" y="34"/>
              </a:cxn>
              <a:cxn ang="0">
                <a:pos x="434" y="0"/>
              </a:cxn>
              <a:cxn ang="0">
                <a:pos x="434" y="0"/>
              </a:cxn>
              <a:cxn ang="0">
                <a:pos x="434" y="0"/>
              </a:cxn>
              <a:cxn ang="0">
                <a:pos x="308" y="48"/>
              </a:cxn>
              <a:cxn ang="0">
                <a:pos x="238" y="208"/>
              </a:cxn>
              <a:cxn ang="0">
                <a:pos x="246" y="234"/>
              </a:cxn>
              <a:cxn ang="0">
                <a:pos x="216" y="290"/>
              </a:cxn>
              <a:cxn ang="0">
                <a:pos x="84" y="318"/>
              </a:cxn>
              <a:cxn ang="0">
                <a:pos x="46" y="398"/>
              </a:cxn>
              <a:cxn ang="0">
                <a:pos x="58" y="426"/>
              </a:cxn>
              <a:cxn ang="0">
                <a:pos x="0" y="494"/>
              </a:cxn>
              <a:cxn ang="0">
                <a:pos x="16" y="546"/>
              </a:cxn>
              <a:cxn ang="0">
                <a:pos x="380" y="426"/>
              </a:cxn>
              <a:cxn ang="0">
                <a:pos x="456" y="492"/>
              </a:cxn>
              <a:cxn ang="0">
                <a:pos x="478" y="498"/>
              </a:cxn>
              <a:cxn ang="0">
                <a:pos x="588" y="522"/>
              </a:cxn>
              <a:cxn ang="0">
                <a:pos x="600" y="496"/>
              </a:cxn>
              <a:cxn ang="0">
                <a:pos x="594" y="490"/>
              </a:cxn>
              <a:cxn ang="0">
                <a:pos x="546" y="442"/>
              </a:cxn>
            </a:cxnLst>
            <a:rect l="0" t="0" r="r" b="b"/>
            <a:pathLst>
              <a:path w="600" h="546">
                <a:moveTo>
                  <a:pt x="546" y="442"/>
                </a:moveTo>
                <a:lnTo>
                  <a:pt x="542" y="416"/>
                </a:lnTo>
                <a:lnTo>
                  <a:pt x="528" y="346"/>
                </a:lnTo>
                <a:lnTo>
                  <a:pt x="442" y="34"/>
                </a:lnTo>
                <a:lnTo>
                  <a:pt x="434" y="0"/>
                </a:lnTo>
                <a:lnTo>
                  <a:pt x="434" y="0"/>
                </a:lnTo>
                <a:lnTo>
                  <a:pt x="434" y="0"/>
                </a:lnTo>
                <a:lnTo>
                  <a:pt x="308" y="48"/>
                </a:lnTo>
                <a:lnTo>
                  <a:pt x="238" y="208"/>
                </a:lnTo>
                <a:lnTo>
                  <a:pt x="246" y="234"/>
                </a:lnTo>
                <a:lnTo>
                  <a:pt x="216" y="290"/>
                </a:lnTo>
                <a:lnTo>
                  <a:pt x="84" y="318"/>
                </a:lnTo>
                <a:lnTo>
                  <a:pt x="46" y="398"/>
                </a:lnTo>
                <a:lnTo>
                  <a:pt x="58" y="426"/>
                </a:lnTo>
                <a:lnTo>
                  <a:pt x="0" y="494"/>
                </a:lnTo>
                <a:lnTo>
                  <a:pt x="16" y="546"/>
                </a:lnTo>
                <a:lnTo>
                  <a:pt x="380" y="426"/>
                </a:lnTo>
                <a:lnTo>
                  <a:pt x="456" y="492"/>
                </a:lnTo>
                <a:lnTo>
                  <a:pt x="478" y="498"/>
                </a:lnTo>
                <a:lnTo>
                  <a:pt x="588" y="522"/>
                </a:lnTo>
                <a:lnTo>
                  <a:pt x="600" y="496"/>
                </a:lnTo>
                <a:lnTo>
                  <a:pt x="594" y="490"/>
                </a:lnTo>
                <a:lnTo>
                  <a:pt x="546" y="44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6" name="Freeform 3055"/>
          <p:cNvSpPr>
            <a:spLocks/>
          </p:cNvSpPr>
          <p:nvPr/>
        </p:nvSpPr>
        <p:spPr bwMode="auto">
          <a:xfrm>
            <a:off x="7684299" y="1748075"/>
            <a:ext cx="51424" cy="35996"/>
          </a:xfrm>
          <a:custGeom>
            <a:avLst/>
            <a:gdLst/>
            <a:ahLst/>
            <a:cxnLst>
              <a:cxn ang="0">
                <a:pos x="40" y="28"/>
              </a:cxn>
              <a:cxn ang="0">
                <a:pos x="40" y="24"/>
              </a:cxn>
              <a:cxn ang="0">
                <a:pos x="0" y="0"/>
              </a:cxn>
              <a:cxn ang="0">
                <a:pos x="40" y="28"/>
              </a:cxn>
            </a:cxnLst>
            <a:rect l="0" t="0" r="r" b="b"/>
            <a:pathLst>
              <a:path w="40" h="28">
                <a:moveTo>
                  <a:pt x="40" y="28"/>
                </a:moveTo>
                <a:lnTo>
                  <a:pt x="40" y="24"/>
                </a:lnTo>
                <a:lnTo>
                  <a:pt x="0" y="0"/>
                </a:lnTo>
                <a:lnTo>
                  <a:pt x="40" y="2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7" name="Freeform 3056"/>
          <p:cNvSpPr>
            <a:spLocks/>
          </p:cNvSpPr>
          <p:nvPr/>
        </p:nvSpPr>
        <p:spPr bwMode="auto">
          <a:xfrm>
            <a:off x="7522314" y="1007573"/>
            <a:ext cx="480812" cy="771357"/>
          </a:xfrm>
          <a:custGeom>
            <a:avLst/>
            <a:gdLst/>
            <a:ahLst/>
            <a:cxnLst>
              <a:cxn ang="0">
                <a:pos x="284" y="228"/>
              </a:cxn>
              <a:cxn ang="0">
                <a:pos x="244" y="202"/>
              </a:cxn>
              <a:cxn ang="0">
                <a:pos x="136" y="0"/>
              </a:cxn>
              <a:cxn ang="0">
                <a:pos x="84" y="68"/>
              </a:cxn>
              <a:cxn ang="0">
                <a:pos x="46" y="54"/>
              </a:cxn>
              <a:cxn ang="0">
                <a:pos x="46" y="228"/>
              </a:cxn>
              <a:cxn ang="0">
                <a:pos x="0" y="356"/>
              </a:cxn>
              <a:cxn ang="0">
                <a:pos x="126" y="576"/>
              </a:cxn>
              <a:cxn ang="0">
                <a:pos x="166" y="600"/>
              </a:cxn>
              <a:cxn ang="0">
                <a:pos x="166" y="540"/>
              </a:cxn>
              <a:cxn ang="0">
                <a:pos x="244" y="404"/>
              </a:cxn>
              <a:cxn ang="0">
                <a:pos x="294" y="378"/>
              </a:cxn>
              <a:cxn ang="0">
                <a:pos x="294" y="336"/>
              </a:cxn>
              <a:cxn ang="0">
                <a:pos x="374" y="202"/>
              </a:cxn>
              <a:cxn ang="0">
                <a:pos x="284" y="228"/>
              </a:cxn>
            </a:cxnLst>
            <a:rect l="0" t="0" r="r" b="b"/>
            <a:pathLst>
              <a:path w="374" h="600">
                <a:moveTo>
                  <a:pt x="284" y="228"/>
                </a:moveTo>
                <a:lnTo>
                  <a:pt x="244" y="202"/>
                </a:lnTo>
                <a:lnTo>
                  <a:pt x="136" y="0"/>
                </a:lnTo>
                <a:lnTo>
                  <a:pt x="84" y="68"/>
                </a:lnTo>
                <a:lnTo>
                  <a:pt x="46" y="54"/>
                </a:lnTo>
                <a:lnTo>
                  <a:pt x="46" y="228"/>
                </a:lnTo>
                <a:lnTo>
                  <a:pt x="0" y="356"/>
                </a:lnTo>
                <a:lnTo>
                  <a:pt x="126" y="576"/>
                </a:lnTo>
                <a:lnTo>
                  <a:pt x="166" y="600"/>
                </a:lnTo>
                <a:lnTo>
                  <a:pt x="166" y="540"/>
                </a:lnTo>
                <a:lnTo>
                  <a:pt x="244" y="404"/>
                </a:lnTo>
                <a:lnTo>
                  <a:pt x="294" y="378"/>
                </a:lnTo>
                <a:lnTo>
                  <a:pt x="294" y="336"/>
                </a:lnTo>
                <a:lnTo>
                  <a:pt x="374" y="202"/>
                </a:lnTo>
                <a:lnTo>
                  <a:pt x="284" y="22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8" name="Freeform 3057"/>
          <p:cNvSpPr>
            <a:spLocks/>
          </p:cNvSpPr>
          <p:nvPr/>
        </p:nvSpPr>
        <p:spPr bwMode="auto">
          <a:xfrm>
            <a:off x="7352615" y="1516668"/>
            <a:ext cx="151701" cy="434531"/>
          </a:xfrm>
          <a:custGeom>
            <a:avLst/>
            <a:gdLst/>
            <a:ahLst/>
            <a:cxnLst>
              <a:cxn ang="0">
                <a:pos x="110" y="84"/>
              </a:cxn>
              <a:cxn ang="0">
                <a:pos x="110" y="84"/>
              </a:cxn>
              <a:cxn ang="0">
                <a:pos x="112" y="64"/>
              </a:cxn>
              <a:cxn ang="0">
                <a:pos x="112" y="42"/>
              </a:cxn>
              <a:cxn ang="0">
                <a:pos x="110" y="20"/>
              </a:cxn>
              <a:cxn ang="0">
                <a:pos x="106" y="0"/>
              </a:cxn>
              <a:cxn ang="0">
                <a:pos x="0" y="40"/>
              </a:cxn>
              <a:cxn ang="0">
                <a:pos x="0" y="42"/>
              </a:cxn>
              <a:cxn ang="0">
                <a:pos x="2" y="42"/>
              </a:cxn>
              <a:cxn ang="0">
                <a:pos x="40" y="174"/>
              </a:cxn>
              <a:cxn ang="0">
                <a:pos x="80" y="318"/>
              </a:cxn>
              <a:cxn ang="0">
                <a:pos x="86" y="338"/>
              </a:cxn>
              <a:cxn ang="0">
                <a:pos x="86" y="338"/>
              </a:cxn>
              <a:cxn ang="0">
                <a:pos x="118" y="330"/>
              </a:cxn>
              <a:cxn ang="0">
                <a:pos x="118" y="330"/>
              </a:cxn>
              <a:cxn ang="0">
                <a:pos x="110" y="302"/>
              </a:cxn>
              <a:cxn ang="0">
                <a:pos x="106" y="270"/>
              </a:cxn>
              <a:cxn ang="0">
                <a:pos x="104" y="234"/>
              </a:cxn>
              <a:cxn ang="0">
                <a:pos x="104" y="198"/>
              </a:cxn>
              <a:cxn ang="0">
                <a:pos x="106" y="132"/>
              </a:cxn>
              <a:cxn ang="0">
                <a:pos x="108" y="104"/>
              </a:cxn>
              <a:cxn ang="0">
                <a:pos x="110" y="84"/>
              </a:cxn>
              <a:cxn ang="0">
                <a:pos x="110" y="84"/>
              </a:cxn>
            </a:cxnLst>
            <a:rect l="0" t="0" r="r" b="b"/>
            <a:pathLst>
              <a:path w="118" h="338">
                <a:moveTo>
                  <a:pt x="110" y="84"/>
                </a:moveTo>
                <a:lnTo>
                  <a:pt x="110" y="84"/>
                </a:lnTo>
                <a:lnTo>
                  <a:pt x="112" y="64"/>
                </a:lnTo>
                <a:lnTo>
                  <a:pt x="112" y="42"/>
                </a:lnTo>
                <a:lnTo>
                  <a:pt x="110" y="20"/>
                </a:lnTo>
                <a:lnTo>
                  <a:pt x="106" y="0"/>
                </a:lnTo>
                <a:lnTo>
                  <a:pt x="0" y="40"/>
                </a:lnTo>
                <a:lnTo>
                  <a:pt x="0" y="42"/>
                </a:lnTo>
                <a:lnTo>
                  <a:pt x="2" y="42"/>
                </a:lnTo>
                <a:lnTo>
                  <a:pt x="40" y="174"/>
                </a:lnTo>
                <a:lnTo>
                  <a:pt x="80" y="318"/>
                </a:lnTo>
                <a:lnTo>
                  <a:pt x="86" y="338"/>
                </a:lnTo>
                <a:lnTo>
                  <a:pt x="86" y="338"/>
                </a:lnTo>
                <a:lnTo>
                  <a:pt x="118" y="330"/>
                </a:lnTo>
                <a:lnTo>
                  <a:pt x="118" y="330"/>
                </a:lnTo>
                <a:lnTo>
                  <a:pt x="110" y="302"/>
                </a:lnTo>
                <a:lnTo>
                  <a:pt x="106" y="270"/>
                </a:lnTo>
                <a:lnTo>
                  <a:pt x="104" y="234"/>
                </a:lnTo>
                <a:lnTo>
                  <a:pt x="104" y="198"/>
                </a:lnTo>
                <a:lnTo>
                  <a:pt x="106" y="132"/>
                </a:lnTo>
                <a:lnTo>
                  <a:pt x="108" y="104"/>
                </a:lnTo>
                <a:lnTo>
                  <a:pt x="110" y="84"/>
                </a:lnTo>
                <a:lnTo>
                  <a:pt x="110" y="8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69" name="Freeform 3058"/>
          <p:cNvSpPr>
            <a:spLocks/>
          </p:cNvSpPr>
          <p:nvPr/>
        </p:nvSpPr>
        <p:spPr bwMode="auto">
          <a:xfrm>
            <a:off x="7486317" y="1462674"/>
            <a:ext cx="251976" cy="478241"/>
          </a:xfrm>
          <a:custGeom>
            <a:avLst/>
            <a:gdLst/>
            <a:ahLst/>
            <a:cxnLst>
              <a:cxn ang="0">
                <a:pos x="156" y="224"/>
              </a:cxn>
              <a:cxn ang="0">
                <a:pos x="30" y="6"/>
              </a:cxn>
              <a:cxn ang="0">
                <a:pos x="30" y="4"/>
              </a:cxn>
              <a:cxn ang="0">
                <a:pos x="156" y="222"/>
              </a:cxn>
              <a:cxn ang="0">
                <a:pos x="30" y="0"/>
              </a:cxn>
              <a:cxn ang="0">
                <a:pos x="16" y="36"/>
              </a:cxn>
              <a:cxn ang="0">
                <a:pos x="2" y="42"/>
              </a:cxn>
              <a:cxn ang="0">
                <a:pos x="2" y="42"/>
              </a:cxn>
              <a:cxn ang="0">
                <a:pos x="6" y="62"/>
              </a:cxn>
              <a:cxn ang="0">
                <a:pos x="8" y="84"/>
              </a:cxn>
              <a:cxn ang="0">
                <a:pos x="8" y="106"/>
              </a:cxn>
              <a:cxn ang="0">
                <a:pos x="6" y="126"/>
              </a:cxn>
              <a:cxn ang="0">
                <a:pos x="6" y="126"/>
              </a:cxn>
              <a:cxn ang="0">
                <a:pos x="4" y="146"/>
              </a:cxn>
              <a:cxn ang="0">
                <a:pos x="2" y="174"/>
              </a:cxn>
              <a:cxn ang="0">
                <a:pos x="0" y="240"/>
              </a:cxn>
              <a:cxn ang="0">
                <a:pos x="0" y="276"/>
              </a:cxn>
              <a:cxn ang="0">
                <a:pos x="2" y="312"/>
              </a:cxn>
              <a:cxn ang="0">
                <a:pos x="6" y="344"/>
              </a:cxn>
              <a:cxn ang="0">
                <a:pos x="14" y="372"/>
              </a:cxn>
              <a:cxn ang="0">
                <a:pos x="14" y="372"/>
              </a:cxn>
              <a:cxn ang="0">
                <a:pos x="44" y="362"/>
              </a:cxn>
              <a:cxn ang="0">
                <a:pos x="74" y="350"/>
              </a:cxn>
              <a:cxn ang="0">
                <a:pos x="100" y="334"/>
              </a:cxn>
              <a:cxn ang="0">
                <a:pos x="114" y="326"/>
              </a:cxn>
              <a:cxn ang="0">
                <a:pos x="124" y="316"/>
              </a:cxn>
              <a:cxn ang="0">
                <a:pos x="124" y="316"/>
              </a:cxn>
              <a:cxn ang="0">
                <a:pos x="134" y="308"/>
              </a:cxn>
              <a:cxn ang="0">
                <a:pos x="144" y="300"/>
              </a:cxn>
              <a:cxn ang="0">
                <a:pos x="154" y="296"/>
              </a:cxn>
              <a:cxn ang="0">
                <a:pos x="164" y="292"/>
              </a:cxn>
              <a:cxn ang="0">
                <a:pos x="182" y="288"/>
              </a:cxn>
              <a:cxn ang="0">
                <a:pos x="196" y="288"/>
              </a:cxn>
              <a:cxn ang="0">
                <a:pos x="196" y="250"/>
              </a:cxn>
              <a:cxn ang="0">
                <a:pos x="156" y="224"/>
              </a:cxn>
            </a:cxnLst>
            <a:rect l="0" t="0" r="r" b="b"/>
            <a:pathLst>
              <a:path w="196" h="372">
                <a:moveTo>
                  <a:pt x="156" y="224"/>
                </a:moveTo>
                <a:lnTo>
                  <a:pt x="30" y="6"/>
                </a:lnTo>
                <a:lnTo>
                  <a:pt x="30" y="4"/>
                </a:lnTo>
                <a:lnTo>
                  <a:pt x="156" y="222"/>
                </a:lnTo>
                <a:lnTo>
                  <a:pt x="30" y="0"/>
                </a:lnTo>
                <a:lnTo>
                  <a:pt x="16" y="36"/>
                </a:lnTo>
                <a:lnTo>
                  <a:pt x="2" y="42"/>
                </a:lnTo>
                <a:lnTo>
                  <a:pt x="2" y="42"/>
                </a:lnTo>
                <a:lnTo>
                  <a:pt x="6" y="62"/>
                </a:lnTo>
                <a:lnTo>
                  <a:pt x="8" y="84"/>
                </a:lnTo>
                <a:lnTo>
                  <a:pt x="8" y="106"/>
                </a:lnTo>
                <a:lnTo>
                  <a:pt x="6" y="126"/>
                </a:lnTo>
                <a:lnTo>
                  <a:pt x="6" y="126"/>
                </a:lnTo>
                <a:lnTo>
                  <a:pt x="4" y="146"/>
                </a:lnTo>
                <a:lnTo>
                  <a:pt x="2" y="174"/>
                </a:lnTo>
                <a:lnTo>
                  <a:pt x="0" y="240"/>
                </a:lnTo>
                <a:lnTo>
                  <a:pt x="0" y="276"/>
                </a:lnTo>
                <a:lnTo>
                  <a:pt x="2" y="312"/>
                </a:lnTo>
                <a:lnTo>
                  <a:pt x="6" y="344"/>
                </a:lnTo>
                <a:lnTo>
                  <a:pt x="14" y="372"/>
                </a:lnTo>
                <a:lnTo>
                  <a:pt x="14" y="372"/>
                </a:lnTo>
                <a:lnTo>
                  <a:pt x="44" y="362"/>
                </a:lnTo>
                <a:lnTo>
                  <a:pt x="74" y="350"/>
                </a:lnTo>
                <a:lnTo>
                  <a:pt x="100" y="334"/>
                </a:lnTo>
                <a:lnTo>
                  <a:pt x="114" y="326"/>
                </a:lnTo>
                <a:lnTo>
                  <a:pt x="124" y="316"/>
                </a:lnTo>
                <a:lnTo>
                  <a:pt x="124" y="316"/>
                </a:lnTo>
                <a:lnTo>
                  <a:pt x="134" y="308"/>
                </a:lnTo>
                <a:lnTo>
                  <a:pt x="144" y="300"/>
                </a:lnTo>
                <a:lnTo>
                  <a:pt x="154" y="296"/>
                </a:lnTo>
                <a:lnTo>
                  <a:pt x="164" y="292"/>
                </a:lnTo>
                <a:lnTo>
                  <a:pt x="182" y="288"/>
                </a:lnTo>
                <a:lnTo>
                  <a:pt x="196" y="288"/>
                </a:lnTo>
                <a:lnTo>
                  <a:pt x="196" y="250"/>
                </a:lnTo>
                <a:lnTo>
                  <a:pt x="156" y="22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0" name="Freeform 3059"/>
          <p:cNvSpPr>
            <a:spLocks/>
          </p:cNvSpPr>
          <p:nvPr/>
        </p:nvSpPr>
        <p:spPr bwMode="auto">
          <a:xfrm>
            <a:off x="7481174" y="1971769"/>
            <a:ext cx="213409" cy="233978"/>
          </a:xfrm>
          <a:custGeom>
            <a:avLst/>
            <a:gdLst/>
            <a:ahLst/>
            <a:cxnLst>
              <a:cxn ang="0">
                <a:pos x="2" y="46"/>
              </a:cxn>
              <a:cxn ang="0">
                <a:pos x="12" y="128"/>
              </a:cxn>
              <a:cxn ang="0">
                <a:pos x="64" y="182"/>
              </a:cxn>
              <a:cxn ang="0">
                <a:pos x="60" y="178"/>
              </a:cxn>
              <a:cxn ang="0">
                <a:pos x="64" y="182"/>
              </a:cxn>
              <a:cxn ang="0">
                <a:pos x="66" y="178"/>
              </a:cxn>
              <a:cxn ang="0">
                <a:pos x="150" y="138"/>
              </a:cxn>
              <a:cxn ang="0">
                <a:pos x="164" y="138"/>
              </a:cxn>
              <a:cxn ang="0">
                <a:pos x="166" y="138"/>
              </a:cxn>
              <a:cxn ang="0">
                <a:pos x="138" y="0"/>
              </a:cxn>
              <a:cxn ang="0">
                <a:pos x="0" y="44"/>
              </a:cxn>
              <a:cxn ang="0">
                <a:pos x="2" y="46"/>
              </a:cxn>
            </a:cxnLst>
            <a:rect l="0" t="0" r="r" b="b"/>
            <a:pathLst>
              <a:path w="166" h="182">
                <a:moveTo>
                  <a:pt x="2" y="46"/>
                </a:moveTo>
                <a:lnTo>
                  <a:pt x="12" y="128"/>
                </a:lnTo>
                <a:lnTo>
                  <a:pt x="64" y="182"/>
                </a:lnTo>
                <a:lnTo>
                  <a:pt x="60" y="178"/>
                </a:lnTo>
                <a:lnTo>
                  <a:pt x="64" y="182"/>
                </a:lnTo>
                <a:lnTo>
                  <a:pt x="66" y="178"/>
                </a:lnTo>
                <a:lnTo>
                  <a:pt x="150" y="138"/>
                </a:lnTo>
                <a:lnTo>
                  <a:pt x="164" y="138"/>
                </a:lnTo>
                <a:lnTo>
                  <a:pt x="166" y="138"/>
                </a:lnTo>
                <a:lnTo>
                  <a:pt x="138" y="0"/>
                </a:lnTo>
                <a:lnTo>
                  <a:pt x="0" y="44"/>
                </a:lnTo>
                <a:lnTo>
                  <a:pt x="2" y="46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1" name="Freeform 3060"/>
          <p:cNvSpPr>
            <a:spLocks/>
          </p:cNvSpPr>
          <p:nvPr/>
        </p:nvSpPr>
        <p:spPr bwMode="auto">
          <a:xfrm>
            <a:off x="7460606" y="1835496"/>
            <a:ext cx="429388" cy="195410"/>
          </a:xfrm>
          <a:custGeom>
            <a:avLst/>
            <a:gdLst/>
            <a:ahLst/>
            <a:cxnLst>
              <a:cxn ang="0">
                <a:pos x="292" y="16"/>
              </a:cxn>
              <a:cxn ang="0">
                <a:pos x="264" y="68"/>
              </a:cxn>
              <a:cxn ang="0">
                <a:pos x="214" y="2"/>
              </a:cxn>
              <a:cxn ang="0">
                <a:pos x="214" y="0"/>
              </a:cxn>
              <a:cxn ang="0">
                <a:pos x="214" y="0"/>
              </a:cxn>
              <a:cxn ang="0">
                <a:pos x="202" y="0"/>
              </a:cxn>
              <a:cxn ang="0">
                <a:pos x="184" y="2"/>
              </a:cxn>
              <a:cxn ang="0">
                <a:pos x="174" y="6"/>
              </a:cxn>
              <a:cxn ang="0">
                <a:pos x="162" y="12"/>
              </a:cxn>
              <a:cxn ang="0">
                <a:pos x="152" y="18"/>
              </a:cxn>
              <a:cxn ang="0">
                <a:pos x="142" y="26"/>
              </a:cxn>
              <a:cxn ang="0">
                <a:pos x="142" y="26"/>
              </a:cxn>
              <a:cxn ang="0">
                <a:pos x="128" y="38"/>
              </a:cxn>
              <a:cxn ang="0">
                <a:pos x="112" y="50"/>
              </a:cxn>
              <a:cxn ang="0">
                <a:pos x="96" y="60"/>
              </a:cxn>
              <a:cxn ang="0">
                <a:pos x="76" y="68"/>
              </a:cxn>
              <a:cxn ang="0">
                <a:pos x="38" y="82"/>
              </a:cxn>
              <a:cxn ang="0">
                <a:pos x="0" y="90"/>
              </a:cxn>
              <a:cxn ang="0">
                <a:pos x="16" y="150"/>
              </a:cxn>
              <a:cxn ang="0">
                <a:pos x="154" y="106"/>
              </a:cxn>
              <a:cxn ang="0">
                <a:pos x="154" y="102"/>
              </a:cxn>
              <a:cxn ang="0">
                <a:pos x="170" y="96"/>
              </a:cxn>
              <a:cxn ang="0">
                <a:pos x="206" y="82"/>
              </a:cxn>
              <a:cxn ang="0">
                <a:pos x="242" y="122"/>
              </a:cxn>
              <a:cxn ang="0">
                <a:pos x="244" y="122"/>
              </a:cxn>
              <a:cxn ang="0">
                <a:pos x="254" y="152"/>
              </a:cxn>
              <a:cxn ang="0">
                <a:pos x="334" y="152"/>
              </a:cxn>
              <a:cxn ang="0">
                <a:pos x="334" y="84"/>
              </a:cxn>
              <a:cxn ang="0">
                <a:pos x="292" y="16"/>
              </a:cxn>
            </a:cxnLst>
            <a:rect l="0" t="0" r="r" b="b"/>
            <a:pathLst>
              <a:path w="334" h="152">
                <a:moveTo>
                  <a:pt x="292" y="16"/>
                </a:moveTo>
                <a:lnTo>
                  <a:pt x="264" y="68"/>
                </a:lnTo>
                <a:lnTo>
                  <a:pt x="214" y="2"/>
                </a:lnTo>
                <a:lnTo>
                  <a:pt x="214" y="0"/>
                </a:lnTo>
                <a:lnTo>
                  <a:pt x="214" y="0"/>
                </a:lnTo>
                <a:lnTo>
                  <a:pt x="202" y="0"/>
                </a:lnTo>
                <a:lnTo>
                  <a:pt x="184" y="2"/>
                </a:lnTo>
                <a:lnTo>
                  <a:pt x="174" y="6"/>
                </a:lnTo>
                <a:lnTo>
                  <a:pt x="162" y="12"/>
                </a:lnTo>
                <a:lnTo>
                  <a:pt x="152" y="18"/>
                </a:lnTo>
                <a:lnTo>
                  <a:pt x="142" y="26"/>
                </a:lnTo>
                <a:lnTo>
                  <a:pt x="142" y="26"/>
                </a:lnTo>
                <a:lnTo>
                  <a:pt x="128" y="38"/>
                </a:lnTo>
                <a:lnTo>
                  <a:pt x="112" y="50"/>
                </a:lnTo>
                <a:lnTo>
                  <a:pt x="96" y="60"/>
                </a:lnTo>
                <a:lnTo>
                  <a:pt x="76" y="68"/>
                </a:lnTo>
                <a:lnTo>
                  <a:pt x="38" y="82"/>
                </a:lnTo>
                <a:lnTo>
                  <a:pt x="0" y="90"/>
                </a:lnTo>
                <a:lnTo>
                  <a:pt x="16" y="150"/>
                </a:lnTo>
                <a:lnTo>
                  <a:pt x="154" y="106"/>
                </a:lnTo>
                <a:lnTo>
                  <a:pt x="154" y="102"/>
                </a:lnTo>
                <a:lnTo>
                  <a:pt x="170" y="96"/>
                </a:lnTo>
                <a:lnTo>
                  <a:pt x="206" y="82"/>
                </a:lnTo>
                <a:lnTo>
                  <a:pt x="242" y="122"/>
                </a:lnTo>
                <a:lnTo>
                  <a:pt x="244" y="122"/>
                </a:lnTo>
                <a:lnTo>
                  <a:pt x="254" y="152"/>
                </a:lnTo>
                <a:lnTo>
                  <a:pt x="334" y="152"/>
                </a:lnTo>
                <a:lnTo>
                  <a:pt x="334" y="84"/>
                </a:lnTo>
                <a:lnTo>
                  <a:pt x="292" y="16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2" name="Freeform 2853"/>
          <p:cNvSpPr>
            <a:spLocks/>
          </p:cNvSpPr>
          <p:nvPr/>
        </p:nvSpPr>
        <p:spPr bwMode="auto">
          <a:xfrm>
            <a:off x="7695022" y="2153639"/>
            <a:ext cx="2571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3" name="Freeform 2854"/>
          <p:cNvSpPr>
            <a:spLocks/>
          </p:cNvSpPr>
          <p:nvPr/>
        </p:nvSpPr>
        <p:spPr bwMode="auto">
          <a:xfrm>
            <a:off x="2751006" y="3282304"/>
            <a:ext cx="745587" cy="1007828"/>
          </a:xfrm>
          <a:custGeom>
            <a:avLst/>
            <a:gdLst/>
            <a:ahLst/>
            <a:cxnLst>
              <a:cxn ang="0">
                <a:pos x="128" y="0"/>
              </a:cxn>
              <a:cxn ang="0">
                <a:pos x="112" y="120"/>
              </a:cxn>
              <a:cxn ang="0">
                <a:pos x="72" y="106"/>
              </a:cxn>
              <a:cxn ang="0">
                <a:pos x="42" y="254"/>
              </a:cxn>
              <a:cxn ang="0">
                <a:pos x="74" y="350"/>
              </a:cxn>
              <a:cxn ang="0">
                <a:pos x="62" y="364"/>
              </a:cxn>
              <a:cxn ang="0">
                <a:pos x="12" y="472"/>
              </a:cxn>
              <a:cxn ang="0">
                <a:pos x="24" y="526"/>
              </a:cxn>
              <a:cxn ang="0">
                <a:pos x="0" y="568"/>
              </a:cxn>
              <a:cxn ang="0">
                <a:pos x="362" y="768"/>
              </a:cxn>
              <a:cxn ang="0">
                <a:pos x="538" y="784"/>
              </a:cxn>
              <a:cxn ang="0">
                <a:pos x="580" y="80"/>
              </a:cxn>
              <a:cxn ang="0">
                <a:pos x="128" y="0"/>
              </a:cxn>
            </a:cxnLst>
            <a:rect l="0" t="0" r="r" b="b"/>
            <a:pathLst>
              <a:path w="580" h="784">
                <a:moveTo>
                  <a:pt x="128" y="0"/>
                </a:moveTo>
                <a:lnTo>
                  <a:pt x="112" y="120"/>
                </a:lnTo>
                <a:lnTo>
                  <a:pt x="72" y="106"/>
                </a:lnTo>
                <a:lnTo>
                  <a:pt x="42" y="254"/>
                </a:lnTo>
                <a:lnTo>
                  <a:pt x="74" y="350"/>
                </a:lnTo>
                <a:lnTo>
                  <a:pt x="62" y="364"/>
                </a:lnTo>
                <a:lnTo>
                  <a:pt x="12" y="472"/>
                </a:lnTo>
                <a:lnTo>
                  <a:pt x="24" y="526"/>
                </a:lnTo>
                <a:lnTo>
                  <a:pt x="0" y="568"/>
                </a:lnTo>
                <a:lnTo>
                  <a:pt x="362" y="768"/>
                </a:lnTo>
                <a:lnTo>
                  <a:pt x="538" y="784"/>
                </a:lnTo>
                <a:lnTo>
                  <a:pt x="580" y="80"/>
                </a:lnTo>
                <a:lnTo>
                  <a:pt x="1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4" name="Freeform 2855"/>
          <p:cNvSpPr>
            <a:spLocks/>
          </p:cNvSpPr>
          <p:nvPr/>
        </p:nvSpPr>
        <p:spPr bwMode="auto">
          <a:xfrm>
            <a:off x="5381130" y="3945620"/>
            <a:ext cx="719878" cy="601612"/>
          </a:xfrm>
          <a:custGeom>
            <a:avLst/>
            <a:gdLst/>
            <a:ahLst/>
            <a:cxnLst>
              <a:cxn ang="0">
                <a:pos x="276" y="240"/>
              </a:cxn>
              <a:cxn ang="0">
                <a:pos x="310" y="90"/>
              </a:cxn>
              <a:cxn ang="0">
                <a:pos x="280" y="0"/>
              </a:cxn>
              <a:cxn ang="0">
                <a:pos x="0" y="20"/>
              </a:cxn>
              <a:cxn ang="0">
                <a:pos x="16" y="154"/>
              </a:cxn>
              <a:cxn ang="0">
                <a:pos x="84" y="274"/>
              </a:cxn>
              <a:cxn ang="0">
                <a:pos x="76" y="372"/>
              </a:cxn>
              <a:cxn ang="0">
                <a:pos x="62" y="416"/>
              </a:cxn>
              <a:cxn ang="0">
                <a:pos x="174" y="440"/>
              </a:cxn>
              <a:cxn ang="0">
                <a:pos x="282" y="426"/>
              </a:cxn>
              <a:cxn ang="0">
                <a:pos x="264" y="468"/>
              </a:cxn>
              <a:cxn ang="0">
                <a:pos x="354" y="468"/>
              </a:cxn>
              <a:cxn ang="0">
                <a:pos x="390" y="426"/>
              </a:cxn>
              <a:cxn ang="0">
                <a:pos x="412" y="454"/>
              </a:cxn>
              <a:cxn ang="0">
                <a:pos x="480" y="400"/>
              </a:cxn>
              <a:cxn ang="0">
                <a:pos x="502" y="454"/>
              </a:cxn>
              <a:cxn ang="0">
                <a:pos x="540" y="454"/>
              </a:cxn>
              <a:cxn ang="0">
                <a:pos x="560" y="412"/>
              </a:cxn>
              <a:cxn ang="0">
                <a:pos x="512" y="344"/>
              </a:cxn>
              <a:cxn ang="0">
                <a:pos x="480" y="304"/>
              </a:cxn>
              <a:cxn ang="0">
                <a:pos x="486" y="302"/>
              </a:cxn>
              <a:cxn ang="0">
                <a:pos x="448" y="230"/>
              </a:cxn>
              <a:cxn ang="0">
                <a:pos x="276" y="240"/>
              </a:cxn>
            </a:cxnLst>
            <a:rect l="0" t="0" r="r" b="b"/>
            <a:pathLst>
              <a:path w="560" h="468">
                <a:moveTo>
                  <a:pt x="276" y="240"/>
                </a:moveTo>
                <a:lnTo>
                  <a:pt x="310" y="90"/>
                </a:lnTo>
                <a:lnTo>
                  <a:pt x="280" y="0"/>
                </a:lnTo>
                <a:lnTo>
                  <a:pt x="0" y="20"/>
                </a:lnTo>
                <a:lnTo>
                  <a:pt x="16" y="154"/>
                </a:lnTo>
                <a:lnTo>
                  <a:pt x="84" y="274"/>
                </a:lnTo>
                <a:lnTo>
                  <a:pt x="76" y="372"/>
                </a:lnTo>
                <a:lnTo>
                  <a:pt x="62" y="416"/>
                </a:lnTo>
                <a:lnTo>
                  <a:pt x="174" y="440"/>
                </a:lnTo>
                <a:lnTo>
                  <a:pt x="282" y="426"/>
                </a:lnTo>
                <a:lnTo>
                  <a:pt x="264" y="468"/>
                </a:lnTo>
                <a:lnTo>
                  <a:pt x="354" y="468"/>
                </a:lnTo>
                <a:lnTo>
                  <a:pt x="390" y="426"/>
                </a:lnTo>
                <a:lnTo>
                  <a:pt x="412" y="454"/>
                </a:lnTo>
                <a:lnTo>
                  <a:pt x="480" y="400"/>
                </a:lnTo>
                <a:lnTo>
                  <a:pt x="502" y="454"/>
                </a:lnTo>
                <a:lnTo>
                  <a:pt x="540" y="454"/>
                </a:lnTo>
                <a:lnTo>
                  <a:pt x="560" y="412"/>
                </a:lnTo>
                <a:lnTo>
                  <a:pt x="512" y="344"/>
                </a:lnTo>
                <a:lnTo>
                  <a:pt x="480" y="304"/>
                </a:lnTo>
                <a:lnTo>
                  <a:pt x="486" y="302"/>
                </a:lnTo>
                <a:lnTo>
                  <a:pt x="448" y="230"/>
                </a:lnTo>
                <a:lnTo>
                  <a:pt x="276" y="24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5" name="Freeform 2856"/>
          <p:cNvSpPr>
            <a:spLocks/>
          </p:cNvSpPr>
          <p:nvPr/>
        </p:nvSpPr>
        <p:spPr bwMode="auto">
          <a:xfrm>
            <a:off x="3452887" y="3385144"/>
            <a:ext cx="812433" cy="915273"/>
          </a:xfrm>
          <a:custGeom>
            <a:avLst/>
            <a:gdLst/>
            <a:ahLst/>
            <a:cxnLst>
              <a:cxn ang="0">
                <a:pos x="254" y="634"/>
              </a:cxn>
              <a:cxn ang="0">
                <a:pos x="620" y="642"/>
              </a:cxn>
              <a:cxn ang="0">
                <a:pos x="612" y="82"/>
              </a:cxn>
              <a:cxn ang="0">
                <a:pos x="632" y="82"/>
              </a:cxn>
              <a:cxn ang="0">
                <a:pos x="632" y="14"/>
              </a:cxn>
              <a:cxn ang="0">
                <a:pos x="40" y="0"/>
              </a:cxn>
              <a:cxn ang="0">
                <a:pos x="0" y="704"/>
              </a:cxn>
              <a:cxn ang="0">
                <a:pos x="104" y="712"/>
              </a:cxn>
              <a:cxn ang="0">
                <a:pos x="104" y="660"/>
              </a:cxn>
              <a:cxn ang="0">
                <a:pos x="252" y="676"/>
              </a:cxn>
              <a:cxn ang="0">
                <a:pos x="256" y="678"/>
              </a:cxn>
              <a:cxn ang="0">
                <a:pos x="252" y="674"/>
              </a:cxn>
              <a:cxn ang="0">
                <a:pos x="254" y="634"/>
              </a:cxn>
            </a:cxnLst>
            <a:rect l="0" t="0" r="r" b="b"/>
            <a:pathLst>
              <a:path w="632" h="712">
                <a:moveTo>
                  <a:pt x="254" y="634"/>
                </a:moveTo>
                <a:lnTo>
                  <a:pt x="620" y="642"/>
                </a:lnTo>
                <a:lnTo>
                  <a:pt x="612" y="82"/>
                </a:lnTo>
                <a:lnTo>
                  <a:pt x="632" y="82"/>
                </a:lnTo>
                <a:lnTo>
                  <a:pt x="632" y="14"/>
                </a:lnTo>
                <a:lnTo>
                  <a:pt x="40" y="0"/>
                </a:lnTo>
                <a:lnTo>
                  <a:pt x="0" y="704"/>
                </a:lnTo>
                <a:lnTo>
                  <a:pt x="104" y="712"/>
                </a:lnTo>
                <a:lnTo>
                  <a:pt x="104" y="660"/>
                </a:lnTo>
                <a:lnTo>
                  <a:pt x="252" y="676"/>
                </a:lnTo>
                <a:lnTo>
                  <a:pt x="256" y="678"/>
                </a:lnTo>
                <a:lnTo>
                  <a:pt x="252" y="674"/>
                </a:lnTo>
                <a:lnTo>
                  <a:pt x="254" y="63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6" name="Freeform 2857"/>
          <p:cNvSpPr>
            <a:spLocks/>
          </p:cNvSpPr>
          <p:nvPr/>
        </p:nvSpPr>
        <p:spPr bwMode="auto">
          <a:xfrm>
            <a:off x="3784545" y="3487983"/>
            <a:ext cx="1699425" cy="1699425"/>
          </a:xfrm>
          <a:custGeom>
            <a:avLst/>
            <a:gdLst/>
            <a:ahLst/>
            <a:cxnLst>
              <a:cxn ang="0">
                <a:pos x="1312" y="726"/>
              </a:cxn>
              <a:cxn ang="0">
                <a:pos x="1322" y="630"/>
              </a:cxn>
              <a:cxn ang="0">
                <a:pos x="1252" y="512"/>
              </a:cxn>
              <a:cxn ang="0">
                <a:pos x="1234" y="376"/>
              </a:cxn>
              <a:cxn ang="0">
                <a:pos x="1234" y="376"/>
              </a:cxn>
              <a:cxn ang="0">
                <a:pos x="1234" y="376"/>
              </a:cxn>
              <a:cxn ang="0">
                <a:pos x="1230" y="338"/>
              </a:cxn>
              <a:cxn ang="0">
                <a:pos x="1120" y="292"/>
              </a:cxn>
              <a:cxn ang="0">
                <a:pos x="852" y="304"/>
              </a:cxn>
              <a:cxn ang="0">
                <a:pos x="644" y="236"/>
              </a:cxn>
              <a:cxn ang="0">
                <a:pos x="632" y="0"/>
              </a:cxn>
              <a:cxn ang="0">
                <a:pos x="362" y="10"/>
              </a:cxn>
              <a:cxn ang="0">
                <a:pos x="370" y="572"/>
              </a:cxn>
              <a:cxn ang="0">
                <a:pos x="0" y="562"/>
              </a:cxn>
              <a:cxn ang="0">
                <a:pos x="0" y="600"/>
              </a:cxn>
              <a:cxn ang="0">
                <a:pos x="174" y="756"/>
              </a:cxn>
              <a:cxn ang="0">
                <a:pos x="212" y="878"/>
              </a:cxn>
              <a:cxn ang="0">
                <a:pos x="372" y="958"/>
              </a:cxn>
              <a:cxn ang="0">
                <a:pos x="442" y="850"/>
              </a:cxn>
              <a:cxn ang="0">
                <a:pos x="562" y="864"/>
              </a:cxn>
              <a:cxn ang="0">
                <a:pos x="770" y="1254"/>
              </a:cxn>
              <a:cxn ang="0">
                <a:pos x="978" y="1322"/>
              </a:cxn>
              <a:cxn ang="0">
                <a:pos x="1008" y="1268"/>
              </a:cxn>
              <a:cxn ang="0">
                <a:pos x="968" y="1146"/>
              </a:cxn>
              <a:cxn ang="0">
                <a:pos x="968" y="1014"/>
              </a:cxn>
              <a:cxn ang="0">
                <a:pos x="1286" y="768"/>
              </a:cxn>
              <a:cxn ang="0">
                <a:pos x="1300" y="772"/>
              </a:cxn>
              <a:cxn ang="0">
                <a:pos x="1298" y="770"/>
              </a:cxn>
              <a:cxn ang="0">
                <a:pos x="1312" y="726"/>
              </a:cxn>
            </a:cxnLst>
            <a:rect l="0" t="0" r="r" b="b"/>
            <a:pathLst>
              <a:path w="1322" h="1322">
                <a:moveTo>
                  <a:pt x="1312" y="726"/>
                </a:moveTo>
                <a:lnTo>
                  <a:pt x="1322" y="630"/>
                </a:lnTo>
                <a:lnTo>
                  <a:pt x="1252" y="512"/>
                </a:lnTo>
                <a:lnTo>
                  <a:pt x="1234" y="376"/>
                </a:lnTo>
                <a:lnTo>
                  <a:pt x="1234" y="376"/>
                </a:lnTo>
                <a:lnTo>
                  <a:pt x="1234" y="376"/>
                </a:lnTo>
                <a:lnTo>
                  <a:pt x="1230" y="338"/>
                </a:lnTo>
                <a:lnTo>
                  <a:pt x="1120" y="292"/>
                </a:lnTo>
                <a:lnTo>
                  <a:pt x="852" y="304"/>
                </a:lnTo>
                <a:lnTo>
                  <a:pt x="644" y="236"/>
                </a:lnTo>
                <a:lnTo>
                  <a:pt x="632" y="0"/>
                </a:lnTo>
                <a:lnTo>
                  <a:pt x="362" y="10"/>
                </a:lnTo>
                <a:lnTo>
                  <a:pt x="370" y="572"/>
                </a:lnTo>
                <a:lnTo>
                  <a:pt x="0" y="562"/>
                </a:lnTo>
                <a:lnTo>
                  <a:pt x="0" y="600"/>
                </a:lnTo>
                <a:lnTo>
                  <a:pt x="174" y="756"/>
                </a:lnTo>
                <a:lnTo>
                  <a:pt x="212" y="878"/>
                </a:lnTo>
                <a:lnTo>
                  <a:pt x="372" y="958"/>
                </a:lnTo>
                <a:lnTo>
                  <a:pt x="442" y="850"/>
                </a:lnTo>
                <a:lnTo>
                  <a:pt x="562" y="864"/>
                </a:lnTo>
                <a:lnTo>
                  <a:pt x="770" y="1254"/>
                </a:lnTo>
                <a:lnTo>
                  <a:pt x="978" y="1322"/>
                </a:lnTo>
                <a:lnTo>
                  <a:pt x="1008" y="1268"/>
                </a:lnTo>
                <a:lnTo>
                  <a:pt x="968" y="1146"/>
                </a:lnTo>
                <a:lnTo>
                  <a:pt x="968" y="1014"/>
                </a:lnTo>
                <a:lnTo>
                  <a:pt x="1286" y="768"/>
                </a:lnTo>
                <a:lnTo>
                  <a:pt x="1300" y="772"/>
                </a:lnTo>
                <a:lnTo>
                  <a:pt x="1298" y="770"/>
                </a:lnTo>
                <a:lnTo>
                  <a:pt x="1312" y="726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7" name="Freeform 2858"/>
          <p:cNvSpPr>
            <a:spLocks/>
          </p:cNvSpPr>
          <p:nvPr/>
        </p:nvSpPr>
        <p:spPr bwMode="auto">
          <a:xfrm>
            <a:off x="5283432" y="3426280"/>
            <a:ext cx="578473" cy="539908"/>
          </a:xfrm>
          <a:custGeom>
            <a:avLst/>
            <a:gdLst/>
            <a:ahLst/>
            <a:cxnLst>
              <a:cxn ang="0">
                <a:pos x="72" y="382"/>
              </a:cxn>
              <a:cxn ang="0">
                <a:pos x="76" y="420"/>
              </a:cxn>
              <a:cxn ang="0">
                <a:pos x="356" y="400"/>
              </a:cxn>
              <a:cxn ang="0">
                <a:pos x="346" y="360"/>
              </a:cxn>
              <a:cxn ang="0">
                <a:pos x="450" y="42"/>
              </a:cxn>
              <a:cxn ang="0">
                <a:pos x="366" y="48"/>
              </a:cxn>
              <a:cxn ang="0">
                <a:pos x="384" y="0"/>
              </a:cxn>
              <a:cxn ang="0">
                <a:pos x="0" y="8"/>
              </a:cxn>
              <a:cxn ang="0">
                <a:pos x="32" y="366"/>
              </a:cxn>
              <a:cxn ang="0">
                <a:pos x="72" y="382"/>
              </a:cxn>
            </a:cxnLst>
            <a:rect l="0" t="0" r="r" b="b"/>
            <a:pathLst>
              <a:path w="450" h="420">
                <a:moveTo>
                  <a:pt x="72" y="382"/>
                </a:moveTo>
                <a:lnTo>
                  <a:pt x="76" y="420"/>
                </a:lnTo>
                <a:lnTo>
                  <a:pt x="356" y="400"/>
                </a:lnTo>
                <a:lnTo>
                  <a:pt x="346" y="360"/>
                </a:lnTo>
                <a:lnTo>
                  <a:pt x="450" y="42"/>
                </a:lnTo>
                <a:lnTo>
                  <a:pt x="366" y="48"/>
                </a:lnTo>
                <a:lnTo>
                  <a:pt x="384" y="0"/>
                </a:lnTo>
                <a:lnTo>
                  <a:pt x="0" y="8"/>
                </a:lnTo>
                <a:lnTo>
                  <a:pt x="32" y="366"/>
                </a:lnTo>
                <a:lnTo>
                  <a:pt x="72" y="38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8" name="Freeform 2859"/>
          <p:cNvSpPr>
            <a:spLocks/>
          </p:cNvSpPr>
          <p:nvPr/>
        </p:nvSpPr>
        <p:spPr bwMode="auto">
          <a:xfrm>
            <a:off x="4273033" y="3367147"/>
            <a:ext cx="1038680" cy="524482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" y="96"/>
              </a:cxn>
              <a:cxn ang="0">
                <a:pos x="256" y="88"/>
              </a:cxn>
              <a:cxn ang="0">
                <a:pos x="270" y="326"/>
              </a:cxn>
              <a:cxn ang="0">
                <a:pos x="472" y="394"/>
              </a:cxn>
              <a:cxn ang="0">
                <a:pos x="742" y="380"/>
              </a:cxn>
              <a:cxn ang="0">
                <a:pos x="808" y="408"/>
              </a:cxn>
              <a:cxn ang="0">
                <a:pos x="774" y="0"/>
              </a:cxn>
              <a:cxn ang="0">
                <a:pos x="0" y="28"/>
              </a:cxn>
            </a:cxnLst>
            <a:rect l="0" t="0" r="r" b="b"/>
            <a:pathLst>
              <a:path w="808" h="408">
                <a:moveTo>
                  <a:pt x="0" y="28"/>
                </a:moveTo>
                <a:lnTo>
                  <a:pt x="2" y="96"/>
                </a:lnTo>
                <a:lnTo>
                  <a:pt x="256" y="88"/>
                </a:lnTo>
                <a:lnTo>
                  <a:pt x="270" y="326"/>
                </a:lnTo>
                <a:lnTo>
                  <a:pt x="472" y="394"/>
                </a:lnTo>
                <a:lnTo>
                  <a:pt x="742" y="380"/>
                </a:lnTo>
                <a:lnTo>
                  <a:pt x="808" y="408"/>
                </a:lnTo>
                <a:lnTo>
                  <a:pt x="774" y="0"/>
                </a:lnTo>
                <a:lnTo>
                  <a:pt x="0" y="2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79" name="Freeform 2860"/>
          <p:cNvSpPr>
            <a:spLocks/>
          </p:cNvSpPr>
          <p:nvPr/>
        </p:nvSpPr>
        <p:spPr bwMode="auto">
          <a:xfrm>
            <a:off x="2915550" y="2521291"/>
            <a:ext cx="642748" cy="858711"/>
          </a:xfrm>
          <a:custGeom>
            <a:avLst/>
            <a:gdLst/>
            <a:ahLst/>
            <a:cxnLst>
              <a:cxn ang="0">
                <a:pos x="0" y="588"/>
              </a:cxn>
              <a:cxn ang="0">
                <a:pos x="452" y="668"/>
              </a:cxn>
              <a:cxn ang="0">
                <a:pos x="500" y="202"/>
              </a:cxn>
              <a:cxn ang="0">
                <a:pos x="312" y="176"/>
              </a:cxn>
              <a:cxn ang="0">
                <a:pos x="336" y="54"/>
              </a:cxn>
              <a:cxn ang="0">
                <a:pos x="76" y="0"/>
              </a:cxn>
              <a:cxn ang="0">
                <a:pos x="0" y="588"/>
              </a:cxn>
            </a:cxnLst>
            <a:rect l="0" t="0" r="r" b="b"/>
            <a:pathLst>
              <a:path w="500" h="668">
                <a:moveTo>
                  <a:pt x="0" y="588"/>
                </a:moveTo>
                <a:lnTo>
                  <a:pt x="452" y="668"/>
                </a:lnTo>
                <a:lnTo>
                  <a:pt x="500" y="202"/>
                </a:lnTo>
                <a:lnTo>
                  <a:pt x="312" y="176"/>
                </a:lnTo>
                <a:lnTo>
                  <a:pt x="336" y="54"/>
                </a:lnTo>
                <a:lnTo>
                  <a:pt x="76" y="0"/>
                </a:lnTo>
                <a:lnTo>
                  <a:pt x="0" y="58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0" name="Freeform 2861"/>
          <p:cNvSpPr>
            <a:spLocks/>
          </p:cNvSpPr>
          <p:nvPr/>
        </p:nvSpPr>
        <p:spPr bwMode="auto">
          <a:xfrm>
            <a:off x="5545674" y="1618873"/>
            <a:ext cx="683884" cy="323945"/>
          </a:xfrm>
          <a:custGeom>
            <a:avLst/>
            <a:gdLst/>
            <a:ahLst/>
            <a:cxnLst>
              <a:cxn ang="0">
                <a:pos x="230" y="214"/>
              </a:cxn>
              <a:cxn ang="0">
                <a:pos x="236" y="252"/>
              </a:cxn>
              <a:cxn ang="0">
                <a:pos x="262" y="252"/>
              </a:cxn>
              <a:cxn ang="0">
                <a:pos x="284" y="200"/>
              </a:cxn>
              <a:cxn ang="0">
                <a:pos x="362" y="160"/>
              </a:cxn>
              <a:cxn ang="0">
                <a:pos x="444" y="122"/>
              </a:cxn>
              <a:cxn ang="0">
                <a:pos x="532" y="122"/>
              </a:cxn>
              <a:cxn ang="0">
                <a:pos x="444" y="14"/>
              </a:cxn>
              <a:cxn ang="0">
                <a:pos x="306" y="96"/>
              </a:cxn>
              <a:cxn ang="0">
                <a:pos x="244" y="106"/>
              </a:cxn>
              <a:cxn ang="0">
                <a:pos x="206" y="70"/>
              </a:cxn>
              <a:cxn ang="0">
                <a:pos x="154" y="80"/>
              </a:cxn>
              <a:cxn ang="0">
                <a:pos x="174" y="0"/>
              </a:cxn>
              <a:cxn ang="0">
                <a:pos x="4" y="134"/>
              </a:cxn>
              <a:cxn ang="0">
                <a:pos x="0" y="134"/>
              </a:cxn>
              <a:cxn ang="0">
                <a:pos x="18" y="186"/>
              </a:cxn>
              <a:cxn ang="0">
                <a:pos x="230" y="214"/>
              </a:cxn>
            </a:cxnLst>
            <a:rect l="0" t="0" r="r" b="b"/>
            <a:pathLst>
              <a:path w="532" h="252">
                <a:moveTo>
                  <a:pt x="230" y="214"/>
                </a:moveTo>
                <a:lnTo>
                  <a:pt x="236" y="252"/>
                </a:lnTo>
                <a:lnTo>
                  <a:pt x="262" y="252"/>
                </a:lnTo>
                <a:lnTo>
                  <a:pt x="284" y="200"/>
                </a:lnTo>
                <a:lnTo>
                  <a:pt x="362" y="160"/>
                </a:lnTo>
                <a:lnTo>
                  <a:pt x="444" y="122"/>
                </a:lnTo>
                <a:lnTo>
                  <a:pt x="532" y="122"/>
                </a:lnTo>
                <a:lnTo>
                  <a:pt x="444" y="14"/>
                </a:lnTo>
                <a:lnTo>
                  <a:pt x="306" y="96"/>
                </a:lnTo>
                <a:lnTo>
                  <a:pt x="244" y="106"/>
                </a:lnTo>
                <a:lnTo>
                  <a:pt x="206" y="70"/>
                </a:lnTo>
                <a:lnTo>
                  <a:pt x="154" y="80"/>
                </a:lnTo>
                <a:lnTo>
                  <a:pt x="174" y="0"/>
                </a:lnTo>
                <a:lnTo>
                  <a:pt x="4" y="134"/>
                </a:lnTo>
                <a:lnTo>
                  <a:pt x="0" y="134"/>
                </a:lnTo>
                <a:lnTo>
                  <a:pt x="18" y="186"/>
                </a:lnTo>
                <a:lnTo>
                  <a:pt x="230" y="21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1" name="Freeform 2862"/>
          <p:cNvSpPr>
            <a:spLocks/>
          </p:cNvSpPr>
          <p:nvPr/>
        </p:nvSpPr>
        <p:spPr bwMode="auto">
          <a:xfrm>
            <a:off x="3504307" y="2780961"/>
            <a:ext cx="868995" cy="611896"/>
          </a:xfrm>
          <a:custGeom>
            <a:avLst/>
            <a:gdLst/>
            <a:ahLst/>
            <a:cxnLst>
              <a:cxn ang="0">
                <a:pos x="670" y="118"/>
              </a:cxn>
              <a:cxn ang="0">
                <a:pos x="662" y="26"/>
              </a:cxn>
              <a:cxn ang="0">
                <a:pos x="50" y="0"/>
              </a:cxn>
              <a:cxn ang="0">
                <a:pos x="0" y="466"/>
              </a:cxn>
              <a:cxn ang="0">
                <a:pos x="594" y="476"/>
              </a:cxn>
              <a:cxn ang="0">
                <a:pos x="676" y="474"/>
              </a:cxn>
              <a:cxn ang="0">
                <a:pos x="668" y="118"/>
              </a:cxn>
              <a:cxn ang="0">
                <a:pos x="670" y="118"/>
              </a:cxn>
            </a:cxnLst>
            <a:rect l="0" t="0" r="r" b="b"/>
            <a:pathLst>
              <a:path w="676" h="476">
                <a:moveTo>
                  <a:pt x="670" y="118"/>
                </a:moveTo>
                <a:lnTo>
                  <a:pt x="662" y="26"/>
                </a:lnTo>
                <a:lnTo>
                  <a:pt x="50" y="0"/>
                </a:lnTo>
                <a:lnTo>
                  <a:pt x="0" y="466"/>
                </a:lnTo>
                <a:lnTo>
                  <a:pt x="594" y="476"/>
                </a:lnTo>
                <a:lnTo>
                  <a:pt x="676" y="474"/>
                </a:lnTo>
                <a:lnTo>
                  <a:pt x="668" y="118"/>
                </a:lnTo>
                <a:lnTo>
                  <a:pt x="670" y="11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2" name="Freeform 2863"/>
          <p:cNvSpPr>
            <a:spLocks/>
          </p:cNvSpPr>
          <p:nvPr/>
        </p:nvSpPr>
        <p:spPr bwMode="auto">
          <a:xfrm>
            <a:off x="1884582" y="2266763"/>
            <a:ext cx="953838" cy="1745703"/>
          </a:xfrm>
          <a:custGeom>
            <a:avLst/>
            <a:gdLst/>
            <a:ahLst/>
            <a:cxnLst>
              <a:cxn ang="0">
                <a:pos x="694" y="1314"/>
              </a:cxn>
              <a:cxn ang="0">
                <a:pos x="682" y="1260"/>
              </a:cxn>
              <a:cxn ang="0">
                <a:pos x="732" y="1150"/>
              </a:cxn>
              <a:cxn ang="0">
                <a:pos x="742" y="1140"/>
              </a:cxn>
              <a:cxn ang="0">
                <a:pos x="712" y="1044"/>
              </a:cxn>
              <a:cxn ang="0">
                <a:pos x="324" y="482"/>
              </a:cxn>
              <a:cxn ang="0">
                <a:pos x="334" y="454"/>
              </a:cxn>
              <a:cxn ang="0">
                <a:pos x="324" y="426"/>
              </a:cxn>
              <a:cxn ang="0">
                <a:pos x="402" y="98"/>
              </a:cxn>
              <a:cxn ang="0">
                <a:pos x="70" y="8"/>
              </a:cxn>
              <a:cxn ang="0">
                <a:pos x="68" y="0"/>
              </a:cxn>
              <a:cxn ang="0">
                <a:pos x="70" y="34"/>
              </a:cxn>
              <a:cxn ang="0">
                <a:pos x="0" y="156"/>
              </a:cxn>
              <a:cxn ang="0">
                <a:pos x="42" y="278"/>
              </a:cxn>
              <a:cxn ang="0">
                <a:pos x="32" y="384"/>
              </a:cxn>
              <a:cxn ang="0">
                <a:pos x="102" y="534"/>
              </a:cxn>
              <a:cxn ang="0">
                <a:pos x="102" y="614"/>
              </a:cxn>
              <a:cxn ang="0">
                <a:pos x="122" y="682"/>
              </a:cxn>
              <a:cxn ang="0">
                <a:pos x="90" y="734"/>
              </a:cxn>
              <a:cxn ang="0">
                <a:pos x="190" y="870"/>
              </a:cxn>
              <a:cxn ang="0">
                <a:pos x="190" y="1006"/>
              </a:cxn>
              <a:cxn ang="0">
                <a:pos x="360" y="1114"/>
              </a:cxn>
              <a:cxn ang="0">
                <a:pos x="360" y="1178"/>
              </a:cxn>
              <a:cxn ang="0">
                <a:pos x="450" y="1236"/>
              </a:cxn>
              <a:cxn ang="0">
                <a:pos x="450" y="1342"/>
              </a:cxn>
              <a:cxn ang="0">
                <a:pos x="668" y="1354"/>
              </a:cxn>
              <a:cxn ang="0">
                <a:pos x="672" y="1358"/>
              </a:cxn>
              <a:cxn ang="0">
                <a:pos x="668" y="1354"/>
              </a:cxn>
              <a:cxn ang="0">
                <a:pos x="694" y="1314"/>
              </a:cxn>
            </a:cxnLst>
            <a:rect l="0" t="0" r="r" b="b"/>
            <a:pathLst>
              <a:path w="742" h="1358">
                <a:moveTo>
                  <a:pt x="694" y="1314"/>
                </a:moveTo>
                <a:lnTo>
                  <a:pt x="682" y="1260"/>
                </a:lnTo>
                <a:lnTo>
                  <a:pt x="732" y="1150"/>
                </a:lnTo>
                <a:lnTo>
                  <a:pt x="742" y="1140"/>
                </a:lnTo>
                <a:lnTo>
                  <a:pt x="712" y="1044"/>
                </a:lnTo>
                <a:lnTo>
                  <a:pt x="324" y="482"/>
                </a:lnTo>
                <a:lnTo>
                  <a:pt x="334" y="454"/>
                </a:lnTo>
                <a:lnTo>
                  <a:pt x="324" y="426"/>
                </a:lnTo>
                <a:lnTo>
                  <a:pt x="402" y="98"/>
                </a:lnTo>
                <a:lnTo>
                  <a:pt x="70" y="8"/>
                </a:lnTo>
                <a:lnTo>
                  <a:pt x="68" y="0"/>
                </a:lnTo>
                <a:lnTo>
                  <a:pt x="70" y="34"/>
                </a:lnTo>
                <a:lnTo>
                  <a:pt x="0" y="156"/>
                </a:lnTo>
                <a:lnTo>
                  <a:pt x="42" y="278"/>
                </a:lnTo>
                <a:lnTo>
                  <a:pt x="32" y="384"/>
                </a:lnTo>
                <a:lnTo>
                  <a:pt x="102" y="534"/>
                </a:lnTo>
                <a:lnTo>
                  <a:pt x="102" y="614"/>
                </a:lnTo>
                <a:lnTo>
                  <a:pt x="122" y="682"/>
                </a:lnTo>
                <a:lnTo>
                  <a:pt x="90" y="734"/>
                </a:lnTo>
                <a:lnTo>
                  <a:pt x="190" y="870"/>
                </a:lnTo>
                <a:lnTo>
                  <a:pt x="190" y="1006"/>
                </a:lnTo>
                <a:lnTo>
                  <a:pt x="360" y="1114"/>
                </a:lnTo>
                <a:lnTo>
                  <a:pt x="360" y="1178"/>
                </a:lnTo>
                <a:lnTo>
                  <a:pt x="450" y="1236"/>
                </a:lnTo>
                <a:lnTo>
                  <a:pt x="450" y="1342"/>
                </a:lnTo>
                <a:lnTo>
                  <a:pt x="668" y="1354"/>
                </a:lnTo>
                <a:lnTo>
                  <a:pt x="672" y="1358"/>
                </a:lnTo>
                <a:lnTo>
                  <a:pt x="668" y="1354"/>
                </a:lnTo>
                <a:lnTo>
                  <a:pt x="694" y="131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3" name="Freeform 2864"/>
          <p:cNvSpPr>
            <a:spLocks/>
          </p:cNvSpPr>
          <p:nvPr/>
        </p:nvSpPr>
        <p:spPr bwMode="auto">
          <a:xfrm>
            <a:off x="3321766" y="2089364"/>
            <a:ext cx="843285" cy="707023"/>
          </a:xfrm>
          <a:custGeom>
            <a:avLst/>
            <a:gdLst/>
            <a:ahLst/>
            <a:cxnLst>
              <a:cxn ang="0">
                <a:pos x="26" y="388"/>
              </a:cxn>
              <a:cxn ang="0">
                <a:pos x="28" y="388"/>
              </a:cxn>
              <a:cxn ang="0">
                <a:pos x="0" y="508"/>
              </a:cxn>
              <a:cxn ang="0">
                <a:pos x="192" y="536"/>
              </a:cxn>
              <a:cxn ang="0">
                <a:pos x="650" y="550"/>
              </a:cxn>
              <a:cxn ang="0">
                <a:pos x="656" y="40"/>
              </a:cxn>
              <a:cxn ang="0">
                <a:pos x="64" y="0"/>
              </a:cxn>
              <a:cxn ang="0">
                <a:pos x="26" y="388"/>
              </a:cxn>
            </a:cxnLst>
            <a:rect l="0" t="0" r="r" b="b"/>
            <a:pathLst>
              <a:path w="656" h="550">
                <a:moveTo>
                  <a:pt x="26" y="388"/>
                </a:moveTo>
                <a:lnTo>
                  <a:pt x="28" y="388"/>
                </a:lnTo>
                <a:lnTo>
                  <a:pt x="0" y="508"/>
                </a:lnTo>
                <a:lnTo>
                  <a:pt x="192" y="536"/>
                </a:lnTo>
                <a:lnTo>
                  <a:pt x="650" y="550"/>
                </a:lnTo>
                <a:lnTo>
                  <a:pt x="656" y="40"/>
                </a:lnTo>
                <a:lnTo>
                  <a:pt x="64" y="0"/>
                </a:lnTo>
                <a:lnTo>
                  <a:pt x="26" y="38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4" name="Freeform 2865"/>
          <p:cNvSpPr>
            <a:spLocks/>
          </p:cNvSpPr>
          <p:nvPr/>
        </p:nvSpPr>
        <p:spPr bwMode="auto">
          <a:xfrm>
            <a:off x="5828483" y="3184606"/>
            <a:ext cx="979548" cy="416501"/>
          </a:xfrm>
          <a:custGeom>
            <a:avLst/>
            <a:gdLst/>
            <a:ahLst/>
            <a:cxnLst>
              <a:cxn ang="0">
                <a:pos x="206" y="304"/>
              </a:cxn>
              <a:cxn ang="0">
                <a:pos x="554" y="246"/>
              </a:cxn>
              <a:cxn ang="0">
                <a:pos x="580" y="154"/>
              </a:cxn>
              <a:cxn ang="0">
                <a:pos x="752" y="30"/>
              </a:cxn>
              <a:cxn ang="0">
                <a:pos x="762" y="0"/>
              </a:cxn>
              <a:cxn ang="0">
                <a:pos x="762" y="0"/>
              </a:cxn>
              <a:cxn ang="0">
                <a:pos x="332" y="88"/>
              </a:cxn>
              <a:cxn ang="0">
                <a:pos x="54" y="134"/>
              </a:cxn>
              <a:cxn ang="0">
                <a:pos x="32" y="134"/>
              </a:cxn>
              <a:cxn ang="0">
                <a:pos x="32" y="230"/>
              </a:cxn>
              <a:cxn ang="0">
                <a:pos x="30" y="230"/>
              </a:cxn>
              <a:cxn ang="0">
                <a:pos x="0" y="324"/>
              </a:cxn>
              <a:cxn ang="0">
                <a:pos x="206" y="304"/>
              </a:cxn>
            </a:cxnLst>
            <a:rect l="0" t="0" r="r" b="b"/>
            <a:pathLst>
              <a:path w="762" h="324">
                <a:moveTo>
                  <a:pt x="206" y="304"/>
                </a:moveTo>
                <a:lnTo>
                  <a:pt x="554" y="246"/>
                </a:lnTo>
                <a:lnTo>
                  <a:pt x="580" y="154"/>
                </a:lnTo>
                <a:lnTo>
                  <a:pt x="752" y="30"/>
                </a:lnTo>
                <a:lnTo>
                  <a:pt x="762" y="0"/>
                </a:lnTo>
                <a:lnTo>
                  <a:pt x="762" y="0"/>
                </a:lnTo>
                <a:lnTo>
                  <a:pt x="332" y="88"/>
                </a:lnTo>
                <a:lnTo>
                  <a:pt x="54" y="134"/>
                </a:lnTo>
                <a:lnTo>
                  <a:pt x="32" y="134"/>
                </a:lnTo>
                <a:lnTo>
                  <a:pt x="32" y="230"/>
                </a:lnTo>
                <a:lnTo>
                  <a:pt x="30" y="230"/>
                </a:lnTo>
                <a:lnTo>
                  <a:pt x="0" y="324"/>
                </a:lnTo>
                <a:lnTo>
                  <a:pt x="206" y="30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5" name="Freeform 2866"/>
          <p:cNvSpPr>
            <a:spLocks/>
          </p:cNvSpPr>
          <p:nvPr/>
        </p:nvSpPr>
        <p:spPr bwMode="auto">
          <a:xfrm>
            <a:off x="6545789" y="2963501"/>
            <a:ext cx="1012971" cy="537337"/>
          </a:xfrm>
          <a:custGeom>
            <a:avLst/>
            <a:gdLst/>
            <a:ahLst/>
            <a:cxnLst>
              <a:cxn ang="0">
                <a:pos x="196" y="202"/>
              </a:cxn>
              <a:cxn ang="0">
                <a:pos x="26" y="326"/>
              </a:cxn>
              <a:cxn ang="0">
                <a:pos x="0" y="418"/>
              </a:cxn>
              <a:cxn ang="0">
                <a:pos x="62" y="408"/>
              </a:cxn>
              <a:cxn ang="0">
                <a:pos x="312" y="310"/>
              </a:cxn>
              <a:cxn ang="0">
                <a:pos x="344" y="344"/>
              </a:cxn>
              <a:cxn ang="0">
                <a:pos x="424" y="326"/>
              </a:cxn>
              <a:cxn ang="0">
                <a:pos x="558" y="414"/>
              </a:cxn>
              <a:cxn ang="0">
                <a:pos x="560" y="408"/>
              </a:cxn>
              <a:cxn ang="0">
                <a:pos x="628" y="368"/>
              </a:cxn>
              <a:cxn ang="0">
                <a:pos x="628" y="328"/>
              </a:cxn>
              <a:cxn ang="0">
                <a:pos x="678" y="248"/>
              </a:cxn>
              <a:cxn ang="0">
                <a:pos x="738" y="248"/>
              </a:cxn>
              <a:cxn ang="0">
                <a:pos x="788" y="128"/>
              </a:cxn>
              <a:cxn ang="0">
                <a:pos x="788" y="46"/>
              </a:cxn>
              <a:cxn ang="0">
                <a:pos x="754" y="0"/>
              </a:cxn>
              <a:cxn ang="0">
                <a:pos x="208" y="170"/>
              </a:cxn>
              <a:cxn ang="0">
                <a:pos x="196" y="202"/>
              </a:cxn>
            </a:cxnLst>
            <a:rect l="0" t="0" r="r" b="b"/>
            <a:pathLst>
              <a:path w="788" h="418">
                <a:moveTo>
                  <a:pt x="196" y="202"/>
                </a:moveTo>
                <a:lnTo>
                  <a:pt x="26" y="326"/>
                </a:lnTo>
                <a:lnTo>
                  <a:pt x="0" y="418"/>
                </a:lnTo>
                <a:lnTo>
                  <a:pt x="62" y="408"/>
                </a:lnTo>
                <a:lnTo>
                  <a:pt x="312" y="310"/>
                </a:lnTo>
                <a:lnTo>
                  <a:pt x="344" y="344"/>
                </a:lnTo>
                <a:lnTo>
                  <a:pt x="424" y="326"/>
                </a:lnTo>
                <a:lnTo>
                  <a:pt x="558" y="414"/>
                </a:lnTo>
                <a:lnTo>
                  <a:pt x="560" y="408"/>
                </a:lnTo>
                <a:lnTo>
                  <a:pt x="628" y="368"/>
                </a:lnTo>
                <a:lnTo>
                  <a:pt x="628" y="328"/>
                </a:lnTo>
                <a:lnTo>
                  <a:pt x="678" y="248"/>
                </a:lnTo>
                <a:lnTo>
                  <a:pt x="738" y="248"/>
                </a:lnTo>
                <a:lnTo>
                  <a:pt x="788" y="128"/>
                </a:lnTo>
                <a:lnTo>
                  <a:pt x="788" y="46"/>
                </a:lnTo>
                <a:lnTo>
                  <a:pt x="754" y="0"/>
                </a:lnTo>
                <a:lnTo>
                  <a:pt x="208" y="170"/>
                </a:lnTo>
                <a:lnTo>
                  <a:pt x="196" y="20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6" name="Freeform 2867"/>
          <p:cNvSpPr>
            <a:spLocks/>
          </p:cNvSpPr>
          <p:nvPr/>
        </p:nvSpPr>
        <p:spPr bwMode="auto">
          <a:xfrm>
            <a:off x="7551047" y="2158781"/>
            <a:ext cx="141405" cy="97698"/>
          </a:xfrm>
          <a:custGeom>
            <a:avLst/>
            <a:gdLst/>
            <a:ahLst/>
            <a:cxnLst>
              <a:cxn ang="0">
                <a:pos x="14" y="38"/>
              </a:cxn>
              <a:cxn ang="0">
                <a:pos x="0" y="76"/>
              </a:cxn>
              <a:cxn ang="0">
                <a:pos x="46" y="52"/>
              </a:cxn>
              <a:cxn ang="0">
                <a:pos x="106" y="12"/>
              </a:cxn>
              <a:cxn ang="0">
                <a:pos x="110" y="0"/>
              </a:cxn>
              <a:cxn ang="0">
                <a:pos x="98" y="0"/>
              </a:cxn>
              <a:cxn ang="0">
                <a:pos x="14" y="38"/>
              </a:cxn>
            </a:cxnLst>
            <a:rect l="0" t="0" r="r" b="b"/>
            <a:pathLst>
              <a:path w="110" h="76">
                <a:moveTo>
                  <a:pt x="14" y="38"/>
                </a:moveTo>
                <a:lnTo>
                  <a:pt x="0" y="76"/>
                </a:lnTo>
                <a:lnTo>
                  <a:pt x="46" y="52"/>
                </a:lnTo>
                <a:lnTo>
                  <a:pt x="106" y="12"/>
                </a:lnTo>
                <a:lnTo>
                  <a:pt x="110" y="0"/>
                </a:lnTo>
                <a:lnTo>
                  <a:pt x="98" y="0"/>
                </a:lnTo>
                <a:lnTo>
                  <a:pt x="14" y="3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7" name="Freeform 2868"/>
          <p:cNvSpPr>
            <a:spLocks/>
          </p:cNvSpPr>
          <p:nvPr/>
        </p:nvSpPr>
        <p:spPr bwMode="auto">
          <a:xfrm>
            <a:off x="4365589" y="2924936"/>
            <a:ext cx="899847" cy="465349"/>
          </a:xfrm>
          <a:custGeom>
            <a:avLst/>
            <a:gdLst/>
            <a:ahLst/>
            <a:cxnLst>
              <a:cxn ang="0">
                <a:pos x="626" y="62"/>
              </a:cxn>
              <a:cxn ang="0">
                <a:pos x="642" y="0"/>
              </a:cxn>
              <a:cxn ang="0">
                <a:pos x="606" y="0"/>
              </a:cxn>
              <a:cxn ang="0">
                <a:pos x="608" y="0"/>
              </a:cxn>
              <a:cxn ang="0">
                <a:pos x="0" y="8"/>
              </a:cxn>
              <a:cxn ang="0">
                <a:pos x="10" y="362"/>
              </a:cxn>
              <a:cxn ang="0">
                <a:pos x="700" y="338"/>
              </a:cxn>
              <a:cxn ang="0">
                <a:pos x="680" y="90"/>
              </a:cxn>
              <a:cxn ang="0">
                <a:pos x="626" y="62"/>
              </a:cxn>
            </a:cxnLst>
            <a:rect l="0" t="0" r="r" b="b"/>
            <a:pathLst>
              <a:path w="700" h="362">
                <a:moveTo>
                  <a:pt x="626" y="62"/>
                </a:moveTo>
                <a:lnTo>
                  <a:pt x="642" y="0"/>
                </a:lnTo>
                <a:lnTo>
                  <a:pt x="606" y="0"/>
                </a:lnTo>
                <a:lnTo>
                  <a:pt x="608" y="0"/>
                </a:lnTo>
                <a:lnTo>
                  <a:pt x="0" y="8"/>
                </a:lnTo>
                <a:lnTo>
                  <a:pt x="10" y="362"/>
                </a:lnTo>
                <a:lnTo>
                  <a:pt x="700" y="338"/>
                </a:lnTo>
                <a:lnTo>
                  <a:pt x="680" y="90"/>
                </a:lnTo>
                <a:lnTo>
                  <a:pt x="626" y="6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8" name="Freeform 2869"/>
          <p:cNvSpPr>
            <a:spLocks/>
          </p:cNvSpPr>
          <p:nvPr/>
        </p:nvSpPr>
        <p:spPr bwMode="auto">
          <a:xfrm>
            <a:off x="6011023" y="1824552"/>
            <a:ext cx="501343" cy="655603"/>
          </a:xfrm>
          <a:custGeom>
            <a:avLst/>
            <a:gdLst/>
            <a:ahLst/>
            <a:cxnLst>
              <a:cxn ang="0">
                <a:pos x="350" y="464"/>
              </a:cxn>
              <a:cxn ang="0">
                <a:pos x="338" y="460"/>
              </a:cxn>
              <a:cxn ang="0">
                <a:pos x="390" y="284"/>
              </a:cxn>
              <a:cxn ang="0">
                <a:pos x="320" y="164"/>
              </a:cxn>
              <a:cxn ang="0">
                <a:pos x="280" y="190"/>
              </a:cxn>
              <a:cxn ang="0">
                <a:pos x="250" y="14"/>
              </a:cxn>
              <a:cxn ang="0">
                <a:pos x="100" y="0"/>
              </a:cxn>
              <a:cxn ang="0">
                <a:pos x="100" y="28"/>
              </a:cxn>
              <a:cxn ang="0">
                <a:pos x="22" y="124"/>
              </a:cxn>
              <a:cxn ang="0">
                <a:pos x="0" y="232"/>
              </a:cxn>
              <a:cxn ang="0">
                <a:pos x="12" y="272"/>
              </a:cxn>
              <a:cxn ang="0">
                <a:pos x="50" y="378"/>
              </a:cxn>
              <a:cxn ang="0">
                <a:pos x="50" y="486"/>
              </a:cxn>
              <a:cxn ang="0">
                <a:pos x="24" y="510"/>
              </a:cxn>
              <a:cxn ang="0">
                <a:pos x="212" y="506"/>
              </a:cxn>
              <a:cxn ang="0">
                <a:pos x="350" y="464"/>
              </a:cxn>
            </a:cxnLst>
            <a:rect l="0" t="0" r="r" b="b"/>
            <a:pathLst>
              <a:path w="390" h="510">
                <a:moveTo>
                  <a:pt x="350" y="464"/>
                </a:moveTo>
                <a:lnTo>
                  <a:pt x="338" y="460"/>
                </a:lnTo>
                <a:lnTo>
                  <a:pt x="390" y="284"/>
                </a:lnTo>
                <a:lnTo>
                  <a:pt x="320" y="164"/>
                </a:lnTo>
                <a:lnTo>
                  <a:pt x="280" y="190"/>
                </a:lnTo>
                <a:lnTo>
                  <a:pt x="250" y="14"/>
                </a:lnTo>
                <a:lnTo>
                  <a:pt x="100" y="0"/>
                </a:lnTo>
                <a:lnTo>
                  <a:pt x="100" y="28"/>
                </a:lnTo>
                <a:lnTo>
                  <a:pt x="22" y="124"/>
                </a:lnTo>
                <a:lnTo>
                  <a:pt x="0" y="232"/>
                </a:lnTo>
                <a:lnTo>
                  <a:pt x="12" y="272"/>
                </a:lnTo>
                <a:lnTo>
                  <a:pt x="50" y="378"/>
                </a:lnTo>
                <a:lnTo>
                  <a:pt x="50" y="486"/>
                </a:lnTo>
                <a:lnTo>
                  <a:pt x="24" y="510"/>
                </a:lnTo>
                <a:lnTo>
                  <a:pt x="212" y="506"/>
                </a:lnTo>
                <a:lnTo>
                  <a:pt x="350" y="46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89" name="Freeform 2870"/>
          <p:cNvSpPr>
            <a:spLocks/>
          </p:cNvSpPr>
          <p:nvPr/>
        </p:nvSpPr>
        <p:spPr bwMode="auto">
          <a:xfrm>
            <a:off x="2308796" y="2392741"/>
            <a:ext cx="694168" cy="1210937"/>
          </a:xfrm>
          <a:custGeom>
            <a:avLst/>
            <a:gdLst/>
            <a:ahLst/>
            <a:cxnLst>
              <a:cxn ang="0">
                <a:pos x="468" y="688"/>
              </a:cxn>
              <a:cxn ang="0">
                <a:pos x="540" y="98"/>
              </a:cxn>
              <a:cxn ang="0">
                <a:pos x="302" y="50"/>
              </a:cxn>
              <a:cxn ang="0">
                <a:pos x="302" y="46"/>
              </a:cxn>
              <a:cxn ang="0">
                <a:pos x="76" y="0"/>
              </a:cxn>
              <a:cxn ang="0">
                <a:pos x="0" y="328"/>
              </a:cxn>
              <a:cxn ang="0">
                <a:pos x="10" y="356"/>
              </a:cxn>
              <a:cxn ang="0">
                <a:pos x="0" y="384"/>
              </a:cxn>
              <a:cxn ang="0">
                <a:pos x="384" y="942"/>
              </a:cxn>
              <a:cxn ang="0">
                <a:pos x="414" y="794"/>
              </a:cxn>
              <a:cxn ang="0">
                <a:pos x="454" y="806"/>
              </a:cxn>
              <a:cxn ang="0">
                <a:pos x="468" y="688"/>
              </a:cxn>
              <a:cxn ang="0">
                <a:pos x="468" y="688"/>
              </a:cxn>
              <a:cxn ang="0">
                <a:pos x="468" y="688"/>
              </a:cxn>
            </a:cxnLst>
            <a:rect l="0" t="0" r="r" b="b"/>
            <a:pathLst>
              <a:path w="540" h="942">
                <a:moveTo>
                  <a:pt x="468" y="688"/>
                </a:moveTo>
                <a:lnTo>
                  <a:pt x="540" y="98"/>
                </a:lnTo>
                <a:lnTo>
                  <a:pt x="302" y="50"/>
                </a:lnTo>
                <a:lnTo>
                  <a:pt x="302" y="46"/>
                </a:lnTo>
                <a:lnTo>
                  <a:pt x="76" y="0"/>
                </a:lnTo>
                <a:lnTo>
                  <a:pt x="0" y="328"/>
                </a:lnTo>
                <a:lnTo>
                  <a:pt x="10" y="356"/>
                </a:lnTo>
                <a:lnTo>
                  <a:pt x="0" y="384"/>
                </a:lnTo>
                <a:lnTo>
                  <a:pt x="384" y="942"/>
                </a:lnTo>
                <a:lnTo>
                  <a:pt x="414" y="794"/>
                </a:lnTo>
                <a:lnTo>
                  <a:pt x="454" y="806"/>
                </a:lnTo>
                <a:lnTo>
                  <a:pt x="468" y="688"/>
                </a:lnTo>
                <a:lnTo>
                  <a:pt x="468" y="688"/>
                </a:lnTo>
                <a:lnTo>
                  <a:pt x="468" y="68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0" name="Freeform 2871"/>
          <p:cNvSpPr>
            <a:spLocks/>
          </p:cNvSpPr>
          <p:nvPr/>
        </p:nvSpPr>
        <p:spPr bwMode="auto">
          <a:xfrm>
            <a:off x="7664170" y="1947960"/>
            <a:ext cx="110553" cy="200537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26" y="156"/>
              </a:cxn>
              <a:cxn ang="0">
                <a:pos x="48" y="108"/>
              </a:cxn>
              <a:cxn ang="0">
                <a:pos x="86" y="40"/>
              </a:cxn>
              <a:cxn ang="0">
                <a:pos x="50" y="0"/>
              </a:cxn>
              <a:cxn ang="0">
                <a:pos x="0" y="18"/>
              </a:cxn>
            </a:cxnLst>
            <a:rect l="0" t="0" r="r" b="b"/>
            <a:pathLst>
              <a:path w="86" h="156">
                <a:moveTo>
                  <a:pt x="0" y="18"/>
                </a:moveTo>
                <a:lnTo>
                  <a:pt x="26" y="156"/>
                </a:lnTo>
                <a:lnTo>
                  <a:pt x="48" y="108"/>
                </a:lnTo>
                <a:lnTo>
                  <a:pt x="86" y="40"/>
                </a:lnTo>
                <a:lnTo>
                  <a:pt x="50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1" name="Freeform 2872"/>
          <p:cNvSpPr>
            <a:spLocks/>
          </p:cNvSpPr>
          <p:nvPr/>
        </p:nvSpPr>
        <p:spPr bwMode="auto">
          <a:xfrm>
            <a:off x="6599780" y="2608704"/>
            <a:ext cx="912702" cy="609325"/>
          </a:xfrm>
          <a:custGeom>
            <a:avLst/>
            <a:gdLst/>
            <a:ahLst/>
            <a:cxnLst>
              <a:cxn ang="0">
                <a:pos x="492" y="106"/>
              </a:cxn>
              <a:cxn ang="0">
                <a:pos x="502" y="26"/>
              </a:cxn>
              <a:cxn ang="0">
                <a:pos x="442" y="0"/>
              </a:cxn>
              <a:cxn ang="0">
                <a:pos x="424" y="26"/>
              </a:cxn>
              <a:cxn ang="0">
                <a:pos x="386" y="26"/>
              </a:cxn>
              <a:cxn ang="0">
                <a:pos x="344" y="84"/>
              </a:cxn>
              <a:cxn ang="0">
                <a:pos x="314" y="158"/>
              </a:cxn>
              <a:cxn ang="0">
                <a:pos x="286" y="132"/>
              </a:cxn>
              <a:cxn ang="0">
                <a:pos x="256" y="296"/>
              </a:cxn>
              <a:cxn ang="0">
                <a:pos x="184" y="340"/>
              </a:cxn>
              <a:cxn ang="0">
                <a:pos x="112" y="306"/>
              </a:cxn>
              <a:cxn ang="0">
                <a:pos x="60" y="402"/>
              </a:cxn>
              <a:cxn ang="0">
                <a:pos x="0" y="474"/>
              </a:cxn>
              <a:cxn ang="0">
                <a:pos x="164" y="444"/>
              </a:cxn>
              <a:cxn ang="0">
                <a:pos x="710" y="272"/>
              </a:cxn>
              <a:cxn ang="0">
                <a:pos x="666" y="214"/>
              </a:cxn>
              <a:cxn ang="0">
                <a:pos x="698" y="96"/>
              </a:cxn>
              <a:cxn ang="0">
                <a:pos x="614" y="116"/>
              </a:cxn>
              <a:cxn ang="0">
                <a:pos x="492" y="106"/>
              </a:cxn>
            </a:cxnLst>
            <a:rect l="0" t="0" r="r" b="b"/>
            <a:pathLst>
              <a:path w="710" h="474">
                <a:moveTo>
                  <a:pt x="492" y="106"/>
                </a:moveTo>
                <a:lnTo>
                  <a:pt x="502" y="26"/>
                </a:lnTo>
                <a:lnTo>
                  <a:pt x="442" y="0"/>
                </a:lnTo>
                <a:lnTo>
                  <a:pt x="424" y="26"/>
                </a:lnTo>
                <a:lnTo>
                  <a:pt x="386" y="26"/>
                </a:lnTo>
                <a:lnTo>
                  <a:pt x="344" y="84"/>
                </a:lnTo>
                <a:lnTo>
                  <a:pt x="314" y="158"/>
                </a:lnTo>
                <a:lnTo>
                  <a:pt x="286" y="132"/>
                </a:lnTo>
                <a:lnTo>
                  <a:pt x="256" y="296"/>
                </a:lnTo>
                <a:lnTo>
                  <a:pt x="184" y="340"/>
                </a:lnTo>
                <a:lnTo>
                  <a:pt x="112" y="306"/>
                </a:lnTo>
                <a:lnTo>
                  <a:pt x="60" y="402"/>
                </a:lnTo>
                <a:lnTo>
                  <a:pt x="0" y="474"/>
                </a:lnTo>
                <a:lnTo>
                  <a:pt x="164" y="444"/>
                </a:lnTo>
                <a:lnTo>
                  <a:pt x="710" y="272"/>
                </a:lnTo>
                <a:lnTo>
                  <a:pt x="666" y="214"/>
                </a:lnTo>
                <a:lnTo>
                  <a:pt x="698" y="96"/>
                </a:lnTo>
                <a:lnTo>
                  <a:pt x="614" y="116"/>
                </a:lnTo>
                <a:lnTo>
                  <a:pt x="492" y="10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2" name="Freeform 2873"/>
          <p:cNvSpPr>
            <a:spLocks/>
          </p:cNvSpPr>
          <p:nvPr/>
        </p:nvSpPr>
        <p:spPr bwMode="auto">
          <a:xfrm>
            <a:off x="6939151" y="2469871"/>
            <a:ext cx="568189" cy="285380"/>
          </a:xfrm>
          <a:custGeom>
            <a:avLst/>
            <a:gdLst/>
            <a:ahLst/>
            <a:cxnLst>
              <a:cxn ang="0">
                <a:pos x="316" y="0"/>
              </a:cxn>
              <a:cxn ang="0">
                <a:pos x="0" y="108"/>
              </a:cxn>
              <a:cxn ang="0">
                <a:pos x="24" y="150"/>
              </a:cxn>
              <a:cxn ang="0">
                <a:pos x="126" y="94"/>
              </a:cxn>
              <a:cxn ang="0">
                <a:pos x="178" y="106"/>
              </a:cxn>
              <a:cxn ang="0">
                <a:pos x="178" y="104"/>
              </a:cxn>
              <a:cxn ang="0">
                <a:pos x="180" y="106"/>
              </a:cxn>
              <a:cxn ang="0">
                <a:pos x="180" y="106"/>
              </a:cxn>
              <a:cxn ang="0">
                <a:pos x="242" y="132"/>
              </a:cxn>
              <a:cxn ang="0">
                <a:pos x="232" y="212"/>
              </a:cxn>
              <a:cxn ang="0">
                <a:pos x="354" y="222"/>
              </a:cxn>
              <a:cxn ang="0">
                <a:pos x="436" y="200"/>
              </a:cxn>
              <a:cxn ang="0">
                <a:pos x="442" y="174"/>
              </a:cxn>
              <a:cxn ang="0">
                <a:pos x="442" y="134"/>
              </a:cxn>
              <a:cxn ang="0">
                <a:pos x="374" y="162"/>
              </a:cxn>
              <a:cxn ang="0">
                <a:pos x="316" y="0"/>
              </a:cxn>
            </a:cxnLst>
            <a:rect l="0" t="0" r="r" b="b"/>
            <a:pathLst>
              <a:path w="442" h="222">
                <a:moveTo>
                  <a:pt x="316" y="0"/>
                </a:moveTo>
                <a:lnTo>
                  <a:pt x="0" y="108"/>
                </a:lnTo>
                <a:lnTo>
                  <a:pt x="24" y="150"/>
                </a:lnTo>
                <a:lnTo>
                  <a:pt x="126" y="94"/>
                </a:lnTo>
                <a:lnTo>
                  <a:pt x="178" y="106"/>
                </a:lnTo>
                <a:lnTo>
                  <a:pt x="178" y="104"/>
                </a:lnTo>
                <a:lnTo>
                  <a:pt x="180" y="106"/>
                </a:lnTo>
                <a:lnTo>
                  <a:pt x="180" y="106"/>
                </a:lnTo>
                <a:lnTo>
                  <a:pt x="242" y="132"/>
                </a:lnTo>
                <a:lnTo>
                  <a:pt x="232" y="212"/>
                </a:lnTo>
                <a:lnTo>
                  <a:pt x="354" y="222"/>
                </a:lnTo>
                <a:lnTo>
                  <a:pt x="436" y="200"/>
                </a:lnTo>
                <a:lnTo>
                  <a:pt x="442" y="174"/>
                </a:lnTo>
                <a:lnTo>
                  <a:pt x="442" y="134"/>
                </a:lnTo>
                <a:lnTo>
                  <a:pt x="374" y="162"/>
                </a:lnTo>
                <a:lnTo>
                  <a:pt x="316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3" name="Freeform 2874"/>
          <p:cNvSpPr>
            <a:spLocks/>
          </p:cNvSpPr>
          <p:nvPr/>
        </p:nvSpPr>
        <p:spPr bwMode="auto">
          <a:xfrm>
            <a:off x="4363018" y="2932649"/>
            <a:ext cx="15426" cy="457636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8" y="356"/>
              </a:cxn>
              <a:cxn ang="0">
                <a:pos x="12" y="356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12" h="356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8" y="356"/>
                </a:lnTo>
                <a:lnTo>
                  <a:pt x="12" y="356"/>
                </a:lnTo>
                <a:lnTo>
                  <a:pt x="2" y="2"/>
                </a:lnTo>
                <a:lnTo>
                  <a:pt x="2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4" name="Freeform 2875"/>
          <p:cNvSpPr>
            <a:spLocks/>
          </p:cNvSpPr>
          <p:nvPr/>
        </p:nvSpPr>
        <p:spPr bwMode="auto">
          <a:xfrm>
            <a:off x="5103463" y="2834952"/>
            <a:ext cx="2571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5" name="Freeform 2876"/>
          <p:cNvSpPr>
            <a:spLocks/>
          </p:cNvSpPr>
          <p:nvPr/>
        </p:nvSpPr>
        <p:spPr bwMode="auto">
          <a:xfrm>
            <a:off x="5113747" y="2822097"/>
            <a:ext cx="444781" cy="15426"/>
          </a:xfrm>
          <a:custGeom>
            <a:avLst/>
            <a:gdLst/>
            <a:ahLst/>
            <a:cxnLst>
              <a:cxn ang="0">
                <a:pos x="346" y="0"/>
              </a:cxn>
              <a:cxn ang="0">
                <a:pos x="0" y="10"/>
              </a:cxn>
              <a:cxn ang="0">
                <a:pos x="0" y="12"/>
              </a:cxn>
              <a:cxn ang="0">
                <a:pos x="346" y="4"/>
              </a:cxn>
              <a:cxn ang="0">
                <a:pos x="346" y="0"/>
              </a:cxn>
            </a:cxnLst>
            <a:rect l="0" t="0" r="r" b="b"/>
            <a:pathLst>
              <a:path w="346" h="12">
                <a:moveTo>
                  <a:pt x="346" y="0"/>
                </a:moveTo>
                <a:lnTo>
                  <a:pt x="0" y="10"/>
                </a:lnTo>
                <a:lnTo>
                  <a:pt x="0" y="12"/>
                </a:lnTo>
                <a:lnTo>
                  <a:pt x="346" y="4"/>
                </a:lnTo>
                <a:lnTo>
                  <a:pt x="34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6" name="Rectangle 2877"/>
          <p:cNvSpPr>
            <a:spLocks noChangeArrowheads="1"/>
          </p:cNvSpPr>
          <p:nvPr/>
        </p:nvSpPr>
        <p:spPr bwMode="auto">
          <a:xfrm>
            <a:off x="6157569" y="4300416"/>
            <a:ext cx="2571" cy="5142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7" name="Freeform 2878"/>
          <p:cNvSpPr>
            <a:spLocks/>
          </p:cNvSpPr>
          <p:nvPr/>
        </p:nvSpPr>
        <p:spPr bwMode="auto">
          <a:xfrm>
            <a:off x="6090724" y="3583110"/>
            <a:ext cx="69417" cy="7173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" y="558"/>
              </a:cxn>
              <a:cxn ang="0">
                <a:pos x="54" y="558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54" h="558">
                <a:moveTo>
                  <a:pt x="0" y="0"/>
                </a:moveTo>
                <a:lnTo>
                  <a:pt x="52" y="558"/>
                </a:lnTo>
                <a:lnTo>
                  <a:pt x="54" y="558"/>
                </a:lnTo>
                <a:lnTo>
                  <a:pt x="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8" name="Freeform 2879"/>
          <p:cNvSpPr>
            <a:spLocks/>
          </p:cNvSpPr>
          <p:nvPr/>
        </p:nvSpPr>
        <p:spPr bwMode="auto">
          <a:xfrm>
            <a:off x="6540647" y="3182035"/>
            <a:ext cx="272525" cy="318803"/>
          </a:xfrm>
          <a:custGeom>
            <a:avLst/>
            <a:gdLst/>
            <a:ahLst/>
            <a:cxnLst>
              <a:cxn ang="0">
                <a:pos x="26" y="156"/>
              </a:cxn>
              <a:cxn ang="0">
                <a:pos x="0" y="248"/>
              </a:cxn>
              <a:cxn ang="0">
                <a:pos x="4" y="248"/>
              </a:cxn>
              <a:cxn ang="0">
                <a:pos x="30" y="156"/>
              </a:cxn>
              <a:cxn ang="0">
                <a:pos x="200" y="32"/>
              </a:cxn>
              <a:cxn ang="0">
                <a:pos x="212" y="0"/>
              </a:cxn>
              <a:cxn ang="0">
                <a:pos x="208" y="2"/>
              </a:cxn>
              <a:cxn ang="0">
                <a:pos x="198" y="32"/>
              </a:cxn>
              <a:cxn ang="0">
                <a:pos x="26" y="156"/>
              </a:cxn>
            </a:cxnLst>
            <a:rect l="0" t="0" r="r" b="b"/>
            <a:pathLst>
              <a:path w="212" h="248">
                <a:moveTo>
                  <a:pt x="26" y="156"/>
                </a:moveTo>
                <a:lnTo>
                  <a:pt x="0" y="248"/>
                </a:lnTo>
                <a:lnTo>
                  <a:pt x="4" y="248"/>
                </a:lnTo>
                <a:lnTo>
                  <a:pt x="30" y="156"/>
                </a:lnTo>
                <a:lnTo>
                  <a:pt x="200" y="32"/>
                </a:lnTo>
                <a:lnTo>
                  <a:pt x="212" y="0"/>
                </a:lnTo>
                <a:lnTo>
                  <a:pt x="208" y="2"/>
                </a:lnTo>
                <a:lnTo>
                  <a:pt x="198" y="32"/>
                </a:lnTo>
                <a:lnTo>
                  <a:pt x="26" y="15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99" name="Freeform 2880"/>
          <p:cNvSpPr>
            <a:spLocks/>
          </p:cNvSpPr>
          <p:nvPr/>
        </p:nvSpPr>
        <p:spPr bwMode="auto">
          <a:xfrm>
            <a:off x="6741184" y="2996924"/>
            <a:ext cx="2571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2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0"/>
                </a:lnTo>
                <a:lnTo>
                  <a:pt x="2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0" name="Freeform 2881"/>
          <p:cNvSpPr>
            <a:spLocks/>
          </p:cNvSpPr>
          <p:nvPr/>
        </p:nvSpPr>
        <p:spPr bwMode="auto">
          <a:xfrm>
            <a:off x="6592067" y="2999495"/>
            <a:ext cx="151688" cy="221105"/>
          </a:xfrm>
          <a:custGeom>
            <a:avLst/>
            <a:gdLst/>
            <a:ahLst/>
            <a:cxnLst>
              <a:cxn ang="0">
                <a:pos x="64" y="98"/>
              </a:cxn>
              <a:cxn ang="0">
                <a:pos x="0" y="172"/>
              </a:cxn>
              <a:cxn ang="0">
                <a:pos x="6" y="170"/>
              </a:cxn>
              <a:cxn ang="0">
                <a:pos x="6" y="170"/>
              </a:cxn>
              <a:cxn ang="0">
                <a:pos x="66" y="98"/>
              </a:cxn>
              <a:cxn ang="0">
                <a:pos x="118" y="2"/>
              </a:cxn>
              <a:cxn ang="0">
                <a:pos x="114" y="0"/>
              </a:cxn>
              <a:cxn ang="0">
                <a:pos x="64" y="98"/>
              </a:cxn>
            </a:cxnLst>
            <a:rect l="0" t="0" r="r" b="b"/>
            <a:pathLst>
              <a:path w="118" h="172">
                <a:moveTo>
                  <a:pt x="64" y="98"/>
                </a:moveTo>
                <a:lnTo>
                  <a:pt x="0" y="172"/>
                </a:lnTo>
                <a:lnTo>
                  <a:pt x="6" y="170"/>
                </a:lnTo>
                <a:lnTo>
                  <a:pt x="6" y="170"/>
                </a:lnTo>
                <a:lnTo>
                  <a:pt x="66" y="98"/>
                </a:lnTo>
                <a:lnTo>
                  <a:pt x="118" y="2"/>
                </a:lnTo>
                <a:lnTo>
                  <a:pt x="114" y="0"/>
                </a:lnTo>
                <a:lnTo>
                  <a:pt x="64" y="9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1" name="Freeform 2882"/>
          <p:cNvSpPr>
            <a:spLocks/>
          </p:cNvSpPr>
          <p:nvPr/>
        </p:nvSpPr>
        <p:spPr bwMode="auto">
          <a:xfrm>
            <a:off x="7507340" y="2552143"/>
            <a:ext cx="2571" cy="7713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2" y="2"/>
              </a:cxn>
              <a:cxn ang="0">
                <a:pos x="0" y="0"/>
              </a:cxn>
              <a:cxn ang="0">
                <a:pos x="0" y="6"/>
              </a:cxn>
              <a:cxn ang="0">
                <a:pos x="2" y="6"/>
              </a:cxn>
            </a:cxnLst>
            <a:rect l="0" t="0" r="r" b="b"/>
            <a:pathLst>
              <a:path w="2" h="6">
                <a:moveTo>
                  <a:pt x="2" y="6"/>
                </a:moveTo>
                <a:lnTo>
                  <a:pt x="2" y="2"/>
                </a:lnTo>
                <a:lnTo>
                  <a:pt x="0" y="0"/>
                </a:lnTo>
                <a:lnTo>
                  <a:pt x="0" y="6"/>
                </a:lnTo>
                <a:lnTo>
                  <a:pt x="2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2" name="Freeform 2883"/>
          <p:cNvSpPr>
            <a:spLocks/>
          </p:cNvSpPr>
          <p:nvPr/>
        </p:nvSpPr>
        <p:spPr bwMode="auto">
          <a:xfrm>
            <a:off x="7383932" y="2457016"/>
            <a:ext cx="123408" cy="102840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96" y="80"/>
              </a:cxn>
              <a:cxn ang="0">
                <a:pos x="96" y="74"/>
              </a:cxn>
              <a:cxn ang="0">
                <a:pos x="2" y="0"/>
              </a:cxn>
              <a:cxn ang="0">
                <a:pos x="0" y="2"/>
              </a:cxn>
            </a:cxnLst>
            <a:rect l="0" t="0" r="r" b="b"/>
            <a:pathLst>
              <a:path w="96" h="80">
                <a:moveTo>
                  <a:pt x="0" y="2"/>
                </a:moveTo>
                <a:lnTo>
                  <a:pt x="96" y="80"/>
                </a:lnTo>
                <a:lnTo>
                  <a:pt x="96" y="74"/>
                </a:lnTo>
                <a:lnTo>
                  <a:pt x="2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3" name="Freeform 2884"/>
          <p:cNvSpPr>
            <a:spLocks/>
          </p:cNvSpPr>
          <p:nvPr/>
        </p:nvSpPr>
        <p:spPr bwMode="auto">
          <a:xfrm>
            <a:off x="7548476" y="2256479"/>
            <a:ext cx="2571" cy="2571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4" name="Freeform 2885"/>
          <p:cNvSpPr>
            <a:spLocks/>
          </p:cNvSpPr>
          <p:nvPr/>
        </p:nvSpPr>
        <p:spPr bwMode="auto">
          <a:xfrm>
            <a:off x="7692451" y="2156210"/>
            <a:ext cx="7713" cy="2571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0"/>
              </a:cxn>
              <a:cxn ang="0">
                <a:pos x="0" y="2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4" y="0"/>
              </a:cxn>
              <a:cxn ang="0">
                <a:pos x="4" y="0"/>
              </a:cxn>
            </a:cxnLst>
            <a:rect l="0" t="0" r="r" b="b"/>
            <a:pathLst>
              <a:path w="6" h="2">
                <a:moveTo>
                  <a:pt x="4" y="0"/>
                </a:moveTo>
                <a:lnTo>
                  <a:pt x="2" y="0"/>
                </a:lnTo>
                <a:lnTo>
                  <a:pt x="0" y="2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5" name="Freeform 2886"/>
          <p:cNvSpPr>
            <a:spLocks/>
          </p:cNvSpPr>
          <p:nvPr/>
        </p:nvSpPr>
        <p:spPr bwMode="auto">
          <a:xfrm>
            <a:off x="7391645" y="2156210"/>
            <a:ext cx="303377" cy="102840"/>
          </a:xfrm>
          <a:custGeom>
            <a:avLst/>
            <a:gdLst/>
            <a:ahLst/>
            <a:cxnLst>
              <a:cxn ang="0">
                <a:pos x="222" y="0"/>
              </a:cxn>
              <a:cxn ang="0">
                <a:pos x="136" y="40"/>
              </a:cxn>
              <a:cxn ang="0">
                <a:pos x="124" y="70"/>
              </a:cxn>
              <a:cxn ang="0">
                <a:pos x="0" y="42"/>
              </a:cxn>
              <a:cxn ang="0">
                <a:pos x="0" y="44"/>
              </a:cxn>
              <a:cxn ang="0">
                <a:pos x="124" y="72"/>
              </a:cxn>
              <a:cxn ang="0">
                <a:pos x="122" y="80"/>
              </a:cxn>
              <a:cxn ang="0">
                <a:pos x="124" y="78"/>
              </a:cxn>
              <a:cxn ang="0">
                <a:pos x="138" y="40"/>
              </a:cxn>
              <a:cxn ang="0">
                <a:pos x="222" y="2"/>
              </a:cxn>
              <a:cxn ang="0">
                <a:pos x="234" y="2"/>
              </a:cxn>
              <a:cxn ang="0">
                <a:pos x="236" y="0"/>
              </a:cxn>
              <a:cxn ang="0">
                <a:pos x="222" y="0"/>
              </a:cxn>
            </a:cxnLst>
            <a:rect l="0" t="0" r="r" b="b"/>
            <a:pathLst>
              <a:path w="236" h="80">
                <a:moveTo>
                  <a:pt x="222" y="0"/>
                </a:moveTo>
                <a:lnTo>
                  <a:pt x="136" y="40"/>
                </a:lnTo>
                <a:lnTo>
                  <a:pt x="124" y="70"/>
                </a:lnTo>
                <a:lnTo>
                  <a:pt x="0" y="42"/>
                </a:lnTo>
                <a:lnTo>
                  <a:pt x="0" y="44"/>
                </a:lnTo>
                <a:lnTo>
                  <a:pt x="124" y="72"/>
                </a:lnTo>
                <a:lnTo>
                  <a:pt x="122" y="80"/>
                </a:lnTo>
                <a:lnTo>
                  <a:pt x="124" y="78"/>
                </a:lnTo>
                <a:lnTo>
                  <a:pt x="138" y="40"/>
                </a:lnTo>
                <a:lnTo>
                  <a:pt x="222" y="2"/>
                </a:lnTo>
                <a:lnTo>
                  <a:pt x="234" y="2"/>
                </a:lnTo>
                <a:lnTo>
                  <a:pt x="236" y="0"/>
                </a:lnTo>
                <a:lnTo>
                  <a:pt x="22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6" name="Rectangle 2887"/>
          <p:cNvSpPr>
            <a:spLocks noChangeArrowheads="1"/>
          </p:cNvSpPr>
          <p:nvPr/>
        </p:nvSpPr>
        <p:spPr bwMode="auto">
          <a:xfrm>
            <a:off x="2121113" y="1603447"/>
            <a:ext cx="7713" cy="7713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7" name="Freeform 2888"/>
          <p:cNvSpPr>
            <a:spLocks/>
          </p:cNvSpPr>
          <p:nvPr/>
        </p:nvSpPr>
        <p:spPr bwMode="auto">
          <a:xfrm>
            <a:off x="2128826" y="1338635"/>
            <a:ext cx="2043938" cy="1252073"/>
          </a:xfrm>
          <a:custGeom>
            <a:avLst/>
            <a:gdLst/>
            <a:ahLst/>
            <a:cxnLst>
              <a:cxn ang="0">
                <a:pos x="1590" y="166"/>
              </a:cxn>
              <a:cxn ang="0">
                <a:pos x="1580" y="616"/>
              </a:cxn>
              <a:cxn ang="0">
                <a:pos x="978" y="650"/>
              </a:cxn>
              <a:cxn ang="0">
                <a:pos x="908" y="626"/>
              </a:cxn>
              <a:cxn ang="0">
                <a:pos x="754" y="534"/>
              </a:cxn>
              <a:cxn ang="0">
                <a:pos x="714" y="476"/>
              </a:cxn>
              <a:cxn ang="0">
                <a:pos x="710" y="326"/>
              </a:cxn>
              <a:cxn ang="0">
                <a:pos x="668" y="24"/>
              </a:cxn>
              <a:cxn ang="0">
                <a:pos x="636" y="166"/>
              </a:cxn>
              <a:cxn ang="0">
                <a:pos x="736" y="346"/>
              </a:cxn>
              <a:cxn ang="0">
                <a:pos x="756" y="472"/>
              </a:cxn>
              <a:cxn ang="0">
                <a:pos x="818" y="642"/>
              </a:cxn>
              <a:cxn ang="0">
                <a:pos x="948" y="618"/>
              </a:cxn>
              <a:cxn ang="0">
                <a:pos x="948" y="964"/>
              </a:cxn>
              <a:cxn ang="0">
                <a:pos x="502" y="598"/>
              </a:cxn>
              <a:cxn ang="0">
                <a:pos x="560" y="436"/>
              </a:cxn>
              <a:cxn ang="0">
                <a:pos x="592" y="2"/>
              </a:cxn>
              <a:cxn ang="0">
                <a:pos x="524" y="342"/>
              </a:cxn>
              <a:cxn ang="0">
                <a:pos x="400" y="334"/>
              </a:cxn>
              <a:cxn ang="0">
                <a:pos x="110" y="318"/>
              </a:cxn>
              <a:cxn ang="0">
                <a:pos x="0" y="206"/>
              </a:cxn>
              <a:cxn ang="0">
                <a:pos x="96" y="238"/>
              </a:cxn>
              <a:cxn ang="0">
                <a:pos x="284" y="356"/>
              </a:cxn>
              <a:cxn ang="0">
                <a:pos x="534" y="378"/>
              </a:cxn>
              <a:cxn ang="0">
                <a:pos x="486" y="572"/>
              </a:cxn>
              <a:cxn ang="0">
                <a:pos x="444" y="862"/>
              </a:cxn>
              <a:cxn ang="0">
                <a:pos x="446" y="866"/>
              </a:cxn>
              <a:cxn ang="0">
                <a:pos x="442" y="870"/>
              </a:cxn>
              <a:cxn ang="0">
                <a:pos x="682" y="914"/>
              </a:cxn>
              <a:cxn ang="0">
                <a:pos x="688" y="920"/>
              </a:cxn>
              <a:cxn ang="0">
                <a:pos x="948" y="970"/>
              </a:cxn>
              <a:cxn ang="0">
                <a:pos x="992" y="584"/>
              </a:cxn>
              <a:cxn ang="0">
                <a:pos x="1584" y="624"/>
              </a:cxn>
              <a:cxn ang="0">
                <a:pos x="1586" y="524"/>
              </a:cxn>
              <a:cxn ang="0">
                <a:pos x="1584" y="520"/>
              </a:cxn>
            </a:cxnLst>
            <a:rect l="0" t="0" r="r" b="b"/>
            <a:pathLst>
              <a:path w="1590" h="974">
                <a:moveTo>
                  <a:pt x="1586" y="520"/>
                </a:moveTo>
                <a:lnTo>
                  <a:pt x="1590" y="166"/>
                </a:lnTo>
                <a:lnTo>
                  <a:pt x="1584" y="164"/>
                </a:lnTo>
                <a:lnTo>
                  <a:pt x="1580" y="616"/>
                </a:lnTo>
                <a:lnTo>
                  <a:pt x="986" y="578"/>
                </a:lnTo>
                <a:lnTo>
                  <a:pt x="978" y="650"/>
                </a:lnTo>
                <a:lnTo>
                  <a:pt x="952" y="614"/>
                </a:lnTo>
                <a:lnTo>
                  <a:pt x="908" y="626"/>
                </a:lnTo>
                <a:lnTo>
                  <a:pt x="824" y="638"/>
                </a:lnTo>
                <a:lnTo>
                  <a:pt x="754" y="534"/>
                </a:lnTo>
                <a:lnTo>
                  <a:pt x="762" y="464"/>
                </a:lnTo>
                <a:lnTo>
                  <a:pt x="714" y="476"/>
                </a:lnTo>
                <a:lnTo>
                  <a:pt x="744" y="346"/>
                </a:lnTo>
                <a:lnTo>
                  <a:pt x="710" y="326"/>
                </a:lnTo>
                <a:lnTo>
                  <a:pt x="644" y="168"/>
                </a:lnTo>
                <a:lnTo>
                  <a:pt x="668" y="24"/>
                </a:lnTo>
                <a:lnTo>
                  <a:pt x="662" y="22"/>
                </a:lnTo>
                <a:lnTo>
                  <a:pt x="636" y="166"/>
                </a:lnTo>
                <a:lnTo>
                  <a:pt x="708" y="332"/>
                </a:lnTo>
                <a:lnTo>
                  <a:pt x="736" y="346"/>
                </a:lnTo>
                <a:lnTo>
                  <a:pt x="706" y="484"/>
                </a:lnTo>
                <a:lnTo>
                  <a:pt x="756" y="472"/>
                </a:lnTo>
                <a:lnTo>
                  <a:pt x="746" y="534"/>
                </a:lnTo>
                <a:lnTo>
                  <a:pt x="818" y="642"/>
                </a:lnTo>
                <a:lnTo>
                  <a:pt x="910" y="632"/>
                </a:lnTo>
                <a:lnTo>
                  <a:pt x="948" y="618"/>
                </a:lnTo>
                <a:lnTo>
                  <a:pt x="976" y="656"/>
                </a:lnTo>
                <a:lnTo>
                  <a:pt x="948" y="964"/>
                </a:lnTo>
                <a:lnTo>
                  <a:pt x="452" y="864"/>
                </a:lnTo>
                <a:lnTo>
                  <a:pt x="502" y="598"/>
                </a:lnTo>
                <a:lnTo>
                  <a:pt x="492" y="572"/>
                </a:lnTo>
                <a:lnTo>
                  <a:pt x="560" y="436"/>
                </a:lnTo>
                <a:lnTo>
                  <a:pt x="530" y="342"/>
                </a:lnTo>
                <a:lnTo>
                  <a:pt x="592" y="2"/>
                </a:lnTo>
                <a:lnTo>
                  <a:pt x="584" y="0"/>
                </a:lnTo>
                <a:lnTo>
                  <a:pt x="524" y="342"/>
                </a:lnTo>
                <a:lnTo>
                  <a:pt x="532" y="368"/>
                </a:lnTo>
                <a:lnTo>
                  <a:pt x="400" y="334"/>
                </a:lnTo>
                <a:lnTo>
                  <a:pt x="284" y="350"/>
                </a:lnTo>
                <a:lnTo>
                  <a:pt x="110" y="318"/>
                </a:lnTo>
                <a:lnTo>
                  <a:pt x="100" y="234"/>
                </a:lnTo>
                <a:lnTo>
                  <a:pt x="0" y="206"/>
                </a:lnTo>
                <a:lnTo>
                  <a:pt x="0" y="212"/>
                </a:lnTo>
                <a:lnTo>
                  <a:pt x="96" y="238"/>
                </a:lnTo>
                <a:lnTo>
                  <a:pt x="104" y="324"/>
                </a:lnTo>
                <a:lnTo>
                  <a:pt x="284" y="356"/>
                </a:lnTo>
                <a:lnTo>
                  <a:pt x="400" y="340"/>
                </a:lnTo>
                <a:lnTo>
                  <a:pt x="534" y="378"/>
                </a:lnTo>
                <a:lnTo>
                  <a:pt x="554" y="436"/>
                </a:lnTo>
                <a:lnTo>
                  <a:pt x="486" y="572"/>
                </a:lnTo>
                <a:lnTo>
                  <a:pt x="494" y="598"/>
                </a:lnTo>
                <a:lnTo>
                  <a:pt x="444" y="862"/>
                </a:lnTo>
                <a:lnTo>
                  <a:pt x="446" y="862"/>
                </a:lnTo>
                <a:lnTo>
                  <a:pt x="446" y="866"/>
                </a:lnTo>
                <a:lnTo>
                  <a:pt x="442" y="866"/>
                </a:lnTo>
                <a:lnTo>
                  <a:pt x="442" y="870"/>
                </a:lnTo>
                <a:lnTo>
                  <a:pt x="680" y="918"/>
                </a:lnTo>
                <a:lnTo>
                  <a:pt x="682" y="914"/>
                </a:lnTo>
                <a:lnTo>
                  <a:pt x="688" y="914"/>
                </a:lnTo>
                <a:lnTo>
                  <a:pt x="688" y="920"/>
                </a:lnTo>
                <a:lnTo>
                  <a:pt x="948" y="974"/>
                </a:lnTo>
                <a:lnTo>
                  <a:pt x="948" y="970"/>
                </a:lnTo>
                <a:lnTo>
                  <a:pt x="954" y="972"/>
                </a:lnTo>
                <a:lnTo>
                  <a:pt x="992" y="584"/>
                </a:lnTo>
                <a:lnTo>
                  <a:pt x="1584" y="624"/>
                </a:lnTo>
                <a:lnTo>
                  <a:pt x="1584" y="624"/>
                </a:lnTo>
                <a:lnTo>
                  <a:pt x="1586" y="624"/>
                </a:lnTo>
                <a:lnTo>
                  <a:pt x="1586" y="524"/>
                </a:lnTo>
                <a:lnTo>
                  <a:pt x="1584" y="524"/>
                </a:lnTo>
                <a:lnTo>
                  <a:pt x="1584" y="520"/>
                </a:lnTo>
                <a:lnTo>
                  <a:pt x="1586" y="52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8" name="Rectangle 2889"/>
          <p:cNvSpPr>
            <a:spLocks noChangeArrowheads="1"/>
          </p:cNvSpPr>
          <p:nvPr/>
        </p:nvSpPr>
        <p:spPr bwMode="auto">
          <a:xfrm>
            <a:off x="1971996" y="2266763"/>
            <a:ext cx="1286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09" name="Freeform 2890"/>
          <p:cNvSpPr>
            <a:spLocks/>
          </p:cNvSpPr>
          <p:nvPr/>
        </p:nvSpPr>
        <p:spPr bwMode="auto">
          <a:xfrm>
            <a:off x="2748435" y="4012465"/>
            <a:ext cx="2571" cy="1286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0" name="Freeform 2891"/>
          <p:cNvSpPr>
            <a:spLocks/>
          </p:cNvSpPr>
          <p:nvPr/>
        </p:nvSpPr>
        <p:spPr bwMode="auto">
          <a:xfrm>
            <a:off x="2910408" y="2518720"/>
            <a:ext cx="102840" cy="758442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0" y="590"/>
              </a:cxn>
              <a:cxn ang="0">
                <a:pos x="4" y="590"/>
              </a:cxn>
              <a:cxn ang="0">
                <a:pos x="80" y="2"/>
              </a:cxn>
              <a:cxn ang="0">
                <a:pos x="72" y="0"/>
              </a:cxn>
            </a:cxnLst>
            <a:rect l="0" t="0" r="r" b="b"/>
            <a:pathLst>
              <a:path w="80" h="590">
                <a:moveTo>
                  <a:pt x="72" y="0"/>
                </a:moveTo>
                <a:lnTo>
                  <a:pt x="0" y="590"/>
                </a:lnTo>
                <a:lnTo>
                  <a:pt x="4" y="590"/>
                </a:lnTo>
                <a:lnTo>
                  <a:pt x="80" y="2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1" name="Freeform 2892"/>
          <p:cNvSpPr>
            <a:spLocks/>
          </p:cNvSpPr>
          <p:nvPr/>
        </p:nvSpPr>
        <p:spPr bwMode="auto">
          <a:xfrm>
            <a:off x="1971996" y="2266763"/>
            <a:ext cx="943554" cy="1745703"/>
          </a:xfrm>
          <a:custGeom>
            <a:avLst/>
            <a:gdLst/>
            <a:ahLst/>
            <a:cxnLst>
              <a:cxn ang="0">
                <a:pos x="618" y="1262"/>
              </a:cxn>
              <a:cxn ang="0">
                <a:pos x="668" y="1154"/>
              </a:cxn>
              <a:cxn ang="0">
                <a:pos x="680" y="1140"/>
              </a:cxn>
              <a:cxn ang="0">
                <a:pos x="648" y="1044"/>
              </a:cxn>
              <a:cxn ang="0">
                <a:pos x="678" y="896"/>
              </a:cxn>
              <a:cxn ang="0">
                <a:pos x="718" y="910"/>
              </a:cxn>
              <a:cxn ang="0">
                <a:pos x="734" y="790"/>
              </a:cxn>
              <a:cxn ang="0">
                <a:pos x="730" y="788"/>
              </a:cxn>
              <a:cxn ang="0">
                <a:pos x="730" y="786"/>
              </a:cxn>
              <a:cxn ang="0">
                <a:pos x="716" y="904"/>
              </a:cxn>
              <a:cxn ang="0">
                <a:pos x="676" y="892"/>
              </a:cxn>
              <a:cxn ang="0">
                <a:pos x="646" y="1040"/>
              </a:cxn>
              <a:cxn ang="0">
                <a:pos x="262" y="482"/>
              </a:cxn>
              <a:cxn ang="0">
                <a:pos x="272" y="454"/>
              </a:cxn>
              <a:cxn ang="0">
                <a:pos x="262" y="426"/>
              </a:cxn>
              <a:cxn ang="0">
                <a:pos x="338" y="98"/>
              </a:cxn>
              <a:cxn ang="0">
                <a:pos x="564" y="144"/>
              </a:cxn>
              <a:cxn ang="0">
                <a:pos x="566" y="140"/>
              </a:cxn>
              <a:cxn ang="0">
                <a:pos x="338" y="92"/>
              </a:cxn>
              <a:cxn ang="0">
                <a:pos x="0" y="0"/>
              </a:cxn>
              <a:cxn ang="0">
                <a:pos x="0" y="0"/>
              </a:cxn>
              <a:cxn ang="0">
                <a:pos x="2" y="8"/>
              </a:cxn>
              <a:cxn ang="0">
                <a:pos x="334" y="98"/>
              </a:cxn>
              <a:cxn ang="0">
                <a:pos x="256" y="426"/>
              </a:cxn>
              <a:cxn ang="0">
                <a:pos x="266" y="454"/>
              </a:cxn>
              <a:cxn ang="0">
                <a:pos x="256" y="482"/>
              </a:cxn>
              <a:cxn ang="0">
                <a:pos x="644" y="1044"/>
              </a:cxn>
              <a:cxn ang="0">
                <a:pos x="674" y="1140"/>
              </a:cxn>
              <a:cxn ang="0">
                <a:pos x="664" y="1150"/>
              </a:cxn>
              <a:cxn ang="0">
                <a:pos x="614" y="1260"/>
              </a:cxn>
              <a:cxn ang="0">
                <a:pos x="626" y="1314"/>
              </a:cxn>
              <a:cxn ang="0">
                <a:pos x="600" y="1354"/>
              </a:cxn>
              <a:cxn ang="0">
                <a:pos x="604" y="1358"/>
              </a:cxn>
              <a:cxn ang="0">
                <a:pos x="606" y="1358"/>
              </a:cxn>
              <a:cxn ang="0">
                <a:pos x="630" y="1316"/>
              </a:cxn>
              <a:cxn ang="0">
                <a:pos x="618" y="1262"/>
              </a:cxn>
            </a:cxnLst>
            <a:rect l="0" t="0" r="r" b="b"/>
            <a:pathLst>
              <a:path w="734" h="1358">
                <a:moveTo>
                  <a:pt x="618" y="1262"/>
                </a:moveTo>
                <a:lnTo>
                  <a:pt x="668" y="1154"/>
                </a:lnTo>
                <a:lnTo>
                  <a:pt x="680" y="1140"/>
                </a:lnTo>
                <a:lnTo>
                  <a:pt x="648" y="1044"/>
                </a:lnTo>
                <a:lnTo>
                  <a:pt x="678" y="896"/>
                </a:lnTo>
                <a:lnTo>
                  <a:pt x="718" y="910"/>
                </a:lnTo>
                <a:lnTo>
                  <a:pt x="734" y="790"/>
                </a:lnTo>
                <a:lnTo>
                  <a:pt x="730" y="788"/>
                </a:lnTo>
                <a:lnTo>
                  <a:pt x="730" y="786"/>
                </a:lnTo>
                <a:lnTo>
                  <a:pt x="716" y="904"/>
                </a:lnTo>
                <a:lnTo>
                  <a:pt x="676" y="892"/>
                </a:lnTo>
                <a:lnTo>
                  <a:pt x="646" y="1040"/>
                </a:lnTo>
                <a:lnTo>
                  <a:pt x="262" y="482"/>
                </a:lnTo>
                <a:lnTo>
                  <a:pt x="272" y="454"/>
                </a:lnTo>
                <a:lnTo>
                  <a:pt x="262" y="426"/>
                </a:lnTo>
                <a:lnTo>
                  <a:pt x="338" y="98"/>
                </a:lnTo>
                <a:lnTo>
                  <a:pt x="564" y="144"/>
                </a:lnTo>
                <a:lnTo>
                  <a:pt x="566" y="140"/>
                </a:lnTo>
                <a:lnTo>
                  <a:pt x="338" y="92"/>
                </a:lnTo>
                <a:lnTo>
                  <a:pt x="0" y="0"/>
                </a:lnTo>
                <a:lnTo>
                  <a:pt x="0" y="0"/>
                </a:lnTo>
                <a:lnTo>
                  <a:pt x="2" y="8"/>
                </a:lnTo>
                <a:lnTo>
                  <a:pt x="334" y="98"/>
                </a:lnTo>
                <a:lnTo>
                  <a:pt x="256" y="426"/>
                </a:lnTo>
                <a:lnTo>
                  <a:pt x="266" y="454"/>
                </a:lnTo>
                <a:lnTo>
                  <a:pt x="256" y="482"/>
                </a:lnTo>
                <a:lnTo>
                  <a:pt x="644" y="1044"/>
                </a:lnTo>
                <a:lnTo>
                  <a:pt x="674" y="1140"/>
                </a:lnTo>
                <a:lnTo>
                  <a:pt x="664" y="1150"/>
                </a:lnTo>
                <a:lnTo>
                  <a:pt x="614" y="1260"/>
                </a:lnTo>
                <a:lnTo>
                  <a:pt x="626" y="1314"/>
                </a:lnTo>
                <a:lnTo>
                  <a:pt x="600" y="1354"/>
                </a:lnTo>
                <a:lnTo>
                  <a:pt x="604" y="1358"/>
                </a:lnTo>
                <a:lnTo>
                  <a:pt x="606" y="1358"/>
                </a:lnTo>
                <a:lnTo>
                  <a:pt x="630" y="1316"/>
                </a:lnTo>
                <a:lnTo>
                  <a:pt x="618" y="126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2" name="Freeform 2893"/>
          <p:cNvSpPr>
            <a:spLocks/>
          </p:cNvSpPr>
          <p:nvPr/>
        </p:nvSpPr>
        <p:spPr bwMode="auto">
          <a:xfrm>
            <a:off x="2697015" y="2446732"/>
            <a:ext cx="5142" cy="5142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0"/>
              </a:cxn>
              <a:cxn ang="0">
                <a:pos x="0" y="4"/>
              </a:cxn>
              <a:cxn ang="0">
                <a:pos x="4" y="4"/>
              </a:cxn>
              <a:cxn ang="0">
                <a:pos x="4" y="0"/>
              </a:cxn>
            </a:cxnLst>
            <a:rect l="0" t="0" r="r" b="b"/>
            <a:pathLst>
              <a:path w="4" h="4">
                <a:moveTo>
                  <a:pt x="4" y="0"/>
                </a:moveTo>
                <a:lnTo>
                  <a:pt x="2" y="0"/>
                </a:lnTo>
                <a:lnTo>
                  <a:pt x="0" y="4"/>
                </a:lnTo>
                <a:lnTo>
                  <a:pt x="4" y="4"/>
                </a:lnTo>
                <a:lnTo>
                  <a:pt x="4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3" name="Freeform 2894"/>
          <p:cNvSpPr>
            <a:spLocks/>
          </p:cNvSpPr>
          <p:nvPr/>
        </p:nvSpPr>
        <p:spPr bwMode="auto">
          <a:xfrm>
            <a:off x="3002963" y="2513578"/>
            <a:ext cx="10284" cy="7713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2" y="0"/>
              </a:cxn>
              <a:cxn ang="0">
                <a:pos x="0" y="4"/>
              </a:cxn>
              <a:cxn ang="0">
                <a:pos x="8" y="6"/>
              </a:cxn>
              <a:cxn ang="0">
                <a:pos x="8" y="0"/>
              </a:cxn>
            </a:cxnLst>
            <a:rect l="0" t="0" r="r" b="b"/>
            <a:pathLst>
              <a:path w="8" h="6">
                <a:moveTo>
                  <a:pt x="8" y="0"/>
                </a:moveTo>
                <a:lnTo>
                  <a:pt x="2" y="0"/>
                </a:lnTo>
                <a:lnTo>
                  <a:pt x="0" y="4"/>
                </a:lnTo>
                <a:lnTo>
                  <a:pt x="8" y="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4" name="Freeform 2895"/>
          <p:cNvSpPr>
            <a:spLocks/>
          </p:cNvSpPr>
          <p:nvPr/>
        </p:nvSpPr>
        <p:spPr bwMode="auto">
          <a:xfrm>
            <a:off x="5455689" y="4480386"/>
            <a:ext cx="5142" cy="1286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4" y="0"/>
              </a:cxn>
              <a:cxn ang="0">
                <a:pos x="0" y="0"/>
              </a:cxn>
              <a:cxn ang="0">
                <a:pos x="4" y="0"/>
              </a:cxn>
            </a:cxnLst>
            <a:rect l="0" t="0" r="r" b="b"/>
            <a:pathLst>
              <a:path w="4">
                <a:moveTo>
                  <a:pt x="4" y="0"/>
                </a:moveTo>
                <a:lnTo>
                  <a:pt x="4" y="0"/>
                </a:lnTo>
                <a:lnTo>
                  <a:pt x="0" y="0"/>
                </a:lnTo>
                <a:lnTo>
                  <a:pt x="4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5" name="Freeform 2896"/>
          <p:cNvSpPr>
            <a:spLocks/>
          </p:cNvSpPr>
          <p:nvPr/>
        </p:nvSpPr>
        <p:spPr bwMode="auto">
          <a:xfrm>
            <a:off x="3781974" y="4256710"/>
            <a:ext cx="2571" cy="5142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2"/>
              </a:cxn>
              <a:cxn ang="0">
                <a:pos x="0" y="0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2"/>
                </a:lnTo>
                <a:lnTo>
                  <a:pt x="0" y="0"/>
                </a:lnTo>
                <a:lnTo>
                  <a:pt x="2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6" name="Freeform 2897"/>
          <p:cNvSpPr>
            <a:spLocks/>
          </p:cNvSpPr>
          <p:nvPr/>
        </p:nvSpPr>
        <p:spPr bwMode="auto">
          <a:xfrm>
            <a:off x="3442603" y="4290133"/>
            <a:ext cx="10284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2"/>
              </a:cxn>
              <a:cxn ang="0">
                <a:pos x="8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8" h="2">
                <a:moveTo>
                  <a:pt x="0" y="0"/>
                </a:moveTo>
                <a:lnTo>
                  <a:pt x="8" y="2"/>
                </a:lnTo>
                <a:lnTo>
                  <a:pt x="8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7" name="Freeform 2898"/>
          <p:cNvSpPr>
            <a:spLocks/>
          </p:cNvSpPr>
          <p:nvPr/>
        </p:nvSpPr>
        <p:spPr bwMode="auto">
          <a:xfrm>
            <a:off x="5370846" y="3971330"/>
            <a:ext cx="118266" cy="509056"/>
          </a:xfrm>
          <a:custGeom>
            <a:avLst/>
            <a:gdLst/>
            <a:ahLst/>
            <a:cxnLst>
              <a:cxn ang="0">
                <a:pos x="92" y="254"/>
              </a:cxn>
              <a:cxn ang="0">
                <a:pos x="24" y="134"/>
              </a:cxn>
              <a:cxn ang="0">
                <a:pos x="8" y="0"/>
              </a:cxn>
              <a:cxn ang="0">
                <a:pos x="0" y="0"/>
              </a:cxn>
              <a:cxn ang="0">
                <a:pos x="18" y="136"/>
              </a:cxn>
              <a:cxn ang="0">
                <a:pos x="88" y="254"/>
              </a:cxn>
              <a:cxn ang="0">
                <a:pos x="78" y="350"/>
              </a:cxn>
              <a:cxn ang="0">
                <a:pos x="64" y="394"/>
              </a:cxn>
              <a:cxn ang="0">
                <a:pos x="66" y="396"/>
              </a:cxn>
              <a:cxn ang="0">
                <a:pos x="70" y="396"/>
              </a:cxn>
              <a:cxn ang="0">
                <a:pos x="84" y="352"/>
              </a:cxn>
              <a:cxn ang="0">
                <a:pos x="92" y="254"/>
              </a:cxn>
            </a:cxnLst>
            <a:rect l="0" t="0" r="r" b="b"/>
            <a:pathLst>
              <a:path w="92" h="396">
                <a:moveTo>
                  <a:pt x="92" y="254"/>
                </a:moveTo>
                <a:lnTo>
                  <a:pt x="24" y="134"/>
                </a:lnTo>
                <a:lnTo>
                  <a:pt x="8" y="0"/>
                </a:lnTo>
                <a:lnTo>
                  <a:pt x="0" y="0"/>
                </a:lnTo>
                <a:lnTo>
                  <a:pt x="18" y="136"/>
                </a:lnTo>
                <a:lnTo>
                  <a:pt x="88" y="254"/>
                </a:lnTo>
                <a:lnTo>
                  <a:pt x="78" y="350"/>
                </a:lnTo>
                <a:lnTo>
                  <a:pt x="64" y="394"/>
                </a:lnTo>
                <a:lnTo>
                  <a:pt x="66" y="396"/>
                </a:lnTo>
                <a:lnTo>
                  <a:pt x="70" y="396"/>
                </a:lnTo>
                <a:lnTo>
                  <a:pt x="84" y="352"/>
                </a:lnTo>
                <a:lnTo>
                  <a:pt x="92" y="25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8" name="Rectangle 2899"/>
          <p:cNvSpPr>
            <a:spLocks noChangeArrowheads="1"/>
          </p:cNvSpPr>
          <p:nvPr/>
        </p:nvSpPr>
        <p:spPr bwMode="auto">
          <a:xfrm>
            <a:off x="2910408" y="3277162"/>
            <a:ext cx="1286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19" name="Freeform 2900"/>
          <p:cNvSpPr>
            <a:spLocks/>
          </p:cNvSpPr>
          <p:nvPr/>
        </p:nvSpPr>
        <p:spPr bwMode="auto">
          <a:xfrm>
            <a:off x="2915550" y="2140784"/>
            <a:ext cx="2465581" cy="2149349"/>
          </a:xfrm>
          <a:custGeom>
            <a:avLst/>
            <a:gdLst/>
            <a:ahLst/>
            <a:cxnLst>
              <a:cxn ang="0">
                <a:pos x="1038" y="1058"/>
              </a:cxn>
              <a:cxn ang="0">
                <a:pos x="1320" y="1284"/>
              </a:cxn>
              <a:cxn ang="0">
                <a:pos x="1796" y="1340"/>
              </a:cxn>
              <a:cxn ang="0">
                <a:pos x="1910" y="1424"/>
              </a:cxn>
              <a:cxn ang="0">
                <a:pos x="1918" y="1420"/>
              </a:cxn>
              <a:cxn ang="0">
                <a:pos x="1874" y="1366"/>
              </a:cxn>
              <a:cxn ang="0">
                <a:pos x="1864" y="1366"/>
              </a:cxn>
              <a:cxn ang="0">
                <a:pos x="1798" y="1334"/>
              </a:cxn>
              <a:cxn ang="0">
                <a:pos x="1326" y="1280"/>
              </a:cxn>
              <a:cxn ang="0">
                <a:pos x="1058" y="1050"/>
              </a:cxn>
              <a:cxn ang="0">
                <a:pos x="1830" y="954"/>
              </a:cxn>
              <a:cxn ang="0">
                <a:pos x="1138" y="972"/>
              </a:cxn>
              <a:cxn ang="0">
                <a:pos x="1134" y="974"/>
              </a:cxn>
              <a:cxn ang="0">
                <a:pos x="1052" y="974"/>
              </a:cxn>
              <a:cxn ang="0">
                <a:pos x="508" y="498"/>
              </a:cxn>
              <a:cxn ang="0">
                <a:pos x="1128" y="616"/>
              </a:cxn>
              <a:cxn ang="0">
                <a:pos x="1128" y="618"/>
              </a:cxn>
              <a:cxn ang="0">
                <a:pos x="1734" y="610"/>
              </a:cxn>
              <a:cxn ang="0">
                <a:pos x="1726" y="604"/>
              </a:cxn>
              <a:cxn ang="0">
                <a:pos x="1710" y="542"/>
              </a:cxn>
              <a:cxn ang="0">
                <a:pos x="1726" y="604"/>
              </a:cxn>
              <a:cxn ang="0">
                <a:pos x="1126" y="518"/>
              </a:cxn>
              <a:cxn ang="0">
                <a:pos x="972" y="252"/>
              </a:cxn>
              <a:cxn ang="0">
                <a:pos x="972" y="248"/>
              </a:cxn>
              <a:cxn ang="0">
                <a:pos x="976" y="0"/>
              </a:cxn>
              <a:cxn ang="0">
                <a:pos x="974" y="0"/>
              </a:cxn>
              <a:cxn ang="0">
                <a:pos x="966" y="510"/>
              </a:cxn>
              <a:cxn ang="0">
                <a:pos x="316" y="468"/>
              </a:cxn>
              <a:cxn ang="0">
                <a:pos x="342" y="348"/>
              </a:cxn>
              <a:cxn ang="0">
                <a:pos x="336" y="350"/>
              </a:cxn>
              <a:cxn ang="0">
                <a:pos x="500" y="498"/>
              </a:cxn>
              <a:cxn ang="0">
                <a:pos x="0" y="884"/>
              </a:cxn>
              <a:cxn ang="0">
                <a:pos x="452" y="968"/>
              </a:cxn>
              <a:cxn ang="0">
                <a:pos x="418" y="1672"/>
              </a:cxn>
              <a:cxn ang="0">
                <a:pos x="1050" y="982"/>
              </a:cxn>
              <a:cxn ang="0">
                <a:pos x="1030" y="1050"/>
              </a:cxn>
              <a:cxn ang="0">
                <a:pos x="672" y="1602"/>
              </a:cxn>
              <a:cxn ang="0">
                <a:pos x="674" y="1646"/>
              </a:cxn>
              <a:cxn ang="0">
                <a:pos x="676" y="1610"/>
              </a:cxn>
            </a:cxnLst>
            <a:rect l="0" t="0" r="r" b="b"/>
            <a:pathLst>
              <a:path w="1918" h="1672">
                <a:moveTo>
                  <a:pt x="1046" y="1620"/>
                </a:moveTo>
                <a:lnTo>
                  <a:pt x="1038" y="1058"/>
                </a:lnTo>
                <a:lnTo>
                  <a:pt x="1308" y="1048"/>
                </a:lnTo>
                <a:lnTo>
                  <a:pt x="1320" y="1284"/>
                </a:lnTo>
                <a:lnTo>
                  <a:pt x="1528" y="1352"/>
                </a:lnTo>
                <a:lnTo>
                  <a:pt x="1796" y="1340"/>
                </a:lnTo>
                <a:lnTo>
                  <a:pt x="1906" y="1386"/>
                </a:lnTo>
                <a:lnTo>
                  <a:pt x="1910" y="1424"/>
                </a:lnTo>
                <a:lnTo>
                  <a:pt x="1910" y="1420"/>
                </a:lnTo>
                <a:lnTo>
                  <a:pt x="1918" y="1420"/>
                </a:lnTo>
                <a:lnTo>
                  <a:pt x="1914" y="1382"/>
                </a:lnTo>
                <a:lnTo>
                  <a:pt x="1874" y="1366"/>
                </a:lnTo>
                <a:lnTo>
                  <a:pt x="1874" y="1370"/>
                </a:lnTo>
                <a:lnTo>
                  <a:pt x="1864" y="1366"/>
                </a:lnTo>
                <a:lnTo>
                  <a:pt x="1864" y="1362"/>
                </a:lnTo>
                <a:lnTo>
                  <a:pt x="1798" y="1334"/>
                </a:lnTo>
                <a:lnTo>
                  <a:pt x="1528" y="1348"/>
                </a:lnTo>
                <a:lnTo>
                  <a:pt x="1326" y="1280"/>
                </a:lnTo>
                <a:lnTo>
                  <a:pt x="1312" y="1042"/>
                </a:lnTo>
                <a:lnTo>
                  <a:pt x="1058" y="1050"/>
                </a:lnTo>
                <a:lnTo>
                  <a:pt x="1056" y="982"/>
                </a:lnTo>
                <a:lnTo>
                  <a:pt x="1830" y="954"/>
                </a:lnTo>
                <a:lnTo>
                  <a:pt x="1828" y="948"/>
                </a:lnTo>
                <a:lnTo>
                  <a:pt x="1138" y="972"/>
                </a:lnTo>
                <a:lnTo>
                  <a:pt x="1138" y="974"/>
                </a:lnTo>
                <a:lnTo>
                  <a:pt x="1134" y="974"/>
                </a:lnTo>
                <a:lnTo>
                  <a:pt x="1134" y="972"/>
                </a:lnTo>
                <a:lnTo>
                  <a:pt x="1052" y="974"/>
                </a:lnTo>
                <a:lnTo>
                  <a:pt x="458" y="964"/>
                </a:lnTo>
                <a:lnTo>
                  <a:pt x="508" y="498"/>
                </a:lnTo>
                <a:lnTo>
                  <a:pt x="1120" y="524"/>
                </a:lnTo>
                <a:lnTo>
                  <a:pt x="1128" y="616"/>
                </a:lnTo>
                <a:lnTo>
                  <a:pt x="1128" y="616"/>
                </a:lnTo>
                <a:lnTo>
                  <a:pt x="1128" y="618"/>
                </a:lnTo>
                <a:lnTo>
                  <a:pt x="1736" y="610"/>
                </a:lnTo>
                <a:lnTo>
                  <a:pt x="1734" y="610"/>
                </a:lnTo>
                <a:lnTo>
                  <a:pt x="1726" y="610"/>
                </a:lnTo>
                <a:lnTo>
                  <a:pt x="1726" y="604"/>
                </a:lnTo>
                <a:lnTo>
                  <a:pt x="1732" y="604"/>
                </a:lnTo>
                <a:lnTo>
                  <a:pt x="1710" y="542"/>
                </a:lnTo>
                <a:lnTo>
                  <a:pt x="1704" y="542"/>
                </a:lnTo>
                <a:lnTo>
                  <a:pt x="1726" y="604"/>
                </a:lnTo>
                <a:lnTo>
                  <a:pt x="1132" y="612"/>
                </a:lnTo>
                <a:lnTo>
                  <a:pt x="1126" y="518"/>
                </a:lnTo>
                <a:lnTo>
                  <a:pt x="968" y="514"/>
                </a:lnTo>
                <a:lnTo>
                  <a:pt x="972" y="252"/>
                </a:lnTo>
                <a:lnTo>
                  <a:pt x="972" y="252"/>
                </a:lnTo>
                <a:lnTo>
                  <a:pt x="972" y="248"/>
                </a:lnTo>
                <a:lnTo>
                  <a:pt x="972" y="248"/>
                </a:lnTo>
                <a:lnTo>
                  <a:pt x="976" y="0"/>
                </a:lnTo>
                <a:lnTo>
                  <a:pt x="974" y="0"/>
                </a:lnTo>
                <a:lnTo>
                  <a:pt x="974" y="0"/>
                </a:lnTo>
                <a:lnTo>
                  <a:pt x="972" y="0"/>
                </a:lnTo>
                <a:lnTo>
                  <a:pt x="966" y="510"/>
                </a:lnTo>
                <a:lnTo>
                  <a:pt x="508" y="496"/>
                </a:lnTo>
                <a:lnTo>
                  <a:pt x="316" y="468"/>
                </a:lnTo>
                <a:lnTo>
                  <a:pt x="344" y="348"/>
                </a:lnTo>
                <a:lnTo>
                  <a:pt x="342" y="348"/>
                </a:lnTo>
                <a:lnTo>
                  <a:pt x="342" y="352"/>
                </a:lnTo>
                <a:lnTo>
                  <a:pt x="336" y="350"/>
                </a:lnTo>
                <a:lnTo>
                  <a:pt x="312" y="472"/>
                </a:lnTo>
                <a:lnTo>
                  <a:pt x="500" y="498"/>
                </a:lnTo>
                <a:lnTo>
                  <a:pt x="452" y="964"/>
                </a:lnTo>
                <a:lnTo>
                  <a:pt x="0" y="884"/>
                </a:lnTo>
                <a:lnTo>
                  <a:pt x="0" y="888"/>
                </a:lnTo>
                <a:lnTo>
                  <a:pt x="452" y="968"/>
                </a:lnTo>
                <a:lnTo>
                  <a:pt x="410" y="1672"/>
                </a:lnTo>
                <a:lnTo>
                  <a:pt x="418" y="1672"/>
                </a:lnTo>
                <a:lnTo>
                  <a:pt x="458" y="968"/>
                </a:lnTo>
                <a:lnTo>
                  <a:pt x="1050" y="982"/>
                </a:lnTo>
                <a:lnTo>
                  <a:pt x="1050" y="1050"/>
                </a:lnTo>
                <a:lnTo>
                  <a:pt x="1030" y="1050"/>
                </a:lnTo>
                <a:lnTo>
                  <a:pt x="1038" y="1610"/>
                </a:lnTo>
                <a:lnTo>
                  <a:pt x="672" y="1602"/>
                </a:lnTo>
                <a:lnTo>
                  <a:pt x="670" y="1642"/>
                </a:lnTo>
                <a:lnTo>
                  <a:pt x="674" y="1646"/>
                </a:lnTo>
                <a:lnTo>
                  <a:pt x="676" y="1648"/>
                </a:lnTo>
                <a:lnTo>
                  <a:pt x="676" y="1610"/>
                </a:lnTo>
                <a:lnTo>
                  <a:pt x="1046" y="162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0" name="Freeform 2901"/>
          <p:cNvSpPr>
            <a:spLocks/>
          </p:cNvSpPr>
          <p:nvPr/>
        </p:nvSpPr>
        <p:spPr bwMode="auto">
          <a:xfrm>
            <a:off x="4977485" y="2328466"/>
            <a:ext cx="136263" cy="506485"/>
          </a:xfrm>
          <a:custGeom>
            <a:avLst/>
            <a:gdLst/>
            <a:ahLst/>
            <a:cxnLst>
              <a:cxn ang="0">
                <a:pos x="12" y="136"/>
              </a:cxn>
              <a:cxn ang="0">
                <a:pos x="8" y="0"/>
              </a:cxn>
              <a:cxn ang="0">
                <a:pos x="0" y="2"/>
              </a:cxn>
              <a:cxn ang="0">
                <a:pos x="4" y="140"/>
              </a:cxn>
              <a:cxn ang="0">
                <a:pos x="98" y="394"/>
              </a:cxn>
              <a:cxn ang="0">
                <a:pos x="106" y="394"/>
              </a:cxn>
              <a:cxn ang="0">
                <a:pos x="12" y="136"/>
              </a:cxn>
            </a:cxnLst>
            <a:rect l="0" t="0" r="r" b="b"/>
            <a:pathLst>
              <a:path w="106" h="394">
                <a:moveTo>
                  <a:pt x="12" y="136"/>
                </a:moveTo>
                <a:lnTo>
                  <a:pt x="8" y="0"/>
                </a:lnTo>
                <a:lnTo>
                  <a:pt x="0" y="2"/>
                </a:lnTo>
                <a:lnTo>
                  <a:pt x="4" y="140"/>
                </a:lnTo>
                <a:lnTo>
                  <a:pt x="98" y="394"/>
                </a:lnTo>
                <a:lnTo>
                  <a:pt x="106" y="394"/>
                </a:lnTo>
                <a:lnTo>
                  <a:pt x="12" y="13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1" name="Freeform 2902"/>
          <p:cNvSpPr>
            <a:spLocks/>
          </p:cNvSpPr>
          <p:nvPr/>
        </p:nvSpPr>
        <p:spPr bwMode="auto">
          <a:xfrm>
            <a:off x="4861790" y="1513462"/>
            <a:ext cx="125979" cy="815004"/>
          </a:xfrm>
          <a:custGeom>
            <a:avLst/>
            <a:gdLst/>
            <a:ahLst/>
            <a:cxnLst>
              <a:cxn ang="0">
                <a:pos x="98" y="626"/>
              </a:cxn>
              <a:cxn ang="0">
                <a:pos x="92" y="448"/>
              </a:cxn>
              <a:cxn ang="0">
                <a:pos x="62" y="410"/>
              </a:cxn>
              <a:cxn ang="0">
                <a:pos x="80" y="378"/>
              </a:cxn>
              <a:cxn ang="0">
                <a:pos x="6" y="2"/>
              </a:cxn>
              <a:cxn ang="0">
                <a:pos x="0" y="0"/>
              </a:cxn>
              <a:cxn ang="0">
                <a:pos x="74" y="378"/>
              </a:cxn>
              <a:cxn ang="0">
                <a:pos x="54" y="410"/>
              </a:cxn>
              <a:cxn ang="0">
                <a:pos x="84" y="448"/>
              </a:cxn>
              <a:cxn ang="0">
                <a:pos x="90" y="634"/>
              </a:cxn>
              <a:cxn ang="0">
                <a:pos x="90" y="626"/>
              </a:cxn>
              <a:cxn ang="0">
                <a:pos x="98" y="626"/>
              </a:cxn>
            </a:cxnLst>
            <a:rect l="0" t="0" r="r" b="b"/>
            <a:pathLst>
              <a:path w="98" h="634">
                <a:moveTo>
                  <a:pt x="98" y="626"/>
                </a:moveTo>
                <a:lnTo>
                  <a:pt x="92" y="448"/>
                </a:lnTo>
                <a:lnTo>
                  <a:pt x="62" y="410"/>
                </a:lnTo>
                <a:lnTo>
                  <a:pt x="80" y="378"/>
                </a:lnTo>
                <a:lnTo>
                  <a:pt x="6" y="2"/>
                </a:lnTo>
                <a:lnTo>
                  <a:pt x="0" y="0"/>
                </a:lnTo>
                <a:lnTo>
                  <a:pt x="74" y="378"/>
                </a:lnTo>
                <a:lnTo>
                  <a:pt x="54" y="410"/>
                </a:lnTo>
                <a:lnTo>
                  <a:pt x="84" y="448"/>
                </a:lnTo>
                <a:lnTo>
                  <a:pt x="90" y="634"/>
                </a:lnTo>
                <a:lnTo>
                  <a:pt x="90" y="626"/>
                </a:lnTo>
                <a:lnTo>
                  <a:pt x="98" y="62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2" name="Rectangle 2903"/>
          <p:cNvSpPr>
            <a:spLocks noChangeArrowheads="1"/>
          </p:cNvSpPr>
          <p:nvPr/>
        </p:nvSpPr>
        <p:spPr bwMode="auto">
          <a:xfrm>
            <a:off x="4365589" y="2932649"/>
            <a:ext cx="1286" cy="2571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3" name="Rectangle 2904"/>
          <p:cNvSpPr>
            <a:spLocks noChangeArrowheads="1"/>
          </p:cNvSpPr>
          <p:nvPr/>
        </p:nvSpPr>
        <p:spPr bwMode="auto">
          <a:xfrm>
            <a:off x="4373302" y="3390286"/>
            <a:ext cx="5142" cy="2571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4" name="Freeform 2905"/>
          <p:cNvSpPr>
            <a:spLocks/>
          </p:cNvSpPr>
          <p:nvPr/>
        </p:nvSpPr>
        <p:spPr bwMode="auto">
          <a:xfrm>
            <a:off x="5103463" y="2834952"/>
            <a:ext cx="10284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"/>
              </a:cxn>
              <a:cxn ang="0">
                <a:pos x="8" y="2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 h="2">
                <a:moveTo>
                  <a:pt x="0" y="0"/>
                </a:moveTo>
                <a:lnTo>
                  <a:pt x="2" y="2"/>
                </a:lnTo>
                <a:lnTo>
                  <a:pt x="8" y="2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5" name="Freeform 2906"/>
          <p:cNvSpPr>
            <a:spLocks/>
          </p:cNvSpPr>
          <p:nvPr/>
        </p:nvSpPr>
        <p:spPr bwMode="auto">
          <a:xfrm>
            <a:off x="3347476" y="2585565"/>
            <a:ext cx="7713" cy="7713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6" y="6"/>
              </a:cxn>
              <a:cxn ang="0">
                <a:pos x="6" y="2"/>
              </a:cxn>
              <a:cxn ang="0">
                <a:pos x="0" y="0"/>
              </a:cxn>
              <a:cxn ang="0">
                <a:pos x="0" y="4"/>
              </a:cxn>
            </a:cxnLst>
            <a:rect l="0" t="0" r="r" b="b"/>
            <a:pathLst>
              <a:path w="6" h="6">
                <a:moveTo>
                  <a:pt x="0" y="4"/>
                </a:moveTo>
                <a:lnTo>
                  <a:pt x="6" y="6"/>
                </a:lnTo>
                <a:lnTo>
                  <a:pt x="6" y="2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6" name="Rectangle 2907"/>
          <p:cNvSpPr>
            <a:spLocks noChangeArrowheads="1"/>
          </p:cNvSpPr>
          <p:nvPr/>
        </p:nvSpPr>
        <p:spPr bwMode="auto">
          <a:xfrm>
            <a:off x="4165051" y="2140784"/>
            <a:ext cx="2571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7" name="Freeform 2908"/>
          <p:cNvSpPr>
            <a:spLocks/>
          </p:cNvSpPr>
          <p:nvPr/>
        </p:nvSpPr>
        <p:spPr bwMode="auto">
          <a:xfrm>
            <a:off x="2910408" y="3277162"/>
            <a:ext cx="5142" cy="51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4" y="4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" h="4">
                <a:moveTo>
                  <a:pt x="0" y="0"/>
                </a:moveTo>
                <a:lnTo>
                  <a:pt x="0" y="2"/>
                </a:lnTo>
                <a:lnTo>
                  <a:pt x="4" y="4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8" name="Freeform 2909"/>
          <p:cNvSpPr>
            <a:spLocks/>
          </p:cNvSpPr>
          <p:nvPr/>
        </p:nvSpPr>
        <p:spPr bwMode="auto">
          <a:xfrm>
            <a:off x="4165051" y="2457016"/>
            <a:ext cx="827859" cy="79701"/>
          </a:xfrm>
          <a:custGeom>
            <a:avLst/>
            <a:gdLst/>
            <a:ahLst/>
            <a:cxnLst>
              <a:cxn ang="0">
                <a:pos x="644" y="62"/>
              </a:cxn>
              <a:cxn ang="0">
                <a:pos x="642" y="54"/>
              </a:cxn>
              <a:cxn ang="0">
                <a:pos x="474" y="0"/>
              </a:cxn>
              <a:cxn ang="0">
                <a:pos x="0" y="2"/>
              </a:cxn>
              <a:cxn ang="0">
                <a:pos x="0" y="6"/>
              </a:cxn>
              <a:cxn ang="0">
                <a:pos x="474" y="4"/>
              </a:cxn>
              <a:cxn ang="0">
                <a:pos x="644" y="62"/>
              </a:cxn>
            </a:cxnLst>
            <a:rect l="0" t="0" r="r" b="b"/>
            <a:pathLst>
              <a:path w="644" h="62">
                <a:moveTo>
                  <a:pt x="644" y="62"/>
                </a:moveTo>
                <a:lnTo>
                  <a:pt x="642" y="54"/>
                </a:lnTo>
                <a:lnTo>
                  <a:pt x="474" y="0"/>
                </a:lnTo>
                <a:lnTo>
                  <a:pt x="0" y="2"/>
                </a:lnTo>
                <a:lnTo>
                  <a:pt x="0" y="6"/>
                </a:lnTo>
                <a:lnTo>
                  <a:pt x="474" y="4"/>
                </a:lnTo>
                <a:lnTo>
                  <a:pt x="644" y="6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29" name="Rectangle 2910"/>
          <p:cNvSpPr>
            <a:spLocks noChangeArrowheads="1"/>
          </p:cNvSpPr>
          <p:nvPr/>
        </p:nvSpPr>
        <p:spPr bwMode="auto">
          <a:xfrm>
            <a:off x="4165051" y="2459587"/>
            <a:ext cx="1286" cy="5142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0" name="Freeform 2911"/>
          <p:cNvSpPr>
            <a:spLocks/>
          </p:cNvSpPr>
          <p:nvPr/>
        </p:nvSpPr>
        <p:spPr bwMode="auto">
          <a:xfrm>
            <a:off x="5995597" y="2511007"/>
            <a:ext cx="5142" cy="7713"/>
          </a:xfrm>
          <a:custGeom>
            <a:avLst/>
            <a:gdLst/>
            <a:ahLst/>
            <a:cxnLst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  <a:cxn ang="0">
                <a:pos x="0" y="4"/>
              </a:cxn>
              <a:cxn ang="0">
                <a:pos x="2" y="6"/>
              </a:cxn>
              <a:cxn ang="0">
                <a:pos x="4" y="4"/>
              </a:cxn>
            </a:cxnLst>
            <a:rect l="0" t="0" r="r" b="b"/>
            <a:pathLst>
              <a:path w="4" h="6">
                <a:moveTo>
                  <a:pt x="4" y="4"/>
                </a:moveTo>
                <a:lnTo>
                  <a:pt x="4" y="4"/>
                </a:lnTo>
                <a:lnTo>
                  <a:pt x="0" y="0"/>
                </a:lnTo>
                <a:lnTo>
                  <a:pt x="0" y="4"/>
                </a:lnTo>
                <a:lnTo>
                  <a:pt x="2" y="6"/>
                </a:lnTo>
                <a:lnTo>
                  <a:pt x="4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1" name="Freeform 2912"/>
          <p:cNvSpPr>
            <a:spLocks/>
          </p:cNvSpPr>
          <p:nvPr/>
        </p:nvSpPr>
        <p:spPr bwMode="auto">
          <a:xfrm>
            <a:off x="5409411" y="1765419"/>
            <a:ext cx="7713" cy="7713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4"/>
              </a:cxn>
              <a:cxn ang="0">
                <a:pos x="0" y="6"/>
              </a:cxn>
              <a:cxn ang="0">
                <a:pos x="4" y="6"/>
              </a:cxn>
              <a:cxn ang="0">
                <a:pos x="6" y="0"/>
              </a:cxn>
            </a:cxnLst>
            <a:rect l="0" t="0" r="r" b="b"/>
            <a:pathLst>
              <a:path w="6" h="6">
                <a:moveTo>
                  <a:pt x="6" y="0"/>
                </a:moveTo>
                <a:lnTo>
                  <a:pt x="0" y="4"/>
                </a:lnTo>
                <a:lnTo>
                  <a:pt x="0" y="6"/>
                </a:lnTo>
                <a:lnTo>
                  <a:pt x="4" y="6"/>
                </a:lnTo>
                <a:lnTo>
                  <a:pt x="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2" name="Freeform 2913"/>
          <p:cNvSpPr>
            <a:spLocks/>
          </p:cNvSpPr>
          <p:nvPr/>
        </p:nvSpPr>
        <p:spPr bwMode="auto">
          <a:xfrm>
            <a:off x="5309142" y="1773132"/>
            <a:ext cx="740445" cy="1516885"/>
          </a:xfrm>
          <a:custGeom>
            <a:avLst/>
            <a:gdLst/>
            <a:ahLst/>
            <a:cxnLst>
              <a:cxn ang="0">
                <a:pos x="0" y="130"/>
              </a:cxn>
              <a:cxn ang="0">
                <a:pos x="30" y="268"/>
              </a:cxn>
              <a:cxn ang="0">
                <a:pos x="168" y="352"/>
              </a:cxn>
              <a:cxn ang="0">
                <a:pos x="178" y="410"/>
              </a:cxn>
              <a:cxn ang="0">
                <a:pos x="194" y="484"/>
              </a:cxn>
              <a:cxn ang="0">
                <a:pos x="266" y="554"/>
              </a:cxn>
              <a:cxn ang="0">
                <a:pos x="274" y="610"/>
              </a:cxn>
              <a:cxn ang="0">
                <a:pos x="214" y="676"/>
              </a:cxn>
              <a:cxn ang="0">
                <a:pos x="234" y="716"/>
              </a:cxn>
              <a:cxn ang="0">
                <a:pos x="194" y="786"/>
              </a:cxn>
              <a:cxn ang="0">
                <a:pos x="194" y="816"/>
              </a:cxn>
              <a:cxn ang="0">
                <a:pos x="196" y="816"/>
              </a:cxn>
              <a:cxn ang="0">
                <a:pos x="196" y="820"/>
              </a:cxn>
              <a:cxn ang="0">
                <a:pos x="194" y="820"/>
              </a:cxn>
              <a:cxn ang="0">
                <a:pos x="194" y="834"/>
              </a:cxn>
              <a:cxn ang="0">
                <a:pos x="292" y="960"/>
              </a:cxn>
              <a:cxn ang="0">
                <a:pos x="324" y="960"/>
              </a:cxn>
              <a:cxn ang="0">
                <a:pos x="324" y="1040"/>
              </a:cxn>
              <a:cxn ang="0">
                <a:pos x="404" y="1098"/>
              </a:cxn>
              <a:cxn ang="0">
                <a:pos x="434" y="1180"/>
              </a:cxn>
              <a:cxn ang="0">
                <a:pos x="456" y="1136"/>
              </a:cxn>
              <a:cxn ang="0">
                <a:pos x="506" y="1162"/>
              </a:cxn>
              <a:cxn ang="0">
                <a:pos x="548" y="1106"/>
              </a:cxn>
              <a:cxn ang="0">
                <a:pos x="560" y="1024"/>
              </a:cxn>
              <a:cxn ang="0">
                <a:pos x="576" y="942"/>
              </a:cxn>
              <a:cxn ang="0">
                <a:pos x="538" y="578"/>
              </a:cxn>
              <a:cxn ang="0">
                <a:pos x="536" y="580"/>
              </a:cxn>
              <a:cxn ang="0">
                <a:pos x="534" y="578"/>
              </a:cxn>
              <a:cxn ang="0">
                <a:pos x="574" y="942"/>
              </a:cxn>
              <a:cxn ang="0">
                <a:pos x="554" y="1024"/>
              </a:cxn>
              <a:cxn ang="0">
                <a:pos x="546" y="1106"/>
              </a:cxn>
              <a:cxn ang="0">
                <a:pos x="506" y="1158"/>
              </a:cxn>
              <a:cxn ang="0">
                <a:pos x="456" y="1130"/>
              </a:cxn>
              <a:cxn ang="0">
                <a:pos x="434" y="1172"/>
              </a:cxn>
              <a:cxn ang="0">
                <a:pos x="406" y="1094"/>
              </a:cxn>
              <a:cxn ang="0">
                <a:pos x="328" y="1040"/>
              </a:cxn>
              <a:cxn ang="0">
                <a:pos x="328" y="956"/>
              </a:cxn>
              <a:cxn ang="0">
                <a:pos x="294" y="956"/>
              </a:cxn>
              <a:cxn ang="0">
                <a:pos x="198" y="834"/>
              </a:cxn>
              <a:cxn ang="0">
                <a:pos x="198" y="786"/>
              </a:cxn>
              <a:cxn ang="0">
                <a:pos x="240" y="716"/>
              </a:cxn>
              <a:cxn ang="0">
                <a:pos x="220" y="676"/>
              </a:cxn>
              <a:cxn ang="0">
                <a:pos x="276" y="610"/>
              </a:cxn>
              <a:cxn ang="0">
                <a:pos x="268" y="550"/>
              </a:cxn>
              <a:cxn ang="0">
                <a:pos x="198" y="484"/>
              </a:cxn>
              <a:cxn ang="0">
                <a:pos x="170" y="350"/>
              </a:cxn>
              <a:cxn ang="0">
                <a:pos x="32" y="268"/>
              </a:cxn>
              <a:cxn ang="0">
                <a:pos x="4" y="134"/>
              </a:cxn>
              <a:cxn ang="0">
                <a:pos x="40" y="92"/>
              </a:cxn>
              <a:cxn ang="0">
                <a:pos x="82" y="0"/>
              </a:cxn>
              <a:cxn ang="0">
                <a:pos x="78" y="0"/>
              </a:cxn>
              <a:cxn ang="0">
                <a:pos x="40" y="88"/>
              </a:cxn>
              <a:cxn ang="0">
                <a:pos x="0" y="130"/>
              </a:cxn>
            </a:cxnLst>
            <a:rect l="0" t="0" r="r" b="b"/>
            <a:pathLst>
              <a:path w="576" h="1180">
                <a:moveTo>
                  <a:pt x="0" y="130"/>
                </a:moveTo>
                <a:lnTo>
                  <a:pt x="30" y="268"/>
                </a:lnTo>
                <a:lnTo>
                  <a:pt x="168" y="352"/>
                </a:lnTo>
                <a:lnTo>
                  <a:pt x="178" y="410"/>
                </a:lnTo>
                <a:lnTo>
                  <a:pt x="194" y="484"/>
                </a:lnTo>
                <a:lnTo>
                  <a:pt x="266" y="554"/>
                </a:lnTo>
                <a:lnTo>
                  <a:pt x="274" y="610"/>
                </a:lnTo>
                <a:lnTo>
                  <a:pt x="214" y="676"/>
                </a:lnTo>
                <a:lnTo>
                  <a:pt x="234" y="716"/>
                </a:lnTo>
                <a:lnTo>
                  <a:pt x="194" y="786"/>
                </a:lnTo>
                <a:lnTo>
                  <a:pt x="194" y="816"/>
                </a:lnTo>
                <a:lnTo>
                  <a:pt x="196" y="816"/>
                </a:lnTo>
                <a:lnTo>
                  <a:pt x="196" y="820"/>
                </a:lnTo>
                <a:lnTo>
                  <a:pt x="194" y="820"/>
                </a:lnTo>
                <a:lnTo>
                  <a:pt x="194" y="834"/>
                </a:lnTo>
                <a:lnTo>
                  <a:pt x="292" y="960"/>
                </a:lnTo>
                <a:lnTo>
                  <a:pt x="324" y="960"/>
                </a:lnTo>
                <a:lnTo>
                  <a:pt x="324" y="1040"/>
                </a:lnTo>
                <a:lnTo>
                  <a:pt x="404" y="1098"/>
                </a:lnTo>
                <a:lnTo>
                  <a:pt x="434" y="1180"/>
                </a:lnTo>
                <a:lnTo>
                  <a:pt x="456" y="1136"/>
                </a:lnTo>
                <a:lnTo>
                  <a:pt x="506" y="1162"/>
                </a:lnTo>
                <a:lnTo>
                  <a:pt x="548" y="1106"/>
                </a:lnTo>
                <a:lnTo>
                  <a:pt x="560" y="1024"/>
                </a:lnTo>
                <a:lnTo>
                  <a:pt x="576" y="942"/>
                </a:lnTo>
                <a:lnTo>
                  <a:pt x="538" y="578"/>
                </a:lnTo>
                <a:lnTo>
                  <a:pt x="536" y="580"/>
                </a:lnTo>
                <a:lnTo>
                  <a:pt x="534" y="578"/>
                </a:lnTo>
                <a:lnTo>
                  <a:pt x="574" y="942"/>
                </a:lnTo>
                <a:lnTo>
                  <a:pt x="554" y="1024"/>
                </a:lnTo>
                <a:lnTo>
                  <a:pt x="546" y="1106"/>
                </a:lnTo>
                <a:lnTo>
                  <a:pt x="506" y="1158"/>
                </a:lnTo>
                <a:lnTo>
                  <a:pt x="456" y="1130"/>
                </a:lnTo>
                <a:lnTo>
                  <a:pt x="434" y="1172"/>
                </a:lnTo>
                <a:lnTo>
                  <a:pt x="406" y="1094"/>
                </a:lnTo>
                <a:lnTo>
                  <a:pt x="328" y="1040"/>
                </a:lnTo>
                <a:lnTo>
                  <a:pt x="328" y="956"/>
                </a:lnTo>
                <a:lnTo>
                  <a:pt x="294" y="956"/>
                </a:lnTo>
                <a:lnTo>
                  <a:pt x="198" y="834"/>
                </a:lnTo>
                <a:lnTo>
                  <a:pt x="198" y="786"/>
                </a:lnTo>
                <a:lnTo>
                  <a:pt x="240" y="716"/>
                </a:lnTo>
                <a:lnTo>
                  <a:pt x="220" y="676"/>
                </a:lnTo>
                <a:lnTo>
                  <a:pt x="276" y="610"/>
                </a:lnTo>
                <a:lnTo>
                  <a:pt x="268" y="550"/>
                </a:lnTo>
                <a:lnTo>
                  <a:pt x="198" y="484"/>
                </a:lnTo>
                <a:lnTo>
                  <a:pt x="170" y="350"/>
                </a:lnTo>
                <a:lnTo>
                  <a:pt x="32" y="268"/>
                </a:lnTo>
                <a:lnTo>
                  <a:pt x="4" y="134"/>
                </a:lnTo>
                <a:lnTo>
                  <a:pt x="40" y="92"/>
                </a:lnTo>
                <a:lnTo>
                  <a:pt x="82" y="0"/>
                </a:lnTo>
                <a:lnTo>
                  <a:pt x="78" y="0"/>
                </a:lnTo>
                <a:lnTo>
                  <a:pt x="40" y="88"/>
                </a:lnTo>
                <a:lnTo>
                  <a:pt x="0" y="13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3" name="Rectangle 2914"/>
          <p:cNvSpPr>
            <a:spLocks noChangeArrowheads="1"/>
          </p:cNvSpPr>
          <p:nvPr/>
        </p:nvSpPr>
        <p:spPr bwMode="auto">
          <a:xfrm>
            <a:off x="5558529" y="2822097"/>
            <a:ext cx="2571" cy="5142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4" name="Freeform 2915"/>
          <p:cNvSpPr>
            <a:spLocks/>
          </p:cNvSpPr>
          <p:nvPr/>
        </p:nvSpPr>
        <p:spPr bwMode="auto">
          <a:xfrm>
            <a:off x="4987769" y="2297614"/>
            <a:ext cx="550192" cy="30852"/>
          </a:xfrm>
          <a:custGeom>
            <a:avLst/>
            <a:gdLst/>
            <a:ahLst/>
            <a:cxnLst>
              <a:cxn ang="0">
                <a:pos x="428" y="6"/>
              </a:cxn>
              <a:cxn ang="0">
                <a:pos x="426" y="0"/>
              </a:cxn>
              <a:cxn ang="0">
                <a:pos x="0" y="16"/>
              </a:cxn>
              <a:cxn ang="0">
                <a:pos x="0" y="24"/>
              </a:cxn>
              <a:cxn ang="0">
                <a:pos x="428" y="6"/>
              </a:cxn>
            </a:cxnLst>
            <a:rect l="0" t="0" r="r" b="b"/>
            <a:pathLst>
              <a:path w="428" h="24">
                <a:moveTo>
                  <a:pt x="428" y="6"/>
                </a:moveTo>
                <a:lnTo>
                  <a:pt x="426" y="0"/>
                </a:lnTo>
                <a:lnTo>
                  <a:pt x="0" y="16"/>
                </a:lnTo>
                <a:lnTo>
                  <a:pt x="0" y="24"/>
                </a:lnTo>
                <a:lnTo>
                  <a:pt x="428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5" name="Freeform 2916"/>
          <p:cNvSpPr>
            <a:spLocks/>
          </p:cNvSpPr>
          <p:nvPr/>
        </p:nvSpPr>
        <p:spPr bwMode="auto">
          <a:xfrm>
            <a:off x="4977485" y="2328466"/>
            <a:ext cx="1286" cy="2571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6" name="Freeform 2917"/>
          <p:cNvSpPr>
            <a:spLocks/>
          </p:cNvSpPr>
          <p:nvPr/>
        </p:nvSpPr>
        <p:spPr bwMode="auto">
          <a:xfrm>
            <a:off x="4977485" y="2318182"/>
            <a:ext cx="10284" cy="1285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0"/>
              </a:cxn>
              <a:cxn ang="0">
                <a:pos x="0" y="8"/>
              </a:cxn>
              <a:cxn ang="0">
                <a:pos x="0" y="10"/>
              </a:cxn>
              <a:cxn ang="0">
                <a:pos x="8" y="8"/>
              </a:cxn>
              <a:cxn ang="0">
                <a:pos x="8" y="0"/>
              </a:cxn>
            </a:cxnLst>
            <a:rect l="0" t="0" r="r" b="b"/>
            <a:pathLst>
              <a:path w="8" h="10">
                <a:moveTo>
                  <a:pt x="8" y="0"/>
                </a:moveTo>
                <a:lnTo>
                  <a:pt x="0" y="0"/>
                </a:lnTo>
                <a:lnTo>
                  <a:pt x="0" y="8"/>
                </a:lnTo>
                <a:lnTo>
                  <a:pt x="0" y="10"/>
                </a:lnTo>
                <a:lnTo>
                  <a:pt x="8" y="8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7" name="Freeform 2918"/>
          <p:cNvSpPr>
            <a:spLocks/>
          </p:cNvSpPr>
          <p:nvPr/>
        </p:nvSpPr>
        <p:spPr bwMode="auto">
          <a:xfrm>
            <a:off x="4167622" y="2004521"/>
            <a:ext cx="786723" cy="7713"/>
          </a:xfrm>
          <a:custGeom>
            <a:avLst/>
            <a:gdLst/>
            <a:ahLst/>
            <a:cxnLst>
              <a:cxn ang="0">
                <a:pos x="612" y="0"/>
              </a:cxn>
              <a:cxn ang="0">
                <a:pos x="0" y="2"/>
              </a:cxn>
              <a:cxn ang="0">
                <a:pos x="0" y="6"/>
              </a:cxn>
              <a:cxn ang="0">
                <a:pos x="610" y="4"/>
              </a:cxn>
              <a:cxn ang="0">
                <a:pos x="612" y="0"/>
              </a:cxn>
            </a:cxnLst>
            <a:rect l="0" t="0" r="r" b="b"/>
            <a:pathLst>
              <a:path w="612" h="6">
                <a:moveTo>
                  <a:pt x="612" y="0"/>
                </a:moveTo>
                <a:lnTo>
                  <a:pt x="0" y="2"/>
                </a:lnTo>
                <a:lnTo>
                  <a:pt x="0" y="6"/>
                </a:lnTo>
                <a:lnTo>
                  <a:pt x="610" y="4"/>
                </a:lnTo>
                <a:lnTo>
                  <a:pt x="61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8" name="Rectangle 2919"/>
          <p:cNvSpPr>
            <a:spLocks noChangeArrowheads="1"/>
          </p:cNvSpPr>
          <p:nvPr/>
        </p:nvSpPr>
        <p:spPr bwMode="auto">
          <a:xfrm>
            <a:off x="4165051" y="2007092"/>
            <a:ext cx="2571" cy="5142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39" name="Freeform 2920"/>
          <p:cNvSpPr>
            <a:spLocks/>
          </p:cNvSpPr>
          <p:nvPr/>
        </p:nvSpPr>
        <p:spPr bwMode="auto">
          <a:xfrm>
            <a:off x="5882473" y="1942818"/>
            <a:ext cx="17997" cy="5142"/>
          </a:xfrm>
          <a:custGeom>
            <a:avLst/>
            <a:gdLst/>
            <a:ahLst/>
            <a:cxnLst>
              <a:cxn ang="0">
                <a:pos x="4" y="4"/>
              </a:cxn>
              <a:cxn ang="0">
                <a:pos x="14" y="4"/>
              </a:cxn>
              <a:cxn ang="0">
                <a:pos x="4" y="0"/>
              </a:cxn>
              <a:cxn ang="0">
                <a:pos x="0" y="0"/>
              </a:cxn>
              <a:cxn ang="0">
                <a:pos x="0" y="4"/>
              </a:cxn>
              <a:cxn ang="0">
                <a:pos x="4" y="4"/>
              </a:cxn>
            </a:cxnLst>
            <a:rect l="0" t="0" r="r" b="b"/>
            <a:pathLst>
              <a:path w="14" h="4">
                <a:moveTo>
                  <a:pt x="4" y="4"/>
                </a:moveTo>
                <a:lnTo>
                  <a:pt x="14" y="4"/>
                </a:lnTo>
                <a:lnTo>
                  <a:pt x="4" y="0"/>
                </a:lnTo>
                <a:lnTo>
                  <a:pt x="0" y="0"/>
                </a:lnTo>
                <a:lnTo>
                  <a:pt x="0" y="4"/>
                </a:lnTo>
                <a:lnTo>
                  <a:pt x="4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0" name="Freeform 2921"/>
          <p:cNvSpPr>
            <a:spLocks/>
          </p:cNvSpPr>
          <p:nvPr/>
        </p:nvSpPr>
        <p:spPr bwMode="auto">
          <a:xfrm>
            <a:off x="5537961" y="1791129"/>
            <a:ext cx="349655" cy="156830"/>
          </a:xfrm>
          <a:custGeom>
            <a:avLst/>
            <a:gdLst/>
            <a:ahLst/>
            <a:cxnLst>
              <a:cxn ang="0">
                <a:pos x="230" y="84"/>
              </a:cxn>
              <a:cxn ang="0">
                <a:pos x="240" y="122"/>
              </a:cxn>
              <a:cxn ang="0">
                <a:pos x="272" y="122"/>
              </a:cxn>
              <a:cxn ang="0">
                <a:pos x="268" y="122"/>
              </a:cxn>
              <a:cxn ang="0">
                <a:pos x="268" y="118"/>
              </a:cxn>
              <a:cxn ang="0">
                <a:pos x="242" y="118"/>
              </a:cxn>
              <a:cxn ang="0">
                <a:pos x="236" y="80"/>
              </a:cxn>
              <a:cxn ang="0">
                <a:pos x="24" y="52"/>
              </a:cxn>
              <a:cxn ang="0">
                <a:pos x="6" y="0"/>
              </a:cxn>
              <a:cxn ang="0">
                <a:pos x="0" y="0"/>
              </a:cxn>
              <a:cxn ang="0">
                <a:pos x="22" y="58"/>
              </a:cxn>
              <a:cxn ang="0">
                <a:pos x="230" y="84"/>
              </a:cxn>
            </a:cxnLst>
            <a:rect l="0" t="0" r="r" b="b"/>
            <a:pathLst>
              <a:path w="272" h="122">
                <a:moveTo>
                  <a:pt x="230" y="84"/>
                </a:moveTo>
                <a:lnTo>
                  <a:pt x="240" y="122"/>
                </a:lnTo>
                <a:lnTo>
                  <a:pt x="272" y="122"/>
                </a:lnTo>
                <a:lnTo>
                  <a:pt x="268" y="122"/>
                </a:lnTo>
                <a:lnTo>
                  <a:pt x="268" y="118"/>
                </a:lnTo>
                <a:lnTo>
                  <a:pt x="242" y="118"/>
                </a:lnTo>
                <a:lnTo>
                  <a:pt x="236" y="80"/>
                </a:lnTo>
                <a:lnTo>
                  <a:pt x="24" y="52"/>
                </a:lnTo>
                <a:lnTo>
                  <a:pt x="6" y="0"/>
                </a:lnTo>
                <a:lnTo>
                  <a:pt x="0" y="0"/>
                </a:lnTo>
                <a:lnTo>
                  <a:pt x="22" y="58"/>
                </a:lnTo>
                <a:lnTo>
                  <a:pt x="230" y="8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1" name="Freeform 2922"/>
          <p:cNvSpPr>
            <a:spLocks/>
          </p:cNvSpPr>
          <p:nvPr/>
        </p:nvSpPr>
        <p:spPr bwMode="auto">
          <a:xfrm>
            <a:off x="5142028" y="2917223"/>
            <a:ext cx="182540" cy="979548"/>
          </a:xfrm>
          <a:custGeom>
            <a:avLst/>
            <a:gdLst/>
            <a:ahLst/>
            <a:cxnLst>
              <a:cxn ang="0">
                <a:pos x="28" y="66"/>
              </a:cxn>
              <a:cxn ang="0">
                <a:pos x="46" y="0"/>
              </a:cxn>
              <a:cxn ang="0">
                <a:pos x="0" y="0"/>
              </a:cxn>
              <a:cxn ang="0">
                <a:pos x="2" y="6"/>
              </a:cxn>
              <a:cxn ang="0">
                <a:pos x="38" y="6"/>
              </a:cxn>
              <a:cxn ang="0">
                <a:pos x="22" y="68"/>
              </a:cxn>
              <a:cxn ang="0">
                <a:pos x="76" y="96"/>
              </a:cxn>
              <a:cxn ang="0">
                <a:pos x="96" y="344"/>
              </a:cxn>
              <a:cxn ang="0">
                <a:pos x="102" y="344"/>
              </a:cxn>
              <a:cxn ang="0">
                <a:pos x="100" y="350"/>
              </a:cxn>
              <a:cxn ang="0">
                <a:pos x="98" y="350"/>
              </a:cxn>
              <a:cxn ang="0">
                <a:pos x="132" y="758"/>
              </a:cxn>
              <a:cxn ang="0">
                <a:pos x="142" y="762"/>
              </a:cxn>
              <a:cxn ang="0">
                <a:pos x="110" y="404"/>
              </a:cxn>
              <a:cxn ang="0">
                <a:pos x="106" y="404"/>
              </a:cxn>
              <a:cxn ang="0">
                <a:pos x="106" y="400"/>
              </a:cxn>
              <a:cxn ang="0">
                <a:pos x="110" y="400"/>
              </a:cxn>
              <a:cxn ang="0">
                <a:pos x="82" y="90"/>
              </a:cxn>
              <a:cxn ang="0">
                <a:pos x="28" y="66"/>
              </a:cxn>
            </a:cxnLst>
            <a:rect l="0" t="0" r="r" b="b"/>
            <a:pathLst>
              <a:path w="142" h="762">
                <a:moveTo>
                  <a:pt x="28" y="66"/>
                </a:moveTo>
                <a:lnTo>
                  <a:pt x="46" y="0"/>
                </a:lnTo>
                <a:lnTo>
                  <a:pt x="0" y="0"/>
                </a:lnTo>
                <a:lnTo>
                  <a:pt x="2" y="6"/>
                </a:lnTo>
                <a:lnTo>
                  <a:pt x="38" y="6"/>
                </a:lnTo>
                <a:lnTo>
                  <a:pt x="22" y="68"/>
                </a:lnTo>
                <a:lnTo>
                  <a:pt x="76" y="96"/>
                </a:lnTo>
                <a:lnTo>
                  <a:pt x="96" y="344"/>
                </a:lnTo>
                <a:lnTo>
                  <a:pt x="102" y="344"/>
                </a:lnTo>
                <a:lnTo>
                  <a:pt x="100" y="350"/>
                </a:lnTo>
                <a:lnTo>
                  <a:pt x="98" y="350"/>
                </a:lnTo>
                <a:lnTo>
                  <a:pt x="132" y="758"/>
                </a:lnTo>
                <a:lnTo>
                  <a:pt x="142" y="762"/>
                </a:lnTo>
                <a:lnTo>
                  <a:pt x="110" y="404"/>
                </a:lnTo>
                <a:lnTo>
                  <a:pt x="106" y="404"/>
                </a:lnTo>
                <a:lnTo>
                  <a:pt x="106" y="400"/>
                </a:lnTo>
                <a:lnTo>
                  <a:pt x="110" y="400"/>
                </a:lnTo>
                <a:lnTo>
                  <a:pt x="82" y="90"/>
                </a:lnTo>
                <a:lnTo>
                  <a:pt x="28" y="6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2" name="Freeform 2923"/>
          <p:cNvSpPr>
            <a:spLocks/>
          </p:cNvSpPr>
          <p:nvPr/>
        </p:nvSpPr>
        <p:spPr bwMode="auto">
          <a:xfrm>
            <a:off x="5311713" y="3891629"/>
            <a:ext cx="12855" cy="10284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10" y="8"/>
              </a:cxn>
              <a:cxn ang="0">
                <a:pos x="10" y="4"/>
              </a:cxn>
              <a:cxn ang="0">
                <a:pos x="0" y="0"/>
              </a:cxn>
              <a:cxn ang="0">
                <a:pos x="0" y="4"/>
              </a:cxn>
            </a:cxnLst>
            <a:rect l="0" t="0" r="r" b="b"/>
            <a:pathLst>
              <a:path w="10" h="8">
                <a:moveTo>
                  <a:pt x="0" y="4"/>
                </a:moveTo>
                <a:lnTo>
                  <a:pt x="10" y="8"/>
                </a:lnTo>
                <a:lnTo>
                  <a:pt x="10" y="4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3" name="Freeform 2924"/>
          <p:cNvSpPr>
            <a:spLocks/>
          </p:cNvSpPr>
          <p:nvPr/>
        </p:nvSpPr>
        <p:spPr bwMode="auto">
          <a:xfrm>
            <a:off x="5265436" y="3359434"/>
            <a:ext cx="7713" cy="7713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0"/>
              </a:cxn>
              <a:cxn ang="0">
                <a:pos x="2" y="6"/>
              </a:cxn>
              <a:cxn ang="0">
                <a:pos x="4" y="6"/>
              </a:cxn>
              <a:cxn ang="0">
                <a:pos x="6" y="0"/>
              </a:cxn>
            </a:cxnLst>
            <a:rect l="0" t="0" r="r" b="b"/>
            <a:pathLst>
              <a:path w="6" h="6">
                <a:moveTo>
                  <a:pt x="6" y="0"/>
                </a:moveTo>
                <a:lnTo>
                  <a:pt x="0" y="0"/>
                </a:lnTo>
                <a:lnTo>
                  <a:pt x="2" y="6"/>
                </a:lnTo>
                <a:lnTo>
                  <a:pt x="4" y="6"/>
                </a:lnTo>
                <a:lnTo>
                  <a:pt x="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4" name="Freeform 2925"/>
          <p:cNvSpPr>
            <a:spLocks/>
          </p:cNvSpPr>
          <p:nvPr/>
        </p:nvSpPr>
        <p:spPr bwMode="auto">
          <a:xfrm>
            <a:off x="5134315" y="2917223"/>
            <a:ext cx="10284" cy="7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"/>
              </a:cxn>
              <a:cxn ang="0">
                <a:pos x="8" y="6"/>
              </a:cxn>
              <a:cxn ang="0">
                <a:pos x="6" y="0"/>
              </a:cxn>
              <a:cxn ang="0">
                <a:pos x="0" y="0"/>
              </a:cxn>
            </a:cxnLst>
            <a:rect l="0" t="0" r="r" b="b"/>
            <a:pathLst>
              <a:path w="8" h="6">
                <a:moveTo>
                  <a:pt x="0" y="0"/>
                </a:moveTo>
                <a:lnTo>
                  <a:pt x="0" y="6"/>
                </a:lnTo>
                <a:lnTo>
                  <a:pt x="8" y="6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5" name="Freeform 2926"/>
          <p:cNvSpPr>
            <a:spLocks/>
          </p:cNvSpPr>
          <p:nvPr/>
        </p:nvSpPr>
        <p:spPr bwMode="auto">
          <a:xfrm>
            <a:off x="7512482" y="2958359"/>
            <a:ext cx="5142" cy="5142"/>
          </a:xfrm>
          <a:custGeom>
            <a:avLst/>
            <a:gdLst/>
            <a:ahLst/>
            <a:cxnLst>
              <a:cxn ang="0">
                <a:pos x="4" y="4"/>
              </a:cxn>
              <a:cxn ang="0">
                <a:pos x="2" y="0"/>
              </a:cxn>
              <a:cxn ang="0">
                <a:pos x="0" y="0"/>
              </a:cxn>
              <a:cxn ang="0">
                <a:pos x="2" y="4"/>
              </a:cxn>
              <a:cxn ang="0">
                <a:pos x="4" y="4"/>
              </a:cxn>
            </a:cxnLst>
            <a:rect l="0" t="0" r="r" b="b"/>
            <a:pathLst>
              <a:path w="4" h="4">
                <a:moveTo>
                  <a:pt x="4" y="4"/>
                </a:moveTo>
                <a:lnTo>
                  <a:pt x="2" y="0"/>
                </a:lnTo>
                <a:lnTo>
                  <a:pt x="0" y="0"/>
                </a:lnTo>
                <a:lnTo>
                  <a:pt x="2" y="4"/>
                </a:lnTo>
                <a:lnTo>
                  <a:pt x="4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6" name="Freeform 2927"/>
          <p:cNvSpPr>
            <a:spLocks/>
          </p:cNvSpPr>
          <p:nvPr/>
        </p:nvSpPr>
        <p:spPr bwMode="auto">
          <a:xfrm>
            <a:off x="5283432" y="2958359"/>
            <a:ext cx="2231620" cy="529624"/>
          </a:xfrm>
          <a:custGeom>
            <a:avLst/>
            <a:gdLst/>
            <a:ahLst/>
            <a:cxnLst>
              <a:cxn ang="0">
                <a:pos x="1024" y="202"/>
              </a:cxn>
              <a:cxn ang="0">
                <a:pos x="1022" y="206"/>
              </a:cxn>
              <a:cxn ang="0">
                <a:pos x="1014" y="210"/>
              </a:cxn>
              <a:cxn ang="0">
                <a:pos x="1018" y="204"/>
              </a:cxn>
              <a:cxn ang="0">
                <a:pos x="756" y="258"/>
              </a:cxn>
              <a:cxn ang="0">
                <a:pos x="476" y="304"/>
              </a:cxn>
              <a:cxn ang="0">
                <a:pos x="454" y="308"/>
              </a:cxn>
              <a:cxn ang="0">
                <a:pos x="454" y="402"/>
              </a:cxn>
              <a:cxn ang="0">
                <a:pos x="374" y="408"/>
              </a:cxn>
              <a:cxn ang="0">
                <a:pos x="390" y="360"/>
              </a:cxn>
              <a:cxn ang="0">
                <a:pos x="0" y="368"/>
              </a:cxn>
              <a:cxn ang="0">
                <a:pos x="0" y="372"/>
              </a:cxn>
              <a:cxn ang="0">
                <a:pos x="384" y="364"/>
              </a:cxn>
              <a:cxn ang="0">
                <a:pos x="366" y="412"/>
              </a:cxn>
              <a:cxn ang="0">
                <a:pos x="450" y="406"/>
              </a:cxn>
              <a:cxn ang="0">
                <a:pos x="450" y="404"/>
              </a:cxn>
              <a:cxn ang="0">
                <a:pos x="454" y="404"/>
              </a:cxn>
              <a:cxn ang="0">
                <a:pos x="454" y="406"/>
              </a:cxn>
              <a:cxn ang="0">
                <a:pos x="456" y="406"/>
              </a:cxn>
              <a:cxn ang="0">
                <a:pos x="456" y="310"/>
              </a:cxn>
              <a:cxn ang="0">
                <a:pos x="478" y="310"/>
              </a:cxn>
              <a:cxn ang="0">
                <a:pos x="756" y="264"/>
              </a:cxn>
              <a:cxn ang="0">
                <a:pos x="1186" y="176"/>
              </a:cxn>
              <a:cxn ang="0">
                <a:pos x="1186" y="176"/>
              </a:cxn>
              <a:cxn ang="0">
                <a:pos x="1188" y="174"/>
              </a:cxn>
              <a:cxn ang="0">
                <a:pos x="1192" y="172"/>
              </a:cxn>
              <a:cxn ang="0">
                <a:pos x="1190" y="174"/>
              </a:cxn>
              <a:cxn ang="0">
                <a:pos x="1736" y="4"/>
              </a:cxn>
              <a:cxn ang="0">
                <a:pos x="1734" y="0"/>
              </a:cxn>
              <a:cxn ang="0">
                <a:pos x="1188" y="172"/>
              </a:cxn>
              <a:cxn ang="0">
                <a:pos x="1024" y="202"/>
              </a:cxn>
            </a:cxnLst>
            <a:rect l="0" t="0" r="r" b="b"/>
            <a:pathLst>
              <a:path w="1736" h="412">
                <a:moveTo>
                  <a:pt x="1024" y="202"/>
                </a:moveTo>
                <a:lnTo>
                  <a:pt x="1022" y="206"/>
                </a:lnTo>
                <a:lnTo>
                  <a:pt x="1014" y="210"/>
                </a:lnTo>
                <a:lnTo>
                  <a:pt x="1018" y="204"/>
                </a:lnTo>
                <a:lnTo>
                  <a:pt x="756" y="258"/>
                </a:lnTo>
                <a:lnTo>
                  <a:pt x="476" y="304"/>
                </a:lnTo>
                <a:lnTo>
                  <a:pt x="454" y="308"/>
                </a:lnTo>
                <a:lnTo>
                  <a:pt x="454" y="402"/>
                </a:lnTo>
                <a:lnTo>
                  <a:pt x="374" y="408"/>
                </a:lnTo>
                <a:lnTo>
                  <a:pt x="390" y="360"/>
                </a:lnTo>
                <a:lnTo>
                  <a:pt x="0" y="368"/>
                </a:lnTo>
                <a:lnTo>
                  <a:pt x="0" y="372"/>
                </a:lnTo>
                <a:lnTo>
                  <a:pt x="384" y="364"/>
                </a:lnTo>
                <a:lnTo>
                  <a:pt x="366" y="412"/>
                </a:lnTo>
                <a:lnTo>
                  <a:pt x="450" y="406"/>
                </a:lnTo>
                <a:lnTo>
                  <a:pt x="450" y="404"/>
                </a:lnTo>
                <a:lnTo>
                  <a:pt x="454" y="404"/>
                </a:lnTo>
                <a:lnTo>
                  <a:pt x="454" y="406"/>
                </a:lnTo>
                <a:lnTo>
                  <a:pt x="456" y="406"/>
                </a:lnTo>
                <a:lnTo>
                  <a:pt x="456" y="310"/>
                </a:lnTo>
                <a:lnTo>
                  <a:pt x="478" y="310"/>
                </a:lnTo>
                <a:lnTo>
                  <a:pt x="756" y="264"/>
                </a:lnTo>
                <a:lnTo>
                  <a:pt x="1186" y="176"/>
                </a:lnTo>
                <a:lnTo>
                  <a:pt x="1186" y="176"/>
                </a:lnTo>
                <a:lnTo>
                  <a:pt x="1188" y="174"/>
                </a:lnTo>
                <a:lnTo>
                  <a:pt x="1192" y="172"/>
                </a:lnTo>
                <a:lnTo>
                  <a:pt x="1190" y="174"/>
                </a:lnTo>
                <a:lnTo>
                  <a:pt x="1736" y="4"/>
                </a:lnTo>
                <a:lnTo>
                  <a:pt x="1734" y="0"/>
                </a:lnTo>
                <a:lnTo>
                  <a:pt x="1188" y="172"/>
                </a:lnTo>
                <a:lnTo>
                  <a:pt x="1024" y="20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7" name="Freeform 2928"/>
          <p:cNvSpPr>
            <a:spLocks/>
          </p:cNvSpPr>
          <p:nvPr/>
        </p:nvSpPr>
        <p:spPr bwMode="auto">
          <a:xfrm>
            <a:off x="6808030" y="3179464"/>
            <a:ext cx="7713" cy="5142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2" y="2"/>
              </a:cxn>
              <a:cxn ang="0">
                <a:pos x="0" y="4"/>
              </a:cxn>
              <a:cxn ang="0">
                <a:pos x="4" y="2"/>
              </a:cxn>
              <a:cxn ang="0">
                <a:pos x="6" y="0"/>
              </a:cxn>
            </a:cxnLst>
            <a:rect l="0" t="0" r="r" b="b"/>
            <a:pathLst>
              <a:path w="6" h="4">
                <a:moveTo>
                  <a:pt x="6" y="0"/>
                </a:moveTo>
                <a:lnTo>
                  <a:pt x="2" y="2"/>
                </a:lnTo>
                <a:lnTo>
                  <a:pt x="0" y="4"/>
                </a:lnTo>
                <a:lnTo>
                  <a:pt x="4" y="2"/>
                </a:lnTo>
                <a:lnTo>
                  <a:pt x="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8" name="Freeform 2929"/>
          <p:cNvSpPr>
            <a:spLocks/>
          </p:cNvSpPr>
          <p:nvPr/>
        </p:nvSpPr>
        <p:spPr bwMode="auto">
          <a:xfrm>
            <a:off x="6586925" y="3218029"/>
            <a:ext cx="12855" cy="10284"/>
          </a:xfrm>
          <a:custGeom>
            <a:avLst/>
            <a:gdLst/>
            <a:ahLst/>
            <a:cxnLst>
              <a:cxn ang="0">
                <a:pos x="4" y="2"/>
              </a:cxn>
              <a:cxn ang="0">
                <a:pos x="0" y="8"/>
              </a:cxn>
              <a:cxn ang="0">
                <a:pos x="8" y="4"/>
              </a:cxn>
              <a:cxn ang="0">
                <a:pos x="10" y="0"/>
              </a:cxn>
              <a:cxn ang="0">
                <a:pos x="10" y="0"/>
              </a:cxn>
              <a:cxn ang="0">
                <a:pos x="4" y="2"/>
              </a:cxn>
            </a:cxnLst>
            <a:rect l="0" t="0" r="r" b="b"/>
            <a:pathLst>
              <a:path w="10" h="8">
                <a:moveTo>
                  <a:pt x="4" y="2"/>
                </a:moveTo>
                <a:lnTo>
                  <a:pt x="0" y="8"/>
                </a:lnTo>
                <a:lnTo>
                  <a:pt x="8" y="4"/>
                </a:lnTo>
                <a:lnTo>
                  <a:pt x="10" y="0"/>
                </a:lnTo>
                <a:lnTo>
                  <a:pt x="10" y="0"/>
                </a:lnTo>
                <a:lnTo>
                  <a:pt x="4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49" name="Rectangle 2930"/>
          <p:cNvSpPr>
            <a:spLocks noChangeArrowheads="1"/>
          </p:cNvSpPr>
          <p:nvPr/>
        </p:nvSpPr>
        <p:spPr bwMode="auto">
          <a:xfrm>
            <a:off x="5278291" y="3431422"/>
            <a:ext cx="5142" cy="5142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0" name="Freeform 2931"/>
          <p:cNvSpPr>
            <a:spLocks/>
          </p:cNvSpPr>
          <p:nvPr/>
        </p:nvSpPr>
        <p:spPr bwMode="auto">
          <a:xfrm>
            <a:off x="7260525" y="3495696"/>
            <a:ext cx="5142" cy="7713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4" y="0"/>
              </a:cxn>
              <a:cxn ang="0">
                <a:pos x="2" y="0"/>
              </a:cxn>
              <a:cxn ang="0">
                <a:pos x="0" y="6"/>
              </a:cxn>
              <a:cxn ang="0">
                <a:pos x="2" y="6"/>
              </a:cxn>
            </a:cxnLst>
            <a:rect l="0" t="0" r="r" b="b"/>
            <a:pathLst>
              <a:path w="4" h="6">
                <a:moveTo>
                  <a:pt x="2" y="6"/>
                </a:moveTo>
                <a:lnTo>
                  <a:pt x="4" y="0"/>
                </a:lnTo>
                <a:lnTo>
                  <a:pt x="2" y="0"/>
                </a:lnTo>
                <a:lnTo>
                  <a:pt x="0" y="6"/>
                </a:lnTo>
                <a:lnTo>
                  <a:pt x="2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1" name="Freeform 2932"/>
          <p:cNvSpPr>
            <a:spLocks/>
          </p:cNvSpPr>
          <p:nvPr/>
        </p:nvSpPr>
        <p:spPr bwMode="auto">
          <a:xfrm>
            <a:off x="6005881" y="4333839"/>
            <a:ext cx="7713" cy="5142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6" y="2"/>
              </a:cxn>
              <a:cxn ang="0">
                <a:pos x="4" y="0"/>
              </a:cxn>
              <a:cxn ang="0">
                <a:pos x="0" y="0"/>
              </a:cxn>
              <a:cxn ang="0">
                <a:pos x="0" y="4"/>
              </a:cxn>
            </a:cxnLst>
            <a:rect l="0" t="0" r="r" b="b"/>
            <a:pathLst>
              <a:path w="6" h="4">
                <a:moveTo>
                  <a:pt x="0" y="4"/>
                </a:moveTo>
                <a:lnTo>
                  <a:pt x="6" y="2"/>
                </a:lnTo>
                <a:lnTo>
                  <a:pt x="4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2" name="Freeform 2933"/>
          <p:cNvSpPr>
            <a:spLocks/>
          </p:cNvSpPr>
          <p:nvPr/>
        </p:nvSpPr>
        <p:spPr bwMode="auto">
          <a:xfrm>
            <a:off x="5381130" y="3362005"/>
            <a:ext cx="1881966" cy="971835"/>
          </a:xfrm>
          <a:custGeom>
            <a:avLst/>
            <a:gdLst/>
            <a:ahLst/>
            <a:cxnLst>
              <a:cxn ang="0">
                <a:pos x="1250" y="34"/>
              </a:cxn>
              <a:cxn ang="0">
                <a:pos x="1218" y="0"/>
              </a:cxn>
              <a:cxn ang="0">
                <a:pos x="968" y="98"/>
              </a:cxn>
              <a:cxn ang="0">
                <a:pos x="906" y="108"/>
              </a:cxn>
              <a:cxn ang="0">
                <a:pos x="906" y="108"/>
              </a:cxn>
              <a:cxn ang="0">
                <a:pos x="900" y="112"/>
              </a:cxn>
              <a:cxn ang="0">
                <a:pos x="902" y="108"/>
              </a:cxn>
              <a:cxn ang="0">
                <a:pos x="554" y="166"/>
              </a:cxn>
              <a:cxn ang="0">
                <a:pos x="348" y="186"/>
              </a:cxn>
              <a:cxn ang="0">
                <a:pos x="378" y="92"/>
              </a:cxn>
              <a:cxn ang="0">
                <a:pos x="374" y="92"/>
              </a:cxn>
              <a:cxn ang="0">
                <a:pos x="270" y="410"/>
              </a:cxn>
              <a:cxn ang="0">
                <a:pos x="280" y="450"/>
              </a:cxn>
              <a:cxn ang="0">
                <a:pos x="0" y="470"/>
              </a:cxn>
              <a:cxn ang="0">
                <a:pos x="0" y="474"/>
              </a:cxn>
              <a:cxn ang="0">
                <a:pos x="280" y="454"/>
              </a:cxn>
              <a:cxn ang="0">
                <a:pos x="310" y="544"/>
              </a:cxn>
              <a:cxn ang="0">
                <a:pos x="276" y="694"/>
              </a:cxn>
              <a:cxn ang="0">
                <a:pos x="448" y="684"/>
              </a:cxn>
              <a:cxn ang="0">
                <a:pos x="486" y="756"/>
              </a:cxn>
              <a:cxn ang="0">
                <a:pos x="490" y="756"/>
              </a:cxn>
              <a:cxn ang="0">
                <a:pos x="452" y="678"/>
              </a:cxn>
              <a:cxn ang="0">
                <a:pos x="280" y="692"/>
              </a:cxn>
              <a:cxn ang="0">
                <a:pos x="312" y="542"/>
              </a:cxn>
              <a:cxn ang="0">
                <a:pos x="274" y="410"/>
              </a:cxn>
              <a:cxn ang="0">
                <a:pos x="348" y="192"/>
              </a:cxn>
              <a:cxn ang="0">
                <a:pos x="552" y="170"/>
              </a:cxn>
              <a:cxn ang="0">
                <a:pos x="780" y="134"/>
              </a:cxn>
              <a:cxn ang="0">
                <a:pos x="780" y="132"/>
              </a:cxn>
              <a:cxn ang="0">
                <a:pos x="786" y="130"/>
              </a:cxn>
              <a:cxn ang="0">
                <a:pos x="786" y="132"/>
              </a:cxn>
              <a:cxn ang="0">
                <a:pos x="968" y="102"/>
              </a:cxn>
              <a:cxn ang="0">
                <a:pos x="1218" y="6"/>
              </a:cxn>
              <a:cxn ang="0">
                <a:pos x="1248" y="38"/>
              </a:cxn>
              <a:cxn ang="0">
                <a:pos x="1330" y="22"/>
              </a:cxn>
              <a:cxn ang="0">
                <a:pos x="1462" y="110"/>
              </a:cxn>
              <a:cxn ang="0">
                <a:pos x="1464" y="104"/>
              </a:cxn>
              <a:cxn ang="0">
                <a:pos x="1330" y="16"/>
              </a:cxn>
              <a:cxn ang="0">
                <a:pos x="1250" y="34"/>
              </a:cxn>
            </a:cxnLst>
            <a:rect l="0" t="0" r="r" b="b"/>
            <a:pathLst>
              <a:path w="1464" h="756">
                <a:moveTo>
                  <a:pt x="1250" y="34"/>
                </a:moveTo>
                <a:lnTo>
                  <a:pt x="1218" y="0"/>
                </a:lnTo>
                <a:lnTo>
                  <a:pt x="968" y="98"/>
                </a:lnTo>
                <a:lnTo>
                  <a:pt x="906" y="108"/>
                </a:lnTo>
                <a:lnTo>
                  <a:pt x="906" y="108"/>
                </a:lnTo>
                <a:lnTo>
                  <a:pt x="900" y="112"/>
                </a:lnTo>
                <a:lnTo>
                  <a:pt x="902" y="108"/>
                </a:lnTo>
                <a:lnTo>
                  <a:pt x="554" y="166"/>
                </a:lnTo>
                <a:lnTo>
                  <a:pt x="348" y="186"/>
                </a:lnTo>
                <a:lnTo>
                  <a:pt x="378" y="92"/>
                </a:lnTo>
                <a:lnTo>
                  <a:pt x="374" y="92"/>
                </a:lnTo>
                <a:lnTo>
                  <a:pt x="270" y="410"/>
                </a:lnTo>
                <a:lnTo>
                  <a:pt x="280" y="450"/>
                </a:lnTo>
                <a:lnTo>
                  <a:pt x="0" y="470"/>
                </a:lnTo>
                <a:lnTo>
                  <a:pt x="0" y="474"/>
                </a:lnTo>
                <a:lnTo>
                  <a:pt x="280" y="454"/>
                </a:lnTo>
                <a:lnTo>
                  <a:pt x="310" y="544"/>
                </a:lnTo>
                <a:lnTo>
                  <a:pt x="276" y="694"/>
                </a:lnTo>
                <a:lnTo>
                  <a:pt x="448" y="684"/>
                </a:lnTo>
                <a:lnTo>
                  <a:pt x="486" y="756"/>
                </a:lnTo>
                <a:lnTo>
                  <a:pt x="490" y="756"/>
                </a:lnTo>
                <a:lnTo>
                  <a:pt x="452" y="678"/>
                </a:lnTo>
                <a:lnTo>
                  <a:pt x="280" y="692"/>
                </a:lnTo>
                <a:lnTo>
                  <a:pt x="312" y="542"/>
                </a:lnTo>
                <a:lnTo>
                  <a:pt x="274" y="410"/>
                </a:lnTo>
                <a:lnTo>
                  <a:pt x="348" y="192"/>
                </a:lnTo>
                <a:lnTo>
                  <a:pt x="552" y="170"/>
                </a:lnTo>
                <a:lnTo>
                  <a:pt x="780" y="134"/>
                </a:lnTo>
                <a:lnTo>
                  <a:pt x="780" y="132"/>
                </a:lnTo>
                <a:lnTo>
                  <a:pt x="786" y="130"/>
                </a:lnTo>
                <a:lnTo>
                  <a:pt x="786" y="132"/>
                </a:lnTo>
                <a:lnTo>
                  <a:pt x="968" y="102"/>
                </a:lnTo>
                <a:lnTo>
                  <a:pt x="1218" y="6"/>
                </a:lnTo>
                <a:lnTo>
                  <a:pt x="1248" y="38"/>
                </a:lnTo>
                <a:lnTo>
                  <a:pt x="1330" y="22"/>
                </a:lnTo>
                <a:lnTo>
                  <a:pt x="1462" y="110"/>
                </a:lnTo>
                <a:lnTo>
                  <a:pt x="1464" y="104"/>
                </a:lnTo>
                <a:lnTo>
                  <a:pt x="1330" y="16"/>
                </a:lnTo>
                <a:lnTo>
                  <a:pt x="1250" y="3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3" name="Rectangle 2934"/>
          <p:cNvSpPr>
            <a:spLocks noChangeArrowheads="1"/>
          </p:cNvSpPr>
          <p:nvPr/>
        </p:nvSpPr>
        <p:spPr bwMode="auto">
          <a:xfrm>
            <a:off x="5370846" y="3971330"/>
            <a:ext cx="1286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4" name="Freeform 2935"/>
          <p:cNvSpPr>
            <a:spLocks/>
          </p:cNvSpPr>
          <p:nvPr/>
        </p:nvSpPr>
        <p:spPr bwMode="auto">
          <a:xfrm>
            <a:off x="6538076" y="3500838"/>
            <a:ext cx="7713" cy="5142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6" y="0"/>
              </a:cxn>
              <a:cxn ang="0">
                <a:pos x="6" y="0"/>
              </a:cxn>
              <a:cxn ang="0">
                <a:pos x="2" y="0"/>
              </a:cxn>
              <a:cxn ang="0">
                <a:pos x="0" y="4"/>
              </a:cxn>
            </a:cxnLst>
            <a:rect l="0" t="0" r="r" b="b"/>
            <a:pathLst>
              <a:path w="6" h="4">
                <a:moveTo>
                  <a:pt x="0" y="4"/>
                </a:moveTo>
                <a:lnTo>
                  <a:pt x="6" y="0"/>
                </a:lnTo>
                <a:lnTo>
                  <a:pt x="6" y="0"/>
                </a:lnTo>
                <a:lnTo>
                  <a:pt x="2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5" name="Freeform 2936"/>
          <p:cNvSpPr>
            <a:spLocks/>
          </p:cNvSpPr>
          <p:nvPr/>
        </p:nvSpPr>
        <p:spPr bwMode="auto">
          <a:xfrm>
            <a:off x="5370846" y="3966188"/>
            <a:ext cx="10284" cy="5142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4"/>
              </a:cxn>
              <a:cxn ang="0">
                <a:pos x="8" y="4"/>
              </a:cxn>
              <a:cxn ang="0">
                <a:pos x="8" y="0"/>
              </a:cxn>
              <a:cxn ang="0">
                <a:pos x="0" y="0"/>
              </a:cxn>
              <a:cxn ang="0">
                <a:pos x="0" y="4"/>
              </a:cxn>
            </a:cxnLst>
            <a:rect l="0" t="0" r="r" b="b"/>
            <a:pathLst>
              <a:path w="8" h="4">
                <a:moveTo>
                  <a:pt x="0" y="4"/>
                </a:moveTo>
                <a:lnTo>
                  <a:pt x="0" y="4"/>
                </a:lnTo>
                <a:lnTo>
                  <a:pt x="8" y="4"/>
                </a:lnTo>
                <a:lnTo>
                  <a:pt x="8" y="0"/>
                </a:lnTo>
                <a:lnTo>
                  <a:pt x="0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6" name="Rectangle 2937"/>
          <p:cNvSpPr>
            <a:spLocks noChangeArrowheads="1"/>
          </p:cNvSpPr>
          <p:nvPr/>
        </p:nvSpPr>
        <p:spPr bwMode="auto">
          <a:xfrm>
            <a:off x="5861906" y="3477699"/>
            <a:ext cx="5142" cy="2571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7" name="Freeform 2938"/>
          <p:cNvSpPr>
            <a:spLocks/>
          </p:cNvSpPr>
          <p:nvPr/>
        </p:nvSpPr>
        <p:spPr bwMode="auto">
          <a:xfrm>
            <a:off x="6265551" y="4277278"/>
            <a:ext cx="7713" cy="5142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6" y="4"/>
              </a:cxn>
              <a:cxn ang="0">
                <a:pos x="4" y="0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w="6" h="4">
                <a:moveTo>
                  <a:pt x="0" y="4"/>
                </a:moveTo>
                <a:lnTo>
                  <a:pt x="6" y="4"/>
                </a:lnTo>
                <a:lnTo>
                  <a:pt x="4" y="0"/>
                </a:lnTo>
                <a:lnTo>
                  <a:pt x="0" y="2"/>
                </a:lnTo>
                <a:lnTo>
                  <a:pt x="0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8" name="Freeform 2939"/>
          <p:cNvSpPr>
            <a:spLocks/>
          </p:cNvSpPr>
          <p:nvPr/>
        </p:nvSpPr>
        <p:spPr bwMode="auto">
          <a:xfrm>
            <a:off x="6208989" y="3531690"/>
            <a:ext cx="858711" cy="748158"/>
          </a:xfrm>
          <a:custGeom>
            <a:avLst/>
            <a:gdLst/>
            <a:ahLst/>
            <a:cxnLst>
              <a:cxn ang="0">
                <a:pos x="278" y="474"/>
              </a:cxn>
              <a:cxn ang="0">
                <a:pos x="280" y="486"/>
              </a:cxn>
              <a:cxn ang="0">
                <a:pos x="302" y="516"/>
              </a:cxn>
              <a:cxn ang="0">
                <a:pos x="562" y="474"/>
              </a:cxn>
              <a:cxn ang="0">
                <a:pos x="604" y="488"/>
              </a:cxn>
              <a:cxn ang="0">
                <a:pos x="604" y="438"/>
              </a:cxn>
              <a:cxn ang="0">
                <a:pos x="668" y="438"/>
              </a:cxn>
              <a:cxn ang="0">
                <a:pos x="668" y="430"/>
              </a:cxn>
              <a:cxn ang="0">
                <a:pos x="598" y="432"/>
              </a:cxn>
              <a:cxn ang="0">
                <a:pos x="598" y="480"/>
              </a:cxn>
              <a:cxn ang="0">
                <a:pos x="564" y="468"/>
              </a:cxn>
              <a:cxn ang="0">
                <a:pos x="302" y="510"/>
              </a:cxn>
              <a:cxn ang="0">
                <a:pos x="284" y="486"/>
              </a:cxn>
              <a:cxn ang="0">
                <a:pos x="262" y="330"/>
              </a:cxn>
              <a:cxn ang="0">
                <a:pos x="142" y="0"/>
              </a:cxn>
              <a:cxn ang="0">
                <a:pos x="136" y="2"/>
              </a:cxn>
              <a:cxn ang="0">
                <a:pos x="260" y="332"/>
              </a:cxn>
              <a:cxn ang="0">
                <a:pos x="278" y="468"/>
              </a:cxn>
              <a:cxn ang="0">
                <a:pos x="0" y="492"/>
              </a:cxn>
              <a:cxn ang="0">
                <a:pos x="44" y="582"/>
              </a:cxn>
              <a:cxn ang="0">
                <a:pos x="48" y="580"/>
              </a:cxn>
              <a:cxn ang="0">
                <a:pos x="4" y="494"/>
              </a:cxn>
              <a:cxn ang="0">
                <a:pos x="278" y="474"/>
              </a:cxn>
            </a:cxnLst>
            <a:rect l="0" t="0" r="r" b="b"/>
            <a:pathLst>
              <a:path w="668" h="582">
                <a:moveTo>
                  <a:pt x="278" y="474"/>
                </a:moveTo>
                <a:lnTo>
                  <a:pt x="280" y="486"/>
                </a:lnTo>
                <a:lnTo>
                  <a:pt x="302" y="516"/>
                </a:lnTo>
                <a:lnTo>
                  <a:pt x="562" y="474"/>
                </a:lnTo>
                <a:lnTo>
                  <a:pt x="604" y="488"/>
                </a:lnTo>
                <a:lnTo>
                  <a:pt x="604" y="438"/>
                </a:lnTo>
                <a:lnTo>
                  <a:pt x="668" y="438"/>
                </a:lnTo>
                <a:lnTo>
                  <a:pt x="668" y="430"/>
                </a:lnTo>
                <a:lnTo>
                  <a:pt x="598" y="432"/>
                </a:lnTo>
                <a:lnTo>
                  <a:pt x="598" y="480"/>
                </a:lnTo>
                <a:lnTo>
                  <a:pt x="564" y="468"/>
                </a:lnTo>
                <a:lnTo>
                  <a:pt x="302" y="510"/>
                </a:lnTo>
                <a:lnTo>
                  <a:pt x="284" y="486"/>
                </a:lnTo>
                <a:lnTo>
                  <a:pt x="262" y="330"/>
                </a:lnTo>
                <a:lnTo>
                  <a:pt x="142" y="0"/>
                </a:lnTo>
                <a:lnTo>
                  <a:pt x="136" y="2"/>
                </a:lnTo>
                <a:lnTo>
                  <a:pt x="260" y="332"/>
                </a:lnTo>
                <a:lnTo>
                  <a:pt x="278" y="468"/>
                </a:lnTo>
                <a:lnTo>
                  <a:pt x="0" y="492"/>
                </a:lnTo>
                <a:lnTo>
                  <a:pt x="44" y="582"/>
                </a:lnTo>
                <a:lnTo>
                  <a:pt x="48" y="580"/>
                </a:lnTo>
                <a:lnTo>
                  <a:pt x="4" y="494"/>
                </a:lnTo>
                <a:lnTo>
                  <a:pt x="278" y="47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59" name="Freeform 2940"/>
          <p:cNvSpPr>
            <a:spLocks/>
          </p:cNvSpPr>
          <p:nvPr/>
        </p:nvSpPr>
        <p:spPr bwMode="auto">
          <a:xfrm>
            <a:off x="6383817" y="3529119"/>
            <a:ext cx="7713" cy="5142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2"/>
              </a:cxn>
              <a:cxn ang="0">
                <a:pos x="0" y="4"/>
              </a:cxn>
              <a:cxn ang="0">
                <a:pos x="6" y="2"/>
              </a:cxn>
              <a:cxn ang="0">
                <a:pos x="6" y="0"/>
              </a:cxn>
            </a:cxnLst>
            <a:rect l="0" t="0" r="r" b="b"/>
            <a:pathLst>
              <a:path w="6" h="4">
                <a:moveTo>
                  <a:pt x="6" y="0"/>
                </a:moveTo>
                <a:lnTo>
                  <a:pt x="0" y="2"/>
                </a:lnTo>
                <a:lnTo>
                  <a:pt x="0" y="4"/>
                </a:lnTo>
                <a:lnTo>
                  <a:pt x="6" y="2"/>
                </a:lnTo>
                <a:lnTo>
                  <a:pt x="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0" name="Freeform 2941"/>
          <p:cNvSpPr>
            <a:spLocks/>
          </p:cNvSpPr>
          <p:nvPr/>
        </p:nvSpPr>
        <p:spPr bwMode="auto">
          <a:xfrm>
            <a:off x="7093410" y="3855635"/>
            <a:ext cx="5142" cy="7713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4" y="2"/>
              </a:cxn>
              <a:cxn ang="0">
                <a:pos x="2" y="0"/>
              </a:cxn>
              <a:cxn ang="0">
                <a:pos x="0" y="2"/>
              </a:cxn>
              <a:cxn ang="0">
                <a:pos x="2" y="6"/>
              </a:cxn>
            </a:cxnLst>
            <a:rect l="0" t="0" r="r" b="b"/>
            <a:pathLst>
              <a:path w="4" h="6">
                <a:moveTo>
                  <a:pt x="2" y="6"/>
                </a:moveTo>
                <a:lnTo>
                  <a:pt x="4" y="2"/>
                </a:lnTo>
                <a:lnTo>
                  <a:pt x="2" y="0"/>
                </a:lnTo>
                <a:lnTo>
                  <a:pt x="0" y="2"/>
                </a:lnTo>
                <a:lnTo>
                  <a:pt x="2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1" name="Freeform 2942"/>
          <p:cNvSpPr>
            <a:spLocks/>
          </p:cNvSpPr>
          <p:nvPr/>
        </p:nvSpPr>
        <p:spPr bwMode="auto">
          <a:xfrm>
            <a:off x="6689765" y="3457131"/>
            <a:ext cx="406217" cy="401075"/>
          </a:xfrm>
          <a:custGeom>
            <a:avLst/>
            <a:gdLst/>
            <a:ahLst/>
            <a:cxnLst>
              <a:cxn ang="0">
                <a:pos x="54" y="50"/>
              </a:cxn>
              <a:cxn ang="0">
                <a:pos x="6" y="54"/>
              </a:cxn>
              <a:cxn ang="0">
                <a:pos x="28" y="0"/>
              </a:cxn>
              <a:cxn ang="0">
                <a:pos x="22" y="2"/>
              </a:cxn>
              <a:cxn ang="0">
                <a:pos x="0" y="56"/>
              </a:cxn>
              <a:cxn ang="0">
                <a:pos x="52" y="54"/>
              </a:cxn>
              <a:cxn ang="0">
                <a:pos x="52" y="88"/>
              </a:cxn>
              <a:cxn ang="0">
                <a:pos x="314" y="312"/>
              </a:cxn>
              <a:cxn ang="0">
                <a:pos x="316" y="310"/>
              </a:cxn>
              <a:cxn ang="0">
                <a:pos x="54" y="86"/>
              </a:cxn>
              <a:cxn ang="0">
                <a:pos x="54" y="50"/>
              </a:cxn>
            </a:cxnLst>
            <a:rect l="0" t="0" r="r" b="b"/>
            <a:pathLst>
              <a:path w="316" h="312">
                <a:moveTo>
                  <a:pt x="54" y="50"/>
                </a:moveTo>
                <a:lnTo>
                  <a:pt x="6" y="54"/>
                </a:lnTo>
                <a:lnTo>
                  <a:pt x="28" y="0"/>
                </a:lnTo>
                <a:lnTo>
                  <a:pt x="22" y="2"/>
                </a:lnTo>
                <a:lnTo>
                  <a:pt x="0" y="56"/>
                </a:lnTo>
                <a:lnTo>
                  <a:pt x="52" y="54"/>
                </a:lnTo>
                <a:lnTo>
                  <a:pt x="52" y="88"/>
                </a:lnTo>
                <a:lnTo>
                  <a:pt x="314" y="312"/>
                </a:lnTo>
                <a:lnTo>
                  <a:pt x="316" y="310"/>
                </a:lnTo>
                <a:lnTo>
                  <a:pt x="54" y="86"/>
                </a:lnTo>
                <a:lnTo>
                  <a:pt x="54" y="5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2" name="Freeform 2943"/>
          <p:cNvSpPr>
            <a:spLocks/>
          </p:cNvSpPr>
          <p:nvPr/>
        </p:nvSpPr>
        <p:spPr bwMode="auto">
          <a:xfrm>
            <a:off x="6460946" y="2418451"/>
            <a:ext cx="15426" cy="5142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6" y="0"/>
              </a:cxn>
              <a:cxn ang="0">
                <a:pos x="0" y="2"/>
              </a:cxn>
              <a:cxn ang="0">
                <a:pos x="6" y="4"/>
              </a:cxn>
              <a:cxn ang="0">
                <a:pos x="12" y="2"/>
              </a:cxn>
            </a:cxnLst>
            <a:rect l="0" t="0" r="r" b="b"/>
            <a:pathLst>
              <a:path w="12" h="4">
                <a:moveTo>
                  <a:pt x="12" y="2"/>
                </a:moveTo>
                <a:lnTo>
                  <a:pt x="6" y="0"/>
                </a:lnTo>
                <a:lnTo>
                  <a:pt x="0" y="2"/>
                </a:lnTo>
                <a:lnTo>
                  <a:pt x="6" y="4"/>
                </a:lnTo>
                <a:lnTo>
                  <a:pt x="12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3" name="Freeform 2944"/>
          <p:cNvSpPr>
            <a:spLocks/>
          </p:cNvSpPr>
          <p:nvPr/>
        </p:nvSpPr>
        <p:spPr bwMode="auto">
          <a:xfrm>
            <a:off x="6031591" y="2480155"/>
            <a:ext cx="10284" cy="7713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0" y="6"/>
              </a:cxn>
              <a:cxn ang="0">
                <a:pos x="2" y="6"/>
              </a:cxn>
              <a:cxn ang="0">
                <a:pos x="8" y="0"/>
              </a:cxn>
              <a:cxn ang="0">
                <a:pos x="6" y="0"/>
              </a:cxn>
            </a:cxnLst>
            <a:rect l="0" t="0" r="r" b="b"/>
            <a:pathLst>
              <a:path w="8" h="6">
                <a:moveTo>
                  <a:pt x="6" y="0"/>
                </a:moveTo>
                <a:lnTo>
                  <a:pt x="0" y="6"/>
                </a:lnTo>
                <a:lnTo>
                  <a:pt x="2" y="6"/>
                </a:lnTo>
                <a:lnTo>
                  <a:pt x="8" y="0"/>
                </a:lnTo>
                <a:lnTo>
                  <a:pt x="6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4" name="Freeform 2945"/>
          <p:cNvSpPr>
            <a:spLocks/>
          </p:cNvSpPr>
          <p:nvPr/>
        </p:nvSpPr>
        <p:spPr bwMode="auto">
          <a:xfrm>
            <a:off x="6034162" y="2421022"/>
            <a:ext cx="434498" cy="439639"/>
          </a:xfrm>
          <a:custGeom>
            <a:avLst/>
            <a:gdLst/>
            <a:ahLst/>
            <a:cxnLst>
              <a:cxn ang="0">
                <a:pos x="258" y="342"/>
              </a:cxn>
              <a:cxn ang="0">
                <a:pos x="258" y="340"/>
              </a:cxn>
              <a:cxn ang="0">
                <a:pos x="262" y="340"/>
              </a:cxn>
              <a:cxn ang="0">
                <a:pos x="196" y="46"/>
              </a:cxn>
              <a:cxn ang="0">
                <a:pos x="338" y="2"/>
              </a:cxn>
              <a:cxn ang="0">
                <a:pos x="332" y="0"/>
              </a:cxn>
              <a:cxn ang="0">
                <a:pos x="194" y="42"/>
              </a:cxn>
              <a:cxn ang="0">
                <a:pos x="6" y="46"/>
              </a:cxn>
              <a:cxn ang="0">
                <a:pos x="0" y="52"/>
              </a:cxn>
              <a:cxn ang="0">
                <a:pos x="190" y="46"/>
              </a:cxn>
              <a:cxn ang="0">
                <a:pos x="258" y="342"/>
              </a:cxn>
            </a:cxnLst>
            <a:rect l="0" t="0" r="r" b="b"/>
            <a:pathLst>
              <a:path w="338" h="342">
                <a:moveTo>
                  <a:pt x="258" y="342"/>
                </a:moveTo>
                <a:lnTo>
                  <a:pt x="258" y="340"/>
                </a:lnTo>
                <a:lnTo>
                  <a:pt x="262" y="340"/>
                </a:lnTo>
                <a:lnTo>
                  <a:pt x="196" y="46"/>
                </a:lnTo>
                <a:lnTo>
                  <a:pt x="338" y="2"/>
                </a:lnTo>
                <a:lnTo>
                  <a:pt x="332" y="0"/>
                </a:lnTo>
                <a:lnTo>
                  <a:pt x="194" y="42"/>
                </a:lnTo>
                <a:lnTo>
                  <a:pt x="6" y="46"/>
                </a:lnTo>
                <a:lnTo>
                  <a:pt x="0" y="52"/>
                </a:lnTo>
                <a:lnTo>
                  <a:pt x="190" y="46"/>
                </a:lnTo>
                <a:lnTo>
                  <a:pt x="258" y="34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5" name="Freeform 2946"/>
          <p:cNvSpPr>
            <a:spLocks/>
          </p:cNvSpPr>
          <p:nvPr/>
        </p:nvSpPr>
        <p:spPr bwMode="auto">
          <a:xfrm>
            <a:off x="6018736" y="2863233"/>
            <a:ext cx="357368" cy="300806"/>
          </a:xfrm>
          <a:custGeom>
            <a:avLst/>
            <a:gdLst/>
            <a:ahLst/>
            <a:cxnLst>
              <a:cxn ang="0">
                <a:pos x="274" y="12"/>
              </a:cxn>
              <a:cxn ang="0">
                <a:pos x="236" y="52"/>
              </a:cxn>
              <a:cxn ang="0">
                <a:pos x="186" y="160"/>
              </a:cxn>
              <a:cxn ang="0">
                <a:pos x="158" y="146"/>
              </a:cxn>
              <a:cxn ang="0">
                <a:pos x="78" y="200"/>
              </a:cxn>
              <a:cxn ang="0">
                <a:pos x="54" y="186"/>
              </a:cxn>
              <a:cxn ang="0">
                <a:pos x="0" y="230"/>
              </a:cxn>
              <a:cxn ang="0">
                <a:pos x="0" y="234"/>
              </a:cxn>
              <a:cxn ang="0">
                <a:pos x="54" y="190"/>
              </a:cxn>
              <a:cxn ang="0">
                <a:pos x="78" y="206"/>
              </a:cxn>
              <a:cxn ang="0">
                <a:pos x="158" y="150"/>
              </a:cxn>
              <a:cxn ang="0">
                <a:pos x="188" y="164"/>
              </a:cxn>
              <a:cxn ang="0">
                <a:pos x="238" y="54"/>
              </a:cxn>
              <a:cxn ang="0">
                <a:pos x="278" y="14"/>
              </a:cxn>
              <a:cxn ang="0">
                <a:pos x="274" y="2"/>
              </a:cxn>
              <a:cxn ang="0">
                <a:pos x="270" y="0"/>
              </a:cxn>
              <a:cxn ang="0">
                <a:pos x="274" y="12"/>
              </a:cxn>
            </a:cxnLst>
            <a:rect l="0" t="0" r="r" b="b"/>
            <a:pathLst>
              <a:path w="278" h="234">
                <a:moveTo>
                  <a:pt x="274" y="12"/>
                </a:moveTo>
                <a:lnTo>
                  <a:pt x="236" y="52"/>
                </a:lnTo>
                <a:lnTo>
                  <a:pt x="186" y="160"/>
                </a:lnTo>
                <a:lnTo>
                  <a:pt x="158" y="146"/>
                </a:lnTo>
                <a:lnTo>
                  <a:pt x="78" y="200"/>
                </a:lnTo>
                <a:lnTo>
                  <a:pt x="54" y="186"/>
                </a:lnTo>
                <a:lnTo>
                  <a:pt x="0" y="230"/>
                </a:lnTo>
                <a:lnTo>
                  <a:pt x="0" y="234"/>
                </a:lnTo>
                <a:lnTo>
                  <a:pt x="54" y="190"/>
                </a:lnTo>
                <a:lnTo>
                  <a:pt x="78" y="206"/>
                </a:lnTo>
                <a:lnTo>
                  <a:pt x="158" y="150"/>
                </a:lnTo>
                <a:lnTo>
                  <a:pt x="188" y="164"/>
                </a:lnTo>
                <a:lnTo>
                  <a:pt x="238" y="54"/>
                </a:lnTo>
                <a:lnTo>
                  <a:pt x="278" y="14"/>
                </a:lnTo>
                <a:lnTo>
                  <a:pt x="274" y="2"/>
                </a:lnTo>
                <a:lnTo>
                  <a:pt x="270" y="0"/>
                </a:lnTo>
                <a:lnTo>
                  <a:pt x="274" y="1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6" name="Freeform 2947"/>
          <p:cNvSpPr>
            <a:spLocks/>
          </p:cNvSpPr>
          <p:nvPr/>
        </p:nvSpPr>
        <p:spPr bwMode="auto">
          <a:xfrm>
            <a:off x="7167969" y="2603562"/>
            <a:ext cx="2571" cy="257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7" name="Freeform 2948"/>
          <p:cNvSpPr>
            <a:spLocks/>
          </p:cNvSpPr>
          <p:nvPr/>
        </p:nvSpPr>
        <p:spPr bwMode="auto">
          <a:xfrm>
            <a:off x="6365820" y="2860662"/>
            <a:ext cx="1286" cy="2571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8" name="Freeform 2949"/>
          <p:cNvSpPr>
            <a:spLocks/>
          </p:cNvSpPr>
          <p:nvPr/>
        </p:nvSpPr>
        <p:spPr bwMode="auto">
          <a:xfrm>
            <a:off x="6370962" y="2313040"/>
            <a:ext cx="431927" cy="686455"/>
          </a:xfrm>
          <a:custGeom>
            <a:avLst/>
            <a:gdLst/>
            <a:ahLst/>
            <a:cxnLst>
              <a:cxn ang="0">
                <a:pos x="106" y="466"/>
              </a:cxn>
              <a:cxn ang="0">
                <a:pos x="196" y="454"/>
              </a:cxn>
              <a:cxn ang="0">
                <a:pos x="220" y="470"/>
              </a:cxn>
              <a:cxn ang="0">
                <a:pos x="234" y="512"/>
              </a:cxn>
              <a:cxn ang="0">
                <a:pos x="286" y="534"/>
              </a:cxn>
              <a:cxn ang="0">
                <a:pos x="288" y="532"/>
              </a:cxn>
              <a:cxn ang="0">
                <a:pos x="236" y="510"/>
              </a:cxn>
              <a:cxn ang="0">
                <a:pos x="226" y="474"/>
              </a:cxn>
              <a:cxn ang="0">
                <a:pos x="232" y="480"/>
              </a:cxn>
              <a:cxn ang="0">
                <a:pos x="290" y="348"/>
              </a:cxn>
              <a:cxn ang="0">
                <a:pos x="324" y="288"/>
              </a:cxn>
              <a:cxn ang="0">
                <a:pos x="334" y="210"/>
              </a:cxn>
              <a:cxn ang="0">
                <a:pos x="334" y="208"/>
              </a:cxn>
              <a:cxn ang="0">
                <a:pos x="334" y="208"/>
              </a:cxn>
              <a:cxn ang="0">
                <a:pos x="336" y="200"/>
              </a:cxn>
              <a:cxn ang="0">
                <a:pos x="262" y="0"/>
              </a:cxn>
              <a:cxn ang="0">
                <a:pos x="260" y="6"/>
              </a:cxn>
              <a:cxn ang="0">
                <a:pos x="330" y="202"/>
              </a:cxn>
              <a:cxn ang="0">
                <a:pos x="320" y="286"/>
              </a:cxn>
              <a:cxn ang="0">
                <a:pos x="288" y="346"/>
              </a:cxn>
              <a:cxn ang="0">
                <a:pos x="232" y="470"/>
              </a:cxn>
              <a:cxn ang="0">
                <a:pos x="198" y="450"/>
              </a:cxn>
              <a:cxn ang="0">
                <a:pos x="106" y="462"/>
              </a:cxn>
              <a:cxn ang="0">
                <a:pos x="0" y="424"/>
              </a:cxn>
              <a:cxn ang="0">
                <a:pos x="0" y="430"/>
              </a:cxn>
              <a:cxn ang="0">
                <a:pos x="106" y="466"/>
              </a:cxn>
            </a:cxnLst>
            <a:rect l="0" t="0" r="r" b="b"/>
            <a:pathLst>
              <a:path w="336" h="534">
                <a:moveTo>
                  <a:pt x="106" y="466"/>
                </a:moveTo>
                <a:lnTo>
                  <a:pt x="196" y="454"/>
                </a:lnTo>
                <a:lnTo>
                  <a:pt x="220" y="470"/>
                </a:lnTo>
                <a:lnTo>
                  <a:pt x="234" y="512"/>
                </a:lnTo>
                <a:lnTo>
                  <a:pt x="286" y="534"/>
                </a:lnTo>
                <a:lnTo>
                  <a:pt x="288" y="532"/>
                </a:lnTo>
                <a:lnTo>
                  <a:pt x="236" y="510"/>
                </a:lnTo>
                <a:lnTo>
                  <a:pt x="226" y="474"/>
                </a:lnTo>
                <a:lnTo>
                  <a:pt x="232" y="480"/>
                </a:lnTo>
                <a:lnTo>
                  <a:pt x="290" y="348"/>
                </a:lnTo>
                <a:lnTo>
                  <a:pt x="324" y="288"/>
                </a:lnTo>
                <a:lnTo>
                  <a:pt x="334" y="210"/>
                </a:lnTo>
                <a:lnTo>
                  <a:pt x="334" y="208"/>
                </a:lnTo>
                <a:lnTo>
                  <a:pt x="334" y="208"/>
                </a:lnTo>
                <a:lnTo>
                  <a:pt x="336" y="200"/>
                </a:lnTo>
                <a:lnTo>
                  <a:pt x="262" y="0"/>
                </a:lnTo>
                <a:lnTo>
                  <a:pt x="260" y="6"/>
                </a:lnTo>
                <a:lnTo>
                  <a:pt x="330" y="202"/>
                </a:lnTo>
                <a:lnTo>
                  <a:pt x="320" y="286"/>
                </a:lnTo>
                <a:lnTo>
                  <a:pt x="288" y="346"/>
                </a:lnTo>
                <a:lnTo>
                  <a:pt x="232" y="470"/>
                </a:lnTo>
                <a:lnTo>
                  <a:pt x="198" y="450"/>
                </a:lnTo>
                <a:lnTo>
                  <a:pt x="106" y="462"/>
                </a:lnTo>
                <a:lnTo>
                  <a:pt x="0" y="424"/>
                </a:lnTo>
                <a:lnTo>
                  <a:pt x="0" y="430"/>
                </a:lnTo>
                <a:lnTo>
                  <a:pt x="106" y="46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69" name="Freeform 2950"/>
          <p:cNvSpPr>
            <a:spLocks/>
          </p:cNvSpPr>
          <p:nvPr/>
        </p:nvSpPr>
        <p:spPr bwMode="auto">
          <a:xfrm>
            <a:off x="6743755" y="2608704"/>
            <a:ext cx="424214" cy="437068"/>
          </a:xfrm>
          <a:custGeom>
            <a:avLst/>
            <a:gdLst/>
            <a:ahLst/>
            <a:cxnLst>
              <a:cxn ang="0">
                <a:pos x="328" y="0"/>
              </a:cxn>
              <a:cxn ang="0">
                <a:pos x="312" y="22"/>
              </a:cxn>
              <a:cxn ang="0">
                <a:pos x="272" y="22"/>
              </a:cxn>
              <a:cxn ang="0">
                <a:pos x="230" y="84"/>
              </a:cxn>
              <a:cxn ang="0">
                <a:pos x="202" y="154"/>
              </a:cxn>
              <a:cxn ang="0">
                <a:pos x="172" y="130"/>
              </a:cxn>
              <a:cxn ang="0">
                <a:pos x="142" y="294"/>
              </a:cxn>
              <a:cxn ang="0">
                <a:pos x="72" y="336"/>
              </a:cxn>
              <a:cxn ang="0">
                <a:pos x="0" y="304"/>
              </a:cxn>
              <a:cxn ang="0">
                <a:pos x="0" y="304"/>
              </a:cxn>
              <a:cxn ang="0">
                <a:pos x="0" y="306"/>
              </a:cxn>
              <a:cxn ang="0">
                <a:pos x="72" y="340"/>
              </a:cxn>
              <a:cxn ang="0">
                <a:pos x="144" y="296"/>
              </a:cxn>
              <a:cxn ang="0">
                <a:pos x="174" y="132"/>
              </a:cxn>
              <a:cxn ang="0">
                <a:pos x="202" y="158"/>
              </a:cxn>
              <a:cxn ang="0">
                <a:pos x="232" y="84"/>
              </a:cxn>
              <a:cxn ang="0">
                <a:pos x="274" y="26"/>
              </a:cxn>
              <a:cxn ang="0">
                <a:pos x="312" y="26"/>
              </a:cxn>
              <a:cxn ang="0">
                <a:pos x="330" y="0"/>
              </a:cxn>
              <a:cxn ang="0">
                <a:pos x="330" y="0"/>
              </a:cxn>
              <a:cxn ang="0">
                <a:pos x="328" y="0"/>
              </a:cxn>
            </a:cxnLst>
            <a:rect l="0" t="0" r="r" b="b"/>
            <a:pathLst>
              <a:path w="330" h="340">
                <a:moveTo>
                  <a:pt x="328" y="0"/>
                </a:moveTo>
                <a:lnTo>
                  <a:pt x="312" y="22"/>
                </a:lnTo>
                <a:lnTo>
                  <a:pt x="272" y="22"/>
                </a:lnTo>
                <a:lnTo>
                  <a:pt x="230" y="84"/>
                </a:lnTo>
                <a:lnTo>
                  <a:pt x="202" y="154"/>
                </a:lnTo>
                <a:lnTo>
                  <a:pt x="172" y="130"/>
                </a:lnTo>
                <a:lnTo>
                  <a:pt x="142" y="294"/>
                </a:lnTo>
                <a:lnTo>
                  <a:pt x="72" y="336"/>
                </a:lnTo>
                <a:lnTo>
                  <a:pt x="0" y="304"/>
                </a:lnTo>
                <a:lnTo>
                  <a:pt x="0" y="304"/>
                </a:lnTo>
                <a:lnTo>
                  <a:pt x="0" y="306"/>
                </a:lnTo>
                <a:lnTo>
                  <a:pt x="72" y="340"/>
                </a:lnTo>
                <a:lnTo>
                  <a:pt x="144" y="296"/>
                </a:lnTo>
                <a:lnTo>
                  <a:pt x="174" y="132"/>
                </a:lnTo>
                <a:lnTo>
                  <a:pt x="202" y="158"/>
                </a:lnTo>
                <a:lnTo>
                  <a:pt x="232" y="84"/>
                </a:lnTo>
                <a:lnTo>
                  <a:pt x="274" y="26"/>
                </a:lnTo>
                <a:lnTo>
                  <a:pt x="312" y="26"/>
                </a:lnTo>
                <a:lnTo>
                  <a:pt x="330" y="0"/>
                </a:lnTo>
                <a:lnTo>
                  <a:pt x="330" y="0"/>
                </a:lnTo>
                <a:lnTo>
                  <a:pt x="328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0" name="Freeform 2951"/>
          <p:cNvSpPr>
            <a:spLocks/>
          </p:cNvSpPr>
          <p:nvPr/>
        </p:nvSpPr>
        <p:spPr bwMode="auto">
          <a:xfrm>
            <a:off x="6738613" y="2996924"/>
            <a:ext cx="5142" cy="5142"/>
          </a:xfrm>
          <a:custGeom>
            <a:avLst/>
            <a:gdLst/>
            <a:ahLst/>
            <a:cxnLst>
              <a:cxn ang="0">
                <a:pos x="4" y="2"/>
              </a:cxn>
              <a:cxn ang="0">
                <a:pos x="2" y="0"/>
              </a:cxn>
              <a:cxn ang="0">
                <a:pos x="0" y="2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4" h="4">
                <a:moveTo>
                  <a:pt x="4" y="2"/>
                </a:moveTo>
                <a:lnTo>
                  <a:pt x="2" y="0"/>
                </a:lnTo>
                <a:lnTo>
                  <a:pt x="0" y="2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1" name="Freeform 2952"/>
          <p:cNvSpPr>
            <a:spLocks/>
          </p:cNvSpPr>
          <p:nvPr/>
        </p:nvSpPr>
        <p:spPr bwMode="auto">
          <a:xfrm>
            <a:off x="6365820" y="2858091"/>
            <a:ext cx="5142" cy="7713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4"/>
              </a:cxn>
              <a:cxn ang="0">
                <a:pos x="4" y="6"/>
              </a:cxn>
              <a:cxn ang="0">
                <a:pos x="4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4" h="6">
                <a:moveTo>
                  <a:pt x="0" y="2"/>
                </a:moveTo>
                <a:lnTo>
                  <a:pt x="0" y="4"/>
                </a:lnTo>
                <a:lnTo>
                  <a:pt x="4" y="6"/>
                </a:lnTo>
                <a:lnTo>
                  <a:pt x="4" y="0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2" name="Freeform 2953"/>
          <p:cNvSpPr>
            <a:spLocks/>
          </p:cNvSpPr>
          <p:nvPr/>
        </p:nvSpPr>
        <p:spPr bwMode="auto">
          <a:xfrm>
            <a:off x="7497056" y="2724399"/>
            <a:ext cx="5142" cy="7713"/>
          </a:xfrm>
          <a:custGeom>
            <a:avLst/>
            <a:gdLst/>
            <a:ahLst/>
            <a:cxnLst>
              <a:cxn ang="0">
                <a:pos x="4" y="6"/>
              </a:cxn>
              <a:cxn ang="0">
                <a:pos x="4" y="0"/>
              </a:cxn>
              <a:cxn ang="0">
                <a:pos x="2" y="2"/>
              </a:cxn>
              <a:cxn ang="0">
                <a:pos x="0" y="6"/>
              </a:cxn>
              <a:cxn ang="0">
                <a:pos x="4" y="6"/>
              </a:cxn>
            </a:cxnLst>
            <a:rect l="0" t="0" r="r" b="b"/>
            <a:pathLst>
              <a:path w="4" h="6">
                <a:moveTo>
                  <a:pt x="4" y="6"/>
                </a:moveTo>
                <a:lnTo>
                  <a:pt x="4" y="0"/>
                </a:lnTo>
                <a:lnTo>
                  <a:pt x="2" y="2"/>
                </a:lnTo>
                <a:lnTo>
                  <a:pt x="0" y="6"/>
                </a:lnTo>
                <a:lnTo>
                  <a:pt x="4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3" name="Freeform 2954"/>
          <p:cNvSpPr>
            <a:spLocks/>
          </p:cNvSpPr>
          <p:nvPr/>
        </p:nvSpPr>
        <p:spPr bwMode="auto">
          <a:xfrm>
            <a:off x="7167969" y="2606133"/>
            <a:ext cx="331658" cy="151688"/>
          </a:xfrm>
          <a:custGeom>
            <a:avLst/>
            <a:gdLst/>
            <a:ahLst/>
            <a:cxnLst>
              <a:cxn ang="0">
                <a:pos x="54" y="106"/>
              </a:cxn>
              <a:cxn ang="0">
                <a:pos x="64" y="26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60" y="28"/>
              </a:cxn>
              <a:cxn ang="0">
                <a:pos x="50" y="108"/>
              </a:cxn>
              <a:cxn ang="0">
                <a:pos x="172" y="118"/>
              </a:cxn>
              <a:cxn ang="0">
                <a:pos x="256" y="98"/>
              </a:cxn>
              <a:cxn ang="0">
                <a:pos x="258" y="94"/>
              </a:cxn>
              <a:cxn ang="0">
                <a:pos x="176" y="116"/>
              </a:cxn>
              <a:cxn ang="0">
                <a:pos x="54" y="106"/>
              </a:cxn>
            </a:cxnLst>
            <a:rect l="0" t="0" r="r" b="b"/>
            <a:pathLst>
              <a:path w="258" h="118">
                <a:moveTo>
                  <a:pt x="54" y="106"/>
                </a:moveTo>
                <a:lnTo>
                  <a:pt x="64" y="26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60" y="28"/>
                </a:lnTo>
                <a:lnTo>
                  <a:pt x="50" y="108"/>
                </a:lnTo>
                <a:lnTo>
                  <a:pt x="172" y="118"/>
                </a:lnTo>
                <a:lnTo>
                  <a:pt x="256" y="98"/>
                </a:lnTo>
                <a:lnTo>
                  <a:pt x="258" y="94"/>
                </a:lnTo>
                <a:lnTo>
                  <a:pt x="176" y="116"/>
                </a:lnTo>
                <a:lnTo>
                  <a:pt x="54" y="10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4" name="Freeform 2955"/>
          <p:cNvSpPr>
            <a:spLocks/>
          </p:cNvSpPr>
          <p:nvPr/>
        </p:nvSpPr>
        <p:spPr bwMode="auto">
          <a:xfrm>
            <a:off x="6800317" y="2575282"/>
            <a:ext cx="367652" cy="92556"/>
          </a:xfrm>
          <a:custGeom>
            <a:avLst/>
            <a:gdLst/>
            <a:ahLst/>
            <a:cxnLst>
              <a:cxn ang="0">
                <a:pos x="18" y="56"/>
              </a:cxn>
              <a:cxn ang="0">
                <a:pos x="106" y="26"/>
              </a:cxn>
              <a:cxn ang="0">
                <a:pos x="132" y="72"/>
              </a:cxn>
              <a:cxn ang="0">
                <a:pos x="238" y="16"/>
              </a:cxn>
              <a:cxn ang="0">
                <a:pos x="284" y="26"/>
              </a:cxn>
              <a:cxn ang="0">
                <a:pos x="286" y="24"/>
              </a:cxn>
              <a:cxn ang="0">
                <a:pos x="234" y="12"/>
              </a:cxn>
              <a:cxn ang="0">
                <a:pos x="132" y="68"/>
              </a:cxn>
              <a:cxn ang="0">
                <a:pos x="108" y="26"/>
              </a:cxn>
              <a:cxn ang="0">
                <a:pos x="108" y="26"/>
              </a:cxn>
              <a:cxn ang="0">
                <a:pos x="106" y="24"/>
              </a:cxn>
              <a:cxn ang="0">
                <a:pos x="20" y="50"/>
              </a:cxn>
              <a:cxn ang="0">
                <a:pos x="2" y="0"/>
              </a:cxn>
              <a:cxn ang="0">
                <a:pos x="0" y="4"/>
              </a:cxn>
              <a:cxn ang="0">
                <a:pos x="0" y="6"/>
              </a:cxn>
              <a:cxn ang="0">
                <a:pos x="18" y="56"/>
              </a:cxn>
            </a:cxnLst>
            <a:rect l="0" t="0" r="r" b="b"/>
            <a:pathLst>
              <a:path w="286" h="72">
                <a:moveTo>
                  <a:pt x="18" y="56"/>
                </a:moveTo>
                <a:lnTo>
                  <a:pt x="106" y="26"/>
                </a:lnTo>
                <a:lnTo>
                  <a:pt x="132" y="72"/>
                </a:lnTo>
                <a:lnTo>
                  <a:pt x="238" y="16"/>
                </a:lnTo>
                <a:lnTo>
                  <a:pt x="284" y="26"/>
                </a:lnTo>
                <a:lnTo>
                  <a:pt x="286" y="24"/>
                </a:lnTo>
                <a:lnTo>
                  <a:pt x="234" y="12"/>
                </a:lnTo>
                <a:lnTo>
                  <a:pt x="132" y="68"/>
                </a:lnTo>
                <a:lnTo>
                  <a:pt x="108" y="26"/>
                </a:lnTo>
                <a:lnTo>
                  <a:pt x="108" y="26"/>
                </a:lnTo>
                <a:lnTo>
                  <a:pt x="106" y="24"/>
                </a:lnTo>
                <a:lnTo>
                  <a:pt x="20" y="50"/>
                </a:lnTo>
                <a:lnTo>
                  <a:pt x="2" y="0"/>
                </a:lnTo>
                <a:lnTo>
                  <a:pt x="0" y="4"/>
                </a:lnTo>
                <a:lnTo>
                  <a:pt x="0" y="6"/>
                </a:lnTo>
                <a:lnTo>
                  <a:pt x="18" y="5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5" name="Freeform 2956"/>
          <p:cNvSpPr>
            <a:spLocks/>
          </p:cNvSpPr>
          <p:nvPr/>
        </p:nvSpPr>
        <p:spPr bwMode="auto">
          <a:xfrm>
            <a:off x="7165398" y="2606133"/>
            <a:ext cx="5142" cy="2571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6" name="Rectangle 2957"/>
          <p:cNvSpPr>
            <a:spLocks noChangeArrowheads="1"/>
          </p:cNvSpPr>
          <p:nvPr/>
        </p:nvSpPr>
        <p:spPr bwMode="auto">
          <a:xfrm>
            <a:off x="6800317" y="2580423"/>
            <a:ext cx="1286" cy="2571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7" name="Freeform 2958"/>
          <p:cNvSpPr>
            <a:spLocks/>
          </p:cNvSpPr>
          <p:nvPr/>
        </p:nvSpPr>
        <p:spPr bwMode="auto">
          <a:xfrm>
            <a:off x="6792604" y="2122787"/>
            <a:ext cx="629893" cy="347084"/>
          </a:xfrm>
          <a:custGeom>
            <a:avLst/>
            <a:gdLst/>
            <a:ahLst/>
            <a:cxnLst>
              <a:cxn ang="0">
                <a:pos x="462" y="258"/>
              </a:cxn>
              <a:cxn ang="0">
                <a:pos x="490" y="190"/>
              </a:cxn>
              <a:cxn ang="0">
                <a:pos x="452" y="138"/>
              </a:cxn>
              <a:cxn ang="0">
                <a:pos x="462" y="68"/>
              </a:cxn>
              <a:cxn ang="0">
                <a:pos x="382" y="0"/>
              </a:cxn>
              <a:cxn ang="0">
                <a:pos x="18" y="120"/>
              </a:cxn>
              <a:cxn ang="0">
                <a:pos x="2" y="74"/>
              </a:cxn>
              <a:cxn ang="0">
                <a:pos x="0" y="76"/>
              </a:cxn>
              <a:cxn ang="0">
                <a:pos x="16" y="124"/>
              </a:cxn>
              <a:cxn ang="0">
                <a:pos x="382" y="4"/>
              </a:cxn>
              <a:cxn ang="0">
                <a:pos x="458" y="70"/>
              </a:cxn>
              <a:cxn ang="0">
                <a:pos x="448" y="138"/>
              </a:cxn>
              <a:cxn ang="0">
                <a:pos x="488" y="190"/>
              </a:cxn>
              <a:cxn ang="0">
                <a:pos x="458" y="256"/>
              </a:cxn>
              <a:cxn ang="0">
                <a:pos x="428" y="266"/>
              </a:cxn>
              <a:cxn ang="0">
                <a:pos x="430" y="270"/>
              </a:cxn>
              <a:cxn ang="0">
                <a:pos x="462" y="258"/>
              </a:cxn>
            </a:cxnLst>
            <a:rect l="0" t="0" r="r" b="b"/>
            <a:pathLst>
              <a:path w="490" h="270">
                <a:moveTo>
                  <a:pt x="462" y="258"/>
                </a:moveTo>
                <a:lnTo>
                  <a:pt x="490" y="190"/>
                </a:lnTo>
                <a:lnTo>
                  <a:pt x="452" y="138"/>
                </a:lnTo>
                <a:lnTo>
                  <a:pt x="462" y="68"/>
                </a:lnTo>
                <a:lnTo>
                  <a:pt x="382" y="0"/>
                </a:lnTo>
                <a:lnTo>
                  <a:pt x="18" y="120"/>
                </a:lnTo>
                <a:lnTo>
                  <a:pt x="2" y="74"/>
                </a:lnTo>
                <a:lnTo>
                  <a:pt x="0" y="76"/>
                </a:lnTo>
                <a:lnTo>
                  <a:pt x="16" y="124"/>
                </a:lnTo>
                <a:lnTo>
                  <a:pt x="382" y="4"/>
                </a:lnTo>
                <a:lnTo>
                  <a:pt x="458" y="70"/>
                </a:lnTo>
                <a:lnTo>
                  <a:pt x="448" y="138"/>
                </a:lnTo>
                <a:lnTo>
                  <a:pt x="488" y="190"/>
                </a:lnTo>
                <a:lnTo>
                  <a:pt x="458" y="256"/>
                </a:lnTo>
                <a:lnTo>
                  <a:pt x="428" y="266"/>
                </a:lnTo>
                <a:lnTo>
                  <a:pt x="430" y="270"/>
                </a:lnTo>
                <a:lnTo>
                  <a:pt x="462" y="25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8" name="Freeform 2959"/>
          <p:cNvSpPr>
            <a:spLocks/>
          </p:cNvSpPr>
          <p:nvPr/>
        </p:nvSpPr>
        <p:spPr bwMode="auto">
          <a:xfrm>
            <a:off x="6934009" y="2464729"/>
            <a:ext cx="411359" cy="143975"/>
          </a:xfrm>
          <a:custGeom>
            <a:avLst/>
            <a:gdLst/>
            <a:ahLst/>
            <a:cxnLst>
              <a:cxn ang="0">
                <a:pos x="4" y="112"/>
              </a:cxn>
              <a:cxn ang="0">
                <a:pos x="320" y="4"/>
              </a:cxn>
              <a:cxn ang="0">
                <a:pos x="318" y="0"/>
              </a:cxn>
              <a:cxn ang="0">
                <a:pos x="0" y="110"/>
              </a:cxn>
              <a:cxn ang="0">
                <a:pos x="2" y="110"/>
              </a:cxn>
              <a:cxn ang="0">
                <a:pos x="2" y="110"/>
              </a:cxn>
              <a:cxn ang="0">
                <a:pos x="4" y="112"/>
              </a:cxn>
            </a:cxnLst>
            <a:rect l="0" t="0" r="r" b="b"/>
            <a:pathLst>
              <a:path w="320" h="112">
                <a:moveTo>
                  <a:pt x="4" y="112"/>
                </a:moveTo>
                <a:lnTo>
                  <a:pt x="320" y="4"/>
                </a:lnTo>
                <a:lnTo>
                  <a:pt x="318" y="0"/>
                </a:lnTo>
                <a:lnTo>
                  <a:pt x="0" y="110"/>
                </a:lnTo>
                <a:lnTo>
                  <a:pt x="2" y="110"/>
                </a:lnTo>
                <a:lnTo>
                  <a:pt x="2" y="110"/>
                </a:lnTo>
                <a:lnTo>
                  <a:pt x="4" y="11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79" name="Freeform 2960"/>
          <p:cNvSpPr>
            <a:spLocks/>
          </p:cNvSpPr>
          <p:nvPr/>
        </p:nvSpPr>
        <p:spPr bwMode="auto">
          <a:xfrm>
            <a:off x="6936580" y="2606133"/>
            <a:ext cx="2571" cy="2571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2" y="2"/>
                </a:lnTo>
                <a:lnTo>
                  <a:pt x="2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0" name="Rectangle 2961"/>
          <p:cNvSpPr>
            <a:spLocks noChangeArrowheads="1"/>
          </p:cNvSpPr>
          <p:nvPr/>
        </p:nvSpPr>
        <p:spPr bwMode="auto">
          <a:xfrm>
            <a:off x="7507340" y="2639556"/>
            <a:ext cx="2571" cy="2571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1" name="Rectangle 2962"/>
          <p:cNvSpPr>
            <a:spLocks noChangeArrowheads="1"/>
          </p:cNvSpPr>
          <p:nvPr/>
        </p:nvSpPr>
        <p:spPr bwMode="auto">
          <a:xfrm>
            <a:off x="7342796" y="2464729"/>
            <a:ext cx="1286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2" name="Freeform 2963"/>
          <p:cNvSpPr>
            <a:spLocks/>
          </p:cNvSpPr>
          <p:nvPr/>
        </p:nvSpPr>
        <p:spPr bwMode="auto">
          <a:xfrm>
            <a:off x="7345367" y="2469871"/>
            <a:ext cx="161972" cy="208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58" y="162"/>
              </a:cxn>
              <a:cxn ang="0">
                <a:pos x="126" y="134"/>
              </a:cxn>
              <a:cxn ang="0">
                <a:pos x="126" y="132"/>
              </a:cxn>
              <a:cxn ang="0">
                <a:pos x="62" y="158"/>
              </a:cxn>
              <a:cxn ang="0">
                <a:pos x="0" y="0"/>
              </a:cxn>
            </a:cxnLst>
            <a:rect l="0" t="0" r="r" b="b"/>
            <a:pathLst>
              <a:path w="126" h="162">
                <a:moveTo>
                  <a:pt x="0" y="0"/>
                </a:moveTo>
                <a:lnTo>
                  <a:pt x="0" y="0"/>
                </a:lnTo>
                <a:lnTo>
                  <a:pt x="58" y="162"/>
                </a:lnTo>
                <a:lnTo>
                  <a:pt x="126" y="134"/>
                </a:lnTo>
                <a:lnTo>
                  <a:pt x="126" y="132"/>
                </a:lnTo>
                <a:lnTo>
                  <a:pt x="62" y="15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3" name="Freeform 2964"/>
          <p:cNvSpPr>
            <a:spLocks/>
          </p:cNvSpPr>
          <p:nvPr/>
        </p:nvSpPr>
        <p:spPr bwMode="auto">
          <a:xfrm>
            <a:off x="7342796" y="2464729"/>
            <a:ext cx="2571" cy="5142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0" y="0"/>
              </a:cxn>
              <a:cxn ang="0">
                <a:pos x="0" y="0"/>
              </a:cxn>
              <a:cxn ang="0">
                <a:pos x="2" y="4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0" y="0"/>
                </a:lnTo>
                <a:lnTo>
                  <a:pt x="0" y="0"/>
                </a:lnTo>
                <a:lnTo>
                  <a:pt x="2" y="4"/>
                </a:lnTo>
                <a:lnTo>
                  <a:pt x="2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4" name="Freeform 2965"/>
          <p:cNvSpPr>
            <a:spLocks/>
          </p:cNvSpPr>
          <p:nvPr/>
        </p:nvSpPr>
        <p:spPr bwMode="auto">
          <a:xfrm>
            <a:off x="7774723" y="1999380"/>
            <a:ext cx="2571" cy="5142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2" y="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5" name="Freeform 2966"/>
          <p:cNvSpPr>
            <a:spLocks/>
          </p:cNvSpPr>
          <p:nvPr/>
        </p:nvSpPr>
        <p:spPr bwMode="auto">
          <a:xfrm>
            <a:off x="7695022" y="2148497"/>
            <a:ext cx="5142" cy="7713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2" y="6"/>
              </a:cxn>
              <a:cxn ang="0">
                <a:pos x="4" y="4"/>
              </a:cxn>
              <a:cxn ang="0">
                <a:pos x="2" y="0"/>
              </a:cxn>
              <a:cxn ang="0">
                <a:pos x="0" y="4"/>
              </a:cxn>
              <a:cxn ang="0">
                <a:pos x="2" y="6"/>
              </a:cxn>
            </a:cxnLst>
            <a:rect l="0" t="0" r="r" b="b"/>
            <a:pathLst>
              <a:path w="4" h="6">
                <a:moveTo>
                  <a:pt x="2" y="6"/>
                </a:moveTo>
                <a:lnTo>
                  <a:pt x="2" y="6"/>
                </a:lnTo>
                <a:lnTo>
                  <a:pt x="4" y="4"/>
                </a:lnTo>
                <a:lnTo>
                  <a:pt x="2" y="0"/>
                </a:lnTo>
                <a:lnTo>
                  <a:pt x="0" y="4"/>
                </a:lnTo>
                <a:lnTo>
                  <a:pt x="2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6" name="Freeform 2967"/>
          <p:cNvSpPr>
            <a:spLocks/>
          </p:cNvSpPr>
          <p:nvPr/>
        </p:nvSpPr>
        <p:spPr bwMode="auto">
          <a:xfrm>
            <a:off x="7484201" y="2035373"/>
            <a:ext cx="79701" cy="174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84"/>
              </a:cxn>
              <a:cxn ang="0">
                <a:pos x="62" y="136"/>
              </a:cxn>
              <a:cxn ang="0">
                <a:pos x="12" y="82"/>
              </a:cxn>
              <a:cxn ang="0">
                <a:pos x="0" y="0"/>
              </a:cxn>
            </a:cxnLst>
            <a:rect l="0" t="0" r="r" b="b"/>
            <a:pathLst>
              <a:path w="62" h="136">
                <a:moveTo>
                  <a:pt x="0" y="0"/>
                </a:moveTo>
                <a:lnTo>
                  <a:pt x="10" y="84"/>
                </a:lnTo>
                <a:lnTo>
                  <a:pt x="62" y="136"/>
                </a:lnTo>
                <a:lnTo>
                  <a:pt x="12" y="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7" name="Freeform 2968"/>
          <p:cNvSpPr>
            <a:spLocks/>
          </p:cNvSpPr>
          <p:nvPr/>
        </p:nvSpPr>
        <p:spPr bwMode="auto">
          <a:xfrm>
            <a:off x="7353080" y="1575166"/>
            <a:ext cx="131121" cy="460207"/>
          </a:xfrm>
          <a:custGeom>
            <a:avLst/>
            <a:gdLst/>
            <a:ahLst/>
            <a:cxnLst>
              <a:cxn ang="0">
                <a:pos x="40" y="132"/>
              </a:cxn>
              <a:cxn ang="0">
                <a:pos x="2" y="0"/>
              </a:cxn>
              <a:cxn ang="0">
                <a:pos x="0" y="0"/>
              </a:cxn>
              <a:cxn ang="0">
                <a:pos x="38" y="132"/>
              </a:cxn>
              <a:cxn ang="0">
                <a:pos x="102" y="358"/>
              </a:cxn>
              <a:cxn ang="0">
                <a:pos x="80" y="276"/>
              </a:cxn>
              <a:cxn ang="0">
                <a:pos x="40" y="132"/>
              </a:cxn>
            </a:cxnLst>
            <a:rect l="0" t="0" r="r" b="b"/>
            <a:pathLst>
              <a:path w="102" h="358">
                <a:moveTo>
                  <a:pt x="40" y="132"/>
                </a:moveTo>
                <a:lnTo>
                  <a:pt x="2" y="0"/>
                </a:lnTo>
                <a:lnTo>
                  <a:pt x="0" y="0"/>
                </a:lnTo>
                <a:lnTo>
                  <a:pt x="38" y="132"/>
                </a:lnTo>
                <a:lnTo>
                  <a:pt x="102" y="358"/>
                </a:lnTo>
                <a:lnTo>
                  <a:pt x="80" y="276"/>
                </a:lnTo>
                <a:lnTo>
                  <a:pt x="40" y="13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8" name="Freeform 2969"/>
          <p:cNvSpPr>
            <a:spLocks/>
          </p:cNvSpPr>
          <p:nvPr/>
        </p:nvSpPr>
        <p:spPr bwMode="auto">
          <a:xfrm>
            <a:off x="7659028" y="1945389"/>
            <a:ext cx="115695" cy="20825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28" y="162"/>
              </a:cxn>
              <a:cxn ang="0">
                <a:pos x="30" y="158"/>
              </a:cxn>
              <a:cxn ang="0">
                <a:pos x="4" y="20"/>
              </a:cxn>
              <a:cxn ang="0">
                <a:pos x="54" y="2"/>
              </a:cxn>
              <a:cxn ang="0">
                <a:pos x="90" y="42"/>
              </a:cxn>
              <a:cxn ang="0">
                <a:pos x="90" y="42"/>
              </a:cxn>
              <a:cxn ang="0">
                <a:pos x="54" y="0"/>
              </a:cxn>
              <a:cxn ang="0">
                <a:pos x="0" y="20"/>
              </a:cxn>
            </a:cxnLst>
            <a:rect l="0" t="0" r="r" b="b"/>
            <a:pathLst>
              <a:path w="90" h="162">
                <a:moveTo>
                  <a:pt x="0" y="20"/>
                </a:moveTo>
                <a:lnTo>
                  <a:pt x="28" y="162"/>
                </a:lnTo>
                <a:lnTo>
                  <a:pt x="30" y="158"/>
                </a:lnTo>
                <a:lnTo>
                  <a:pt x="4" y="20"/>
                </a:lnTo>
                <a:lnTo>
                  <a:pt x="54" y="2"/>
                </a:lnTo>
                <a:lnTo>
                  <a:pt x="90" y="42"/>
                </a:lnTo>
                <a:lnTo>
                  <a:pt x="90" y="42"/>
                </a:lnTo>
                <a:lnTo>
                  <a:pt x="54" y="0"/>
                </a:lnTo>
                <a:lnTo>
                  <a:pt x="0" y="2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89" name="Rectangle 2970"/>
          <p:cNvSpPr>
            <a:spLocks noChangeArrowheads="1"/>
          </p:cNvSpPr>
          <p:nvPr/>
        </p:nvSpPr>
        <p:spPr bwMode="auto">
          <a:xfrm>
            <a:off x="7697593" y="2156210"/>
            <a:ext cx="1286" cy="1286"/>
          </a:xfrm>
          <a:prstGeom prst="rect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0" name="Freeform 2971"/>
          <p:cNvSpPr>
            <a:spLocks/>
          </p:cNvSpPr>
          <p:nvPr/>
        </p:nvSpPr>
        <p:spPr bwMode="auto">
          <a:xfrm>
            <a:off x="7525337" y="1472326"/>
            <a:ext cx="213392" cy="31880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126" y="220"/>
              </a:cxn>
              <a:cxn ang="0">
                <a:pos x="166" y="248"/>
              </a:cxn>
              <a:cxn ang="0">
                <a:pos x="166" y="246"/>
              </a:cxn>
              <a:cxn ang="0">
                <a:pos x="126" y="218"/>
              </a:cxn>
              <a:cxn ang="0">
                <a:pos x="0" y="0"/>
              </a:cxn>
            </a:cxnLst>
            <a:rect l="0" t="0" r="r" b="b"/>
            <a:pathLst>
              <a:path w="166" h="248">
                <a:moveTo>
                  <a:pt x="0" y="0"/>
                </a:moveTo>
                <a:lnTo>
                  <a:pt x="0" y="2"/>
                </a:lnTo>
                <a:lnTo>
                  <a:pt x="126" y="220"/>
                </a:lnTo>
                <a:lnTo>
                  <a:pt x="166" y="248"/>
                </a:lnTo>
                <a:lnTo>
                  <a:pt x="166" y="246"/>
                </a:lnTo>
                <a:lnTo>
                  <a:pt x="126" y="21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1" name="Freeform 2972"/>
          <p:cNvSpPr>
            <a:spLocks/>
          </p:cNvSpPr>
          <p:nvPr/>
        </p:nvSpPr>
        <p:spPr bwMode="auto">
          <a:xfrm>
            <a:off x="2802426" y="1338635"/>
            <a:ext cx="82272" cy="439639"/>
          </a:xfrm>
          <a:custGeom>
            <a:avLst/>
            <a:gdLst/>
            <a:ahLst/>
            <a:cxnLst>
              <a:cxn ang="0">
                <a:pos x="0" y="342"/>
              </a:cxn>
              <a:cxn ang="0">
                <a:pos x="64" y="0"/>
              </a:cxn>
              <a:cxn ang="0">
                <a:pos x="60" y="0"/>
              </a:cxn>
              <a:cxn ang="0">
                <a:pos x="0" y="342"/>
              </a:cxn>
            </a:cxnLst>
            <a:rect l="0" t="0" r="r" b="b"/>
            <a:pathLst>
              <a:path w="64" h="342">
                <a:moveTo>
                  <a:pt x="0" y="342"/>
                </a:moveTo>
                <a:lnTo>
                  <a:pt x="64" y="0"/>
                </a:lnTo>
                <a:lnTo>
                  <a:pt x="60" y="0"/>
                </a:lnTo>
                <a:lnTo>
                  <a:pt x="0" y="34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2" name="Freeform 2973"/>
          <p:cNvSpPr>
            <a:spLocks/>
          </p:cNvSpPr>
          <p:nvPr/>
        </p:nvSpPr>
        <p:spPr bwMode="auto">
          <a:xfrm>
            <a:off x="1964283" y="1611160"/>
            <a:ext cx="876708" cy="835572"/>
          </a:xfrm>
          <a:custGeom>
            <a:avLst/>
            <a:gdLst/>
            <a:ahLst/>
            <a:cxnLst>
              <a:cxn ang="0">
                <a:pos x="528" y="128"/>
              </a:cxn>
              <a:cxn ang="0">
                <a:pos x="412" y="144"/>
              </a:cxn>
              <a:cxn ang="0">
                <a:pos x="232" y="112"/>
              </a:cxn>
              <a:cxn ang="0">
                <a:pos x="224" y="26"/>
              </a:cxn>
              <a:cxn ang="0">
                <a:pos x="128" y="0"/>
              </a:cxn>
              <a:cxn ang="0">
                <a:pos x="128" y="20"/>
              </a:cxn>
              <a:cxn ang="0">
                <a:pos x="0" y="410"/>
              </a:cxn>
              <a:cxn ang="0">
                <a:pos x="6" y="510"/>
              </a:cxn>
              <a:cxn ang="0">
                <a:pos x="344" y="602"/>
              </a:cxn>
              <a:cxn ang="0">
                <a:pos x="572" y="650"/>
              </a:cxn>
              <a:cxn ang="0">
                <a:pos x="622" y="386"/>
              </a:cxn>
              <a:cxn ang="0">
                <a:pos x="614" y="360"/>
              </a:cxn>
              <a:cxn ang="0">
                <a:pos x="682" y="224"/>
              </a:cxn>
              <a:cxn ang="0">
                <a:pos x="662" y="166"/>
              </a:cxn>
              <a:cxn ang="0">
                <a:pos x="528" y="128"/>
              </a:cxn>
            </a:cxnLst>
            <a:rect l="0" t="0" r="r" b="b"/>
            <a:pathLst>
              <a:path w="682" h="650">
                <a:moveTo>
                  <a:pt x="528" y="128"/>
                </a:moveTo>
                <a:lnTo>
                  <a:pt x="412" y="144"/>
                </a:lnTo>
                <a:lnTo>
                  <a:pt x="232" y="112"/>
                </a:lnTo>
                <a:lnTo>
                  <a:pt x="224" y="26"/>
                </a:lnTo>
                <a:lnTo>
                  <a:pt x="128" y="0"/>
                </a:lnTo>
                <a:lnTo>
                  <a:pt x="128" y="20"/>
                </a:lnTo>
                <a:lnTo>
                  <a:pt x="0" y="410"/>
                </a:lnTo>
                <a:lnTo>
                  <a:pt x="6" y="510"/>
                </a:lnTo>
                <a:lnTo>
                  <a:pt x="344" y="602"/>
                </a:lnTo>
                <a:lnTo>
                  <a:pt x="572" y="650"/>
                </a:lnTo>
                <a:lnTo>
                  <a:pt x="622" y="386"/>
                </a:lnTo>
                <a:lnTo>
                  <a:pt x="614" y="360"/>
                </a:lnTo>
                <a:lnTo>
                  <a:pt x="682" y="224"/>
                </a:lnTo>
                <a:lnTo>
                  <a:pt x="662" y="166"/>
                </a:lnTo>
                <a:lnTo>
                  <a:pt x="528" y="12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3" name="Freeform 2974"/>
          <p:cNvSpPr>
            <a:spLocks/>
          </p:cNvSpPr>
          <p:nvPr/>
        </p:nvSpPr>
        <p:spPr bwMode="auto">
          <a:xfrm>
            <a:off x="2128826" y="1186946"/>
            <a:ext cx="755871" cy="624751"/>
          </a:xfrm>
          <a:custGeom>
            <a:avLst/>
            <a:gdLst/>
            <a:ahLst/>
            <a:cxnLst>
              <a:cxn ang="0">
                <a:pos x="198" y="12"/>
              </a:cxn>
              <a:cxn ang="0">
                <a:pos x="118" y="92"/>
              </a:cxn>
              <a:cxn ang="0">
                <a:pos x="0" y="0"/>
              </a:cxn>
              <a:cxn ang="0">
                <a:pos x="0" y="324"/>
              </a:cxn>
              <a:cxn ang="0">
                <a:pos x="100" y="352"/>
              </a:cxn>
              <a:cxn ang="0">
                <a:pos x="110" y="436"/>
              </a:cxn>
              <a:cxn ang="0">
                <a:pos x="284" y="468"/>
              </a:cxn>
              <a:cxn ang="0">
                <a:pos x="400" y="452"/>
              </a:cxn>
              <a:cxn ang="0">
                <a:pos x="532" y="486"/>
              </a:cxn>
              <a:cxn ang="0">
                <a:pos x="524" y="460"/>
              </a:cxn>
              <a:cxn ang="0">
                <a:pos x="584" y="118"/>
              </a:cxn>
              <a:cxn ang="0">
                <a:pos x="588" y="118"/>
              </a:cxn>
              <a:cxn ang="0">
                <a:pos x="588" y="116"/>
              </a:cxn>
              <a:cxn ang="0">
                <a:pos x="198" y="12"/>
              </a:cxn>
            </a:cxnLst>
            <a:rect l="0" t="0" r="r" b="b"/>
            <a:pathLst>
              <a:path w="588" h="486">
                <a:moveTo>
                  <a:pt x="198" y="12"/>
                </a:moveTo>
                <a:lnTo>
                  <a:pt x="118" y="92"/>
                </a:lnTo>
                <a:lnTo>
                  <a:pt x="0" y="0"/>
                </a:lnTo>
                <a:lnTo>
                  <a:pt x="0" y="324"/>
                </a:lnTo>
                <a:lnTo>
                  <a:pt x="100" y="352"/>
                </a:lnTo>
                <a:lnTo>
                  <a:pt x="110" y="436"/>
                </a:lnTo>
                <a:lnTo>
                  <a:pt x="284" y="468"/>
                </a:lnTo>
                <a:lnTo>
                  <a:pt x="400" y="452"/>
                </a:lnTo>
                <a:lnTo>
                  <a:pt x="532" y="486"/>
                </a:lnTo>
                <a:lnTo>
                  <a:pt x="524" y="460"/>
                </a:lnTo>
                <a:lnTo>
                  <a:pt x="584" y="118"/>
                </a:lnTo>
                <a:lnTo>
                  <a:pt x="588" y="118"/>
                </a:lnTo>
                <a:lnTo>
                  <a:pt x="588" y="116"/>
                </a:lnTo>
                <a:lnTo>
                  <a:pt x="198" y="1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4" name="Freeform 2975"/>
          <p:cNvSpPr>
            <a:spLocks/>
          </p:cNvSpPr>
          <p:nvPr/>
        </p:nvSpPr>
        <p:spPr bwMode="auto">
          <a:xfrm>
            <a:off x="2802426" y="1778274"/>
            <a:ext cx="10284" cy="33423"/>
          </a:xfrm>
          <a:custGeom>
            <a:avLst/>
            <a:gdLst/>
            <a:ahLst/>
            <a:cxnLst>
              <a:cxn ang="0">
                <a:pos x="8" y="26"/>
              </a:cxn>
              <a:cxn ang="0">
                <a:pos x="0" y="0"/>
              </a:cxn>
              <a:cxn ang="0">
                <a:pos x="8" y="26"/>
              </a:cxn>
              <a:cxn ang="0">
                <a:pos x="8" y="26"/>
              </a:cxn>
            </a:cxnLst>
            <a:rect l="0" t="0" r="r" b="b"/>
            <a:pathLst>
              <a:path w="8" h="26">
                <a:moveTo>
                  <a:pt x="8" y="26"/>
                </a:moveTo>
                <a:lnTo>
                  <a:pt x="0" y="0"/>
                </a:lnTo>
                <a:lnTo>
                  <a:pt x="8" y="26"/>
                </a:lnTo>
                <a:lnTo>
                  <a:pt x="8" y="2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5" name="Freeform 2979"/>
          <p:cNvSpPr>
            <a:spLocks/>
          </p:cNvSpPr>
          <p:nvPr/>
        </p:nvSpPr>
        <p:spPr bwMode="auto">
          <a:xfrm>
            <a:off x="3036386" y="1783416"/>
            <a:ext cx="233960" cy="380507"/>
          </a:xfrm>
          <a:custGeom>
            <a:avLst/>
            <a:gdLst/>
            <a:ahLst/>
            <a:cxnLst>
              <a:cxn ang="0">
                <a:pos x="50" y="126"/>
              </a:cxn>
              <a:cxn ang="0">
                <a:pos x="40" y="188"/>
              </a:cxn>
              <a:cxn ang="0">
                <a:pos x="112" y="296"/>
              </a:cxn>
              <a:cxn ang="0">
                <a:pos x="182" y="284"/>
              </a:cxn>
              <a:cxn ang="0">
                <a:pos x="118" y="292"/>
              </a:cxn>
              <a:cxn ang="0">
                <a:pos x="48" y="188"/>
              </a:cxn>
              <a:cxn ang="0">
                <a:pos x="56" y="118"/>
              </a:cxn>
              <a:cxn ang="0">
                <a:pos x="8" y="130"/>
              </a:cxn>
              <a:cxn ang="0">
                <a:pos x="38" y="0"/>
              </a:cxn>
              <a:cxn ang="0">
                <a:pos x="0" y="138"/>
              </a:cxn>
              <a:cxn ang="0">
                <a:pos x="50" y="126"/>
              </a:cxn>
            </a:cxnLst>
            <a:rect l="0" t="0" r="r" b="b"/>
            <a:pathLst>
              <a:path w="182" h="296">
                <a:moveTo>
                  <a:pt x="50" y="126"/>
                </a:moveTo>
                <a:lnTo>
                  <a:pt x="40" y="188"/>
                </a:lnTo>
                <a:lnTo>
                  <a:pt x="112" y="296"/>
                </a:lnTo>
                <a:lnTo>
                  <a:pt x="182" y="284"/>
                </a:lnTo>
                <a:lnTo>
                  <a:pt x="118" y="292"/>
                </a:lnTo>
                <a:lnTo>
                  <a:pt x="48" y="188"/>
                </a:lnTo>
                <a:lnTo>
                  <a:pt x="56" y="118"/>
                </a:lnTo>
                <a:lnTo>
                  <a:pt x="8" y="130"/>
                </a:lnTo>
                <a:lnTo>
                  <a:pt x="38" y="0"/>
                </a:lnTo>
                <a:lnTo>
                  <a:pt x="0" y="138"/>
                </a:lnTo>
                <a:lnTo>
                  <a:pt x="50" y="12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6" name="Freeform 2980"/>
          <p:cNvSpPr>
            <a:spLocks/>
          </p:cNvSpPr>
          <p:nvPr/>
        </p:nvSpPr>
        <p:spPr bwMode="auto">
          <a:xfrm>
            <a:off x="3180362" y="2133071"/>
            <a:ext cx="167114" cy="30852"/>
          </a:xfrm>
          <a:custGeom>
            <a:avLst/>
            <a:gdLst/>
            <a:ahLst/>
            <a:cxnLst>
              <a:cxn ang="0">
                <a:pos x="92" y="14"/>
              </a:cxn>
              <a:cxn ang="0">
                <a:pos x="130" y="0"/>
              </a:cxn>
              <a:cxn ang="0">
                <a:pos x="98" y="6"/>
              </a:cxn>
              <a:cxn ang="0">
                <a:pos x="90" y="8"/>
              </a:cxn>
              <a:cxn ang="0">
                <a:pos x="70" y="12"/>
              </a:cxn>
              <a:cxn ang="0">
                <a:pos x="0" y="24"/>
              </a:cxn>
              <a:cxn ang="0">
                <a:pos x="92" y="14"/>
              </a:cxn>
            </a:cxnLst>
            <a:rect l="0" t="0" r="r" b="b"/>
            <a:pathLst>
              <a:path w="130" h="24">
                <a:moveTo>
                  <a:pt x="92" y="14"/>
                </a:moveTo>
                <a:lnTo>
                  <a:pt x="130" y="0"/>
                </a:lnTo>
                <a:lnTo>
                  <a:pt x="98" y="6"/>
                </a:lnTo>
                <a:lnTo>
                  <a:pt x="90" y="8"/>
                </a:lnTo>
                <a:lnTo>
                  <a:pt x="70" y="12"/>
                </a:lnTo>
                <a:lnTo>
                  <a:pt x="0" y="24"/>
                </a:lnTo>
                <a:lnTo>
                  <a:pt x="92" y="1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7" name="Freeform 2981"/>
          <p:cNvSpPr>
            <a:spLocks/>
          </p:cNvSpPr>
          <p:nvPr/>
        </p:nvSpPr>
        <p:spPr bwMode="auto">
          <a:xfrm>
            <a:off x="3388612" y="1549456"/>
            <a:ext cx="779010" cy="611896"/>
          </a:xfrm>
          <a:custGeom>
            <a:avLst/>
            <a:gdLst/>
            <a:ahLst/>
            <a:cxnLst>
              <a:cxn ang="0">
                <a:pos x="600" y="452"/>
              </a:cxn>
              <a:cxn ang="0">
                <a:pos x="6" y="414"/>
              </a:cxn>
              <a:cxn ang="0">
                <a:pos x="0" y="476"/>
              </a:cxn>
              <a:cxn ang="0">
                <a:pos x="12" y="420"/>
              </a:cxn>
              <a:cxn ang="0">
                <a:pos x="606" y="460"/>
              </a:cxn>
              <a:cxn ang="0">
                <a:pos x="604" y="0"/>
              </a:cxn>
              <a:cxn ang="0">
                <a:pos x="600" y="452"/>
              </a:cxn>
            </a:cxnLst>
            <a:rect l="0" t="0" r="r" b="b"/>
            <a:pathLst>
              <a:path w="606" h="476">
                <a:moveTo>
                  <a:pt x="600" y="452"/>
                </a:moveTo>
                <a:lnTo>
                  <a:pt x="6" y="414"/>
                </a:lnTo>
                <a:lnTo>
                  <a:pt x="0" y="476"/>
                </a:lnTo>
                <a:lnTo>
                  <a:pt x="12" y="420"/>
                </a:lnTo>
                <a:lnTo>
                  <a:pt x="606" y="460"/>
                </a:lnTo>
                <a:lnTo>
                  <a:pt x="604" y="0"/>
                </a:lnTo>
                <a:lnTo>
                  <a:pt x="600" y="45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8" name="Freeform 2982"/>
          <p:cNvSpPr>
            <a:spLocks/>
          </p:cNvSpPr>
          <p:nvPr/>
        </p:nvSpPr>
        <p:spPr bwMode="auto">
          <a:xfrm>
            <a:off x="4165051" y="1549456"/>
            <a:ext cx="789294" cy="591328"/>
          </a:xfrm>
          <a:custGeom>
            <a:avLst/>
            <a:gdLst/>
            <a:ahLst/>
            <a:cxnLst>
              <a:cxn ang="0">
                <a:pos x="612" y="358"/>
              </a:cxn>
              <a:cxn ang="0">
                <a:pos x="614" y="354"/>
              </a:cxn>
              <a:cxn ang="0">
                <a:pos x="2" y="356"/>
              </a:cxn>
              <a:cxn ang="0">
                <a:pos x="6" y="2"/>
              </a:cxn>
              <a:cxn ang="0">
                <a:pos x="0" y="0"/>
              </a:cxn>
              <a:cxn ang="0">
                <a:pos x="2" y="460"/>
              </a:cxn>
              <a:cxn ang="0">
                <a:pos x="2" y="360"/>
              </a:cxn>
              <a:cxn ang="0">
                <a:pos x="612" y="358"/>
              </a:cxn>
            </a:cxnLst>
            <a:rect l="0" t="0" r="r" b="b"/>
            <a:pathLst>
              <a:path w="614" h="460">
                <a:moveTo>
                  <a:pt x="612" y="358"/>
                </a:moveTo>
                <a:lnTo>
                  <a:pt x="614" y="354"/>
                </a:lnTo>
                <a:lnTo>
                  <a:pt x="2" y="356"/>
                </a:lnTo>
                <a:lnTo>
                  <a:pt x="6" y="2"/>
                </a:lnTo>
                <a:lnTo>
                  <a:pt x="0" y="0"/>
                </a:lnTo>
                <a:lnTo>
                  <a:pt x="2" y="460"/>
                </a:lnTo>
                <a:lnTo>
                  <a:pt x="2" y="360"/>
                </a:lnTo>
                <a:lnTo>
                  <a:pt x="612" y="35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199" name="Freeform 2983"/>
          <p:cNvSpPr>
            <a:spLocks/>
          </p:cNvSpPr>
          <p:nvPr/>
        </p:nvSpPr>
        <p:spPr bwMode="auto">
          <a:xfrm>
            <a:off x="3306340" y="2127929"/>
            <a:ext cx="79701" cy="53991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32" y="4"/>
              </a:cxn>
              <a:cxn ang="0">
                <a:pos x="60" y="42"/>
              </a:cxn>
              <a:cxn ang="0">
                <a:pos x="62" y="34"/>
              </a:cxn>
              <a:cxn ang="0">
                <a:pos x="36" y="0"/>
              </a:cxn>
              <a:cxn ang="0">
                <a:pos x="0" y="10"/>
              </a:cxn>
            </a:cxnLst>
            <a:rect l="0" t="0" r="r" b="b"/>
            <a:pathLst>
              <a:path w="62" h="42">
                <a:moveTo>
                  <a:pt x="0" y="10"/>
                </a:moveTo>
                <a:lnTo>
                  <a:pt x="32" y="4"/>
                </a:lnTo>
                <a:lnTo>
                  <a:pt x="60" y="42"/>
                </a:lnTo>
                <a:lnTo>
                  <a:pt x="62" y="34"/>
                </a:lnTo>
                <a:lnTo>
                  <a:pt x="36" y="0"/>
                </a:lnTo>
                <a:lnTo>
                  <a:pt x="0" y="1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0" name="Freeform 2984"/>
          <p:cNvSpPr>
            <a:spLocks/>
          </p:cNvSpPr>
          <p:nvPr/>
        </p:nvSpPr>
        <p:spPr bwMode="auto">
          <a:xfrm>
            <a:off x="3386041" y="2161352"/>
            <a:ext cx="2571" cy="12855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" y="0"/>
              </a:cxn>
              <a:cxn ang="0">
                <a:pos x="0" y="8"/>
              </a:cxn>
              <a:cxn ang="0">
                <a:pos x="0" y="10"/>
              </a:cxn>
            </a:cxnLst>
            <a:rect l="0" t="0" r="r" b="b"/>
            <a:pathLst>
              <a:path w="2" h="10">
                <a:moveTo>
                  <a:pt x="0" y="10"/>
                </a:moveTo>
                <a:lnTo>
                  <a:pt x="2" y="0"/>
                </a:lnTo>
                <a:lnTo>
                  <a:pt x="0" y="8"/>
                </a:lnTo>
                <a:lnTo>
                  <a:pt x="0" y="1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1" name="Freeform 2985"/>
          <p:cNvSpPr>
            <a:spLocks/>
          </p:cNvSpPr>
          <p:nvPr/>
        </p:nvSpPr>
        <p:spPr bwMode="auto">
          <a:xfrm>
            <a:off x="3270346" y="2140784"/>
            <a:ext cx="35994" cy="7713"/>
          </a:xfrm>
          <a:custGeom>
            <a:avLst/>
            <a:gdLst/>
            <a:ahLst/>
            <a:cxnLst>
              <a:cxn ang="0">
                <a:pos x="28" y="0"/>
              </a:cxn>
              <a:cxn ang="0">
                <a:pos x="0" y="6"/>
              </a:cxn>
              <a:cxn ang="0">
                <a:pos x="20" y="2"/>
              </a:cxn>
              <a:cxn ang="0">
                <a:pos x="28" y="0"/>
              </a:cxn>
            </a:cxnLst>
            <a:rect l="0" t="0" r="r" b="b"/>
            <a:pathLst>
              <a:path w="28" h="6">
                <a:moveTo>
                  <a:pt x="28" y="0"/>
                </a:moveTo>
                <a:lnTo>
                  <a:pt x="0" y="6"/>
                </a:lnTo>
                <a:lnTo>
                  <a:pt x="20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2" name="Freeform 2986"/>
          <p:cNvSpPr>
            <a:spLocks/>
          </p:cNvSpPr>
          <p:nvPr/>
        </p:nvSpPr>
        <p:spPr bwMode="auto">
          <a:xfrm>
            <a:off x="2709870" y="1336064"/>
            <a:ext cx="673600" cy="1241789"/>
          </a:xfrm>
          <a:custGeom>
            <a:avLst/>
            <a:gdLst/>
            <a:ahLst/>
            <a:cxnLst>
              <a:cxn ang="0">
                <a:pos x="458" y="634"/>
              </a:cxn>
              <a:cxn ang="0">
                <a:pos x="366" y="644"/>
              </a:cxn>
              <a:cxn ang="0">
                <a:pos x="294" y="536"/>
              </a:cxn>
              <a:cxn ang="0">
                <a:pos x="304" y="474"/>
              </a:cxn>
              <a:cxn ang="0">
                <a:pos x="254" y="486"/>
              </a:cxn>
              <a:cxn ang="0">
                <a:pos x="284" y="348"/>
              </a:cxn>
              <a:cxn ang="0">
                <a:pos x="256" y="334"/>
              </a:cxn>
              <a:cxn ang="0">
                <a:pos x="184" y="168"/>
              </a:cxn>
              <a:cxn ang="0">
                <a:pos x="210" y="24"/>
              </a:cxn>
              <a:cxn ang="0">
                <a:pos x="212" y="26"/>
              </a:cxn>
              <a:cxn ang="0">
                <a:pos x="214" y="22"/>
              </a:cxn>
              <a:cxn ang="0">
                <a:pos x="136" y="0"/>
              </a:cxn>
              <a:cxn ang="0">
                <a:pos x="136" y="2"/>
              </a:cxn>
              <a:cxn ang="0">
                <a:pos x="140" y="4"/>
              </a:cxn>
              <a:cxn ang="0">
                <a:pos x="78" y="344"/>
              </a:cxn>
              <a:cxn ang="0">
                <a:pos x="108" y="438"/>
              </a:cxn>
              <a:cxn ang="0">
                <a:pos x="40" y="574"/>
              </a:cxn>
              <a:cxn ang="0">
                <a:pos x="50" y="600"/>
              </a:cxn>
              <a:cxn ang="0">
                <a:pos x="0" y="866"/>
              </a:cxn>
              <a:cxn ang="0">
                <a:pos x="496" y="966"/>
              </a:cxn>
              <a:cxn ang="0">
                <a:pos x="524" y="658"/>
              </a:cxn>
              <a:cxn ang="0">
                <a:pos x="496" y="620"/>
              </a:cxn>
              <a:cxn ang="0">
                <a:pos x="458" y="634"/>
              </a:cxn>
            </a:cxnLst>
            <a:rect l="0" t="0" r="r" b="b"/>
            <a:pathLst>
              <a:path w="524" h="966">
                <a:moveTo>
                  <a:pt x="458" y="634"/>
                </a:moveTo>
                <a:lnTo>
                  <a:pt x="366" y="644"/>
                </a:lnTo>
                <a:lnTo>
                  <a:pt x="294" y="536"/>
                </a:lnTo>
                <a:lnTo>
                  <a:pt x="304" y="474"/>
                </a:lnTo>
                <a:lnTo>
                  <a:pt x="254" y="486"/>
                </a:lnTo>
                <a:lnTo>
                  <a:pt x="284" y="348"/>
                </a:lnTo>
                <a:lnTo>
                  <a:pt x="256" y="334"/>
                </a:lnTo>
                <a:lnTo>
                  <a:pt x="184" y="168"/>
                </a:lnTo>
                <a:lnTo>
                  <a:pt x="210" y="24"/>
                </a:lnTo>
                <a:lnTo>
                  <a:pt x="212" y="26"/>
                </a:lnTo>
                <a:lnTo>
                  <a:pt x="214" y="22"/>
                </a:lnTo>
                <a:lnTo>
                  <a:pt x="136" y="0"/>
                </a:lnTo>
                <a:lnTo>
                  <a:pt x="136" y="2"/>
                </a:lnTo>
                <a:lnTo>
                  <a:pt x="140" y="4"/>
                </a:lnTo>
                <a:lnTo>
                  <a:pt x="78" y="344"/>
                </a:lnTo>
                <a:lnTo>
                  <a:pt x="108" y="438"/>
                </a:lnTo>
                <a:lnTo>
                  <a:pt x="40" y="574"/>
                </a:lnTo>
                <a:lnTo>
                  <a:pt x="50" y="600"/>
                </a:lnTo>
                <a:lnTo>
                  <a:pt x="0" y="866"/>
                </a:lnTo>
                <a:lnTo>
                  <a:pt x="496" y="966"/>
                </a:lnTo>
                <a:lnTo>
                  <a:pt x="524" y="658"/>
                </a:lnTo>
                <a:lnTo>
                  <a:pt x="496" y="620"/>
                </a:lnTo>
                <a:lnTo>
                  <a:pt x="458" y="63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3" name="Freeform 2987"/>
          <p:cNvSpPr>
            <a:spLocks/>
          </p:cNvSpPr>
          <p:nvPr/>
        </p:nvSpPr>
        <p:spPr bwMode="auto">
          <a:xfrm>
            <a:off x="4982627" y="2508436"/>
            <a:ext cx="151688" cy="408788"/>
          </a:xfrm>
          <a:custGeom>
            <a:avLst/>
            <a:gdLst/>
            <a:ahLst/>
            <a:cxnLst>
              <a:cxn ang="0">
                <a:pos x="94" y="254"/>
              </a:cxn>
              <a:cxn ang="0">
                <a:pos x="94" y="256"/>
              </a:cxn>
              <a:cxn ang="0">
                <a:pos x="96" y="256"/>
              </a:cxn>
              <a:cxn ang="0">
                <a:pos x="118" y="318"/>
              </a:cxn>
              <a:cxn ang="0">
                <a:pos x="0" y="0"/>
              </a:cxn>
              <a:cxn ang="0">
                <a:pos x="94" y="254"/>
              </a:cxn>
              <a:cxn ang="0">
                <a:pos x="94" y="254"/>
              </a:cxn>
            </a:cxnLst>
            <a:rect l="0" t="0" r="r" b="b"/>
            <a:pathLst>
              <a:path w="118" h="318">
                <a:moveTo>
                  <a:pt x="94" y="254"/>
                </a:moveTo>
                <a:lnTo>
                  <a:pt x="94" y="256"/>
                </a:lnTo>
                <a:lnTo>
                  <a:pt x="96" y="256"/>
                </a:lnTo>
                <a:lnTo>
                  <a:pt x="118" y="318"/>
                </a:lnTo>
                <a:lnTo>
                  <a:pt x="0" y="0"/>
                </a:lnTo>
                <a:lnTo>
                  <a:pt x="94" y="254"/>
                </a:lnTo>
                <a:lnTo>
                  <a:pt x="94" y="25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4" name="Freeform 2988"/>
          <p:cNvSpPr>
            <a:spLocks/>
          </p:cNvSpPr>
          <p:nvPr/>
        </p:nvSpPr>
        <p:spPr bwMode="auto">
          <a:xfrm>
            <a:off x="4969772" y="2089364"/>
            <a:ext cx="12855" cy="419072"/>
          </a:xfrm>
          <a:custGeom>
            <a:avLst/>
            <a:gdLst/>
            <a:ahLst/>
            <a:cxnLst>
              <a:cxn ang="0">
                <a:pos x="6" y="188"/>
              </a:cxn>
              <a:cxn ang="0">
                <a:pos x="6" y="188"/>
              </a:cxn>
              <a:cxn ang="0">
                <a:pos x="10" y="326"/>
              </a:cxn>
              <a:cxn ang="0">
                <a:pos x="0" y="0"/>
              </a:cxn>
              <a:cxn ang="0">
                <a:pos x="6" y="186"/>
              </a:cxn>
              <a:cxn ang="0">
                <a:pos x="6" y="188"/>
              </a:cxn>
            </a:cxnLst>
            <a:rect l="0" t="0" r="r" b="b"/>
            <a:pathLst>
              <a:path w="10" h="326">
                <a:moveTo>
                  <a:pt x="6" y="188"/>
                </a:moveTo>
                <a:lnTo>
                  <a:pt x="6" y="188"/>
                </a:lnTo>
                <a:lnTo>
                  <a:pt x="10" y="326"/>
                </a:lnTo>
                <a:lnTo>
                  <a:pt x="0" y="0"/>
                </a:lnTo>
                <a:lnTo>
                  <a:pt x="6" y="186"/>
                </a:lnTo>
                <a:lnTo>
                  <a:pt x="6" y="18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5" name="Freeform 2989"/>
          <p:cNvSpPr>
            <a:spLocks/>
          </p:cNvSpPr>
          <p:nvPr/>
        </p:nvSpPr>
        <p:spPr bwMode="auto">
          <a:xfrm>
            <a:off x="4159909" y="1552027"/>
            <a:ext cx="833001" cy="1249502"/>
          </a:xfrm>
          <a:custGeom>
            <a:avLst/>
            <a:gdLst/>
            <a:ahLst/>
            <a:cxnLst>
              <a:cxn ang="0">
                <a:pos x="478" y="708"/>
              </a:cxn>
              <a:cxn ang="0">
                <a:pos x="648" y="766"/>
              </a:cxn>
              <a:cxn ang="0">
                <a:pos x="646" y="758"/>
              </a:cxn>
              <a:cxn ang="0">
                <a:pos x="478" y="704"/>
              </a:cxn>
              <a:cxn ang="0">
                <a:pos x="4" y="706"/>
              </a:cxn>
              <a:cxn ang="0">
                <a:pos x="8" y="458"/>
              </a:cxn>
              <a:cxn ang="0">
                <a:pos x="6" y="458"/>
              </a:cxn>
              <a:cxn ang="0">
                <a:pos x="6" y="358"/>
              </a:cxn>
              <a:cxn ang="0">
                <a:pos x="616" y="356"/>
              </a:cxn>
              <a:cxn ang="0">
                <a:pos x="618" y="352"/>
              </a:cxn>
              <a:cxn ang="0">
                <a:pos x="6" y="354"/>
              </a:cxn>
              <a:cxn ang="0">
                <a:pos x="10" y="0"/>
              </a:cxn>
              <a:cxn ang="0">
                <a:pos x="8" y="0"/>
              </a:cxn>
              <a:cxn ang="0">
                <a:pos x="0" y="972"/>
              </a:cxn>
              <a:cxn ang="0">
                <a:pos x="4" y="710"/>
              </a:cxn>
              <a:cxn ang="0">
                <a:pos x="478" y="708"/>
              </a:cxn>
            </a:cxnLst>
            <a:rect l="0" t="0" r="r" b="b"/>
            <a:pathLst>
              <a:path w="648" h="972">
                <a:moveTo>
                  <a:pt x="478" y="708"/>
                </a:moveTo>
                <a:lnTo>
                  <a:pt x="648" y="766"/>
                </a:lnTo>
                <a:lnTo>
                  <a:pt x="646" y="758"/>
                </a:lnTo>
                <a:lnTo>
                  <a:pt x="478" y="704"/>
                </a:lnTo>
                <a:lnTo>
                  <a:pt x="4" y="706"/>
                </a:lnTo>
                <a:lnTo>
                  <a:pt x="8" y="458"/>
                </a:lnTo>
                <a:lnTo>
                  <a:pt x="6" y="458"/>
                </a:lnTo>
                <a:lnTo>
                  <a:pt x="6" y="358"/>
                </a:lnTo>
                <a:lnTo>
                  <a:pt x="616" y="356"/>
                </a:lnTo>
                <a:lnTo>
                  <a:pt x="618" y="352"/>
                </a:lnTo>
                <a:lnTo>
                  <a:pt x="6" y="354"/>
                </a:lnTo>
                <a:lnTo>
                  <a:pt x="10" y="0"/>
                </a:lnTo>
                <a:lnTo>
                  <a:pt x="8" y="0"/>
                </a:lnTo>
                <a:lnTo>
                  <a:pt x="0" y="972"/>
                </a:lnTo>
                <a:lnTo>
                  <a:pt x="4" y="710"/>
                </a:lnTo>
                <a:lnTo>
                  <a:pt x="478" y="70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6" name="Freeform 2990"/>
          <p:cNvSpPr>
            <a:spLocks/>
          </p:cNvSpPr>
          <p:nvPr/>
        </p:nvSpPr>
        <p:spPr bwMode="auto">
          <a:xfrm>
            <a:off x="4370731" y="2917223"/>
            <a:ext cx="773868" cy="10284"/>
          </a:xfrm>
          <a:custGeom>
            <a:avLst/>
            <a:gdLst/>
            <a:ahLst/>
            <a:cxnLst>
              <a:cxn ang="0">
                <a:pos x="602" y="6"/>
              </a:cxn>
              <a:cxn ang="0">
                <a:pos x="594" y="0"/>
              </a:cxn>
              <a:cxn ang="0">
                <a:pos x="0" y="8"/>
              </a:cxn>
              <a:cxn ang="0">
                <a:pos x="602" y="6"/>
              </a:cxn>
            </a:cxnLst>
            <a:rect l="0" t="0" r="r" b="b"/>
            <a:pathLst>
              <a:path w="602" h="8">
                <a:moveTo>
                  <a:pt x="602" y="6"/>
                </a:moveTo>
                <a:lnTo>
                  <a:pt x="594" y="0"/>
                </a:lnTo>
                <a:lnTo>
                  <a:pt x="0" y="8"/>
                </a:lnTo>
                <a:lnTo>
                  <a:pt x="602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7" name="Freeform 2991"/>
          <p:cNvSpPr>
            <a:spLocks/>
          </p:cNvSpPr>
          <p:nvPr/>
        </p:nvSpPr>
        <p:spPr bwMode="auto">
          <a:xfrm>
            <a:off x="4861790" y="1513462"/>
            <a:ext cx="95127" cy="485917"/>
          </a:xfrm>
          <a:custGeom>
            <a:avLst/>
            <a:gdLst/>
            <a:ahLst/>
            <a:cxnLst>
              <a:cxn ang="0">
                <a:pos x="74" y="378"/>
              </a:cxn>
              <a:cxn ang="0">
                <a:pos x="2" y="0"/>
              </a:cxn>
              <a:cxn ang="0">
                <a:pos x="0" y="0"/>
              </a:cxn>
              <a:cxn ang="0">
                <a:pos x="74" y="378"/>
              </a:cxn>
            </a:cxnLst>
            <a:rect l="0" t="0" r="r" b="b"/>
            <a:pathLst>
              <a:path w="74" h="378">
                <a:moveTo>
                  <a:pt x="74" y="378"/>
                </a:moveTo>
                <a:lnTo>
                  <a:pt x="2" y="0"/>
                </a:lnTo>
                <a:lnTo>
                  <a:pt x="0" y="0"/>
                </a:lnTo>
                <a:lnTo>
                  <a:pt x="74" y="37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8" name="Freeform 2992"/>
          <p:cNvSpPr>
            <a:spLocks/>
          </p:cNvSpPr>
          <p:nvPr/>
        </p:nvSpPr>
        <p:spPr bwMode="auto">
          <a:xfrm>
            <a:off x="2952829" y="1361774"/>
            <a:ext cx="1213508" cy="807291"/>
          </a:xfrm>
          <a:custGeom>
            <a:avLst/>
            <a:gdLst/>
            <a:ahLst/>
            <a:cxnLst>
              <a:cxn ang="0">
                <a:pos x="260" y="62"/>
              </a:cxn>
              <a:cxn ang="0">
                <a:pos x="22" y="0"/>
              </a:cxn>
              <a:cxn ang="0">
                <a:pos x="20" y="4"/>
              </a:cxn>
              <a:cxn ang="0">
                <a:pos x="24" y="4"/>
              </a:cxn>
              <a:cxn ang="0">
                <a:pos x="0" y="148"/>
              </a:cxn>
              <a:cxn ang="0">
                <a:pos x="66" y="306"/>
              </a:cxn>
              <a:cxn ang="0">
                <a:pos x="100" y="326"/>
              </a:cxn>
              <a:cxn ang="0">
                <a:pos x="70" y="456"/>
              </a:cxn>
              <a:cxn ang="0">
                <a:pos x="118" y="444"/>
              </a:cxn>
              <a:cxn ang="0">
                <a:pos x="110" y="514"/>
              </a:cxn>
              <a:cxn ang="0">
                <a:pos x="180" y="618"/>
              </a:cxn>
              <a:cxn ang="0">
                <a:pos x="244" y="610"/>
              </a:cxn>
              <a:cxn ang="0">
                <a:pos x="272" y="604"/>
              </a:cxn>
              <a:cxn ang="0">
                <a:pos x="308" y="594"/>
              </a:cxn>
              <a:cxn ang="0">
                <a:pos x="334" y="628"/>
              </a:cxn>
              <a:cxn ang="0">
                <a:pos x="336" y="620"/>
              </a:cxn>
              <a:cxn ang="0">
                <a:pos x="342" y="558"/>
              </a:cxn>
              <a:cxn ang="0">
                <a:pos x="936" y="596"/>
              </a:cxn>
              <a:cxn ang="0">
                <a:pos x="940" y="144"/>
              </a:cxn>
              <a:cxn ang="0">
                <a:pos x="944" y="146"/>
              </a:cxn>
              <a:cxn ang="0">
                <a:pos x="944" y="140"/>
              </a:cxn>
              <a:cxn ang="0">
                <a:pos x="260" y="62"/>
              </a:cxn>
            </a:cxnLst>
            <a:rect l="0" t="0" r="r" b="b"/>
            <a:pathLst>
              <a:path w="944" h="628">
                <a:moveTo>
                  <a:pt x="260" y="62"/>
                </a:moveTo>
                <a:lnTo>
                  <a:pt x="22" y="0"/>
                </a:lnTo>
                <a:lnTo>
                  <a:pt x="20" y="4"/>
                </a:lnTo>
                <a:lnTo>
                  <a:pt x="24" y="4"/>
                </a:lnTo>
                <a:lnTo>
                  <a:pt x="0" y="148"/>
                </a:lnTo>
                <a:lnTo>
                  <a:pt x="66" y="306"/>
                </a:lnTo>
                <a:lnTo>
                  <a:pt x="100" y="326"/>
                </a:lnTo>
                <a:lnTo>
                  <a:pt x="70" y="456"/>
                </a:lnTo>
                <a:lnTo>
                  <a:pt x="118" y="444"/>
                </a:lnTo>
                <a:lnTo>
                  <a:pt x="110" y="514"/>
                </a:lnTo>
                <a:lnTo>
                  <a:pt x="180" y="618"/>
                </a:lnTo>
                <a:lnTo>
                  <a:pt x="244" y="610"/>
                </a:lnTo>
                <a:lnTo>
                  <a:pt x="272" y="604"/>
                </a:lnTo>
                <a:lnTo>
                  <a:pt x="308" y="594"/>
                </a:lnTo>
                <a:lnTo>
                  <a:pt x="334" y="628"/>
                </a:lnTo>
                <a:lnTo>
                  <a:pt x="336" y="620"/>
                </a:lnTo>
                <a:lnTo>
                  <a:pt x="342" y="558"/>
                </a:lnTo>
                <a:lnTo>
                  <a:pt x="936" y="596"/>
                </a:lnTo>
                <a:lnTo>
                  <a:pt x="940" y="144"/>
                </a:lnTo>
                <a:lnTo>
                  <a:pt x="944" y="146"/>
                </a:lnTo>
                <a:lnTo>
                  <a:pt x="944" y="140"/>
                </a:lnTo>
                <a:lnTo>
                  <a:pt x="260" y="6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09" name="Freeform 2993"/>
          <p:cNvSpPr>
            <a:spLocks/>
          </p:cNvSpPr>
          <p:nvPr/>
        </p:nvSpPr>
        <p:spPr bwMode="auto">
          <a:xfrm>
            <a:off x="4774376" y="2457016"/>
            <a:ext cx="215963" cy="71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8" y="56"/>
              </a:cxn>
              <a:cxn ang="0">
                <a:pos x="168" y="54"/>
              </a:cxn>
              <a:cxn ang="0">
                <a:pos x="0" y="0"/>
              </a:cxn>
            </a:cxnLst>
            <a:rect l="0" t="0" r="r" b="b"/>
            <a:pathLst>
              <a:path w="168" h="56">
                <a:moveTo>
                  <a:pt x="0" y="0"/>
                </a:moveTo>
                <a:lnTo>
                  <a:pt x="168" y="56"/>
                </a:lnTo>
                <a:lnTo>
                  <a:pt x="168" y="5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0" name="Freeform 2994"/>
          <p:cNvSpPr>
            <a:spLocks/>
          </p:cNvSpPr>
          <p:nvPr/>
        </p:nvSpPr>
        <p:spPr bwMode="auto">
          <a:xfrm>
            <a:off x="4167622" y="1508320"/>
            <a:ext cx="789294" cy="498772"/>
          </a:xfrm>
          <a:custGeom>
            <a:avLst/>
            <a:gdLst/>
            <a:ahLst/>
            <a:cxnLst>
              <a:cxn ang="0">
                <a:pos x="614" y="382"/>
              </a:cxn>
              <a:cxn ang="0">
                <a:pos x="540" y="4"/>
              </a:cxn>
              <a:cxn ang="0">
                <a:pos x="542" y="4"/>
              </a:cxn>
              <a:cxn ang="0">
                <a:pos x="542" y="0"/>
              </a:cxn>
              <a:cxn ang="0">
                <a:pos x="26" y="32"/>
              </a:cxn>
              <a:cxn ang="0">
                <a:pos x="2" y="28"/>
              </a:cxn>
              <a:cxn ang="0">
                <a:pos x="2" y="34"/>
              </a:cxn>
              <a:cxn ang="0">
                <a:pos x="4" y="34"/>
              </a:cxn>
              <a:cxn ang="0">
                <a:pos x="0" y="388"/>
              </a:cxn>
              <a:cxn ang="0">
                <a:pos x="612" y="386"/>
              </a:cxn>
              <a:cxn ang="0">
                <a:pos x="610" y="388"/>
              </a:cxn>
              <a:cxn ang="0">
                <a:pos x="610" y="388"/>
              </a:cxn>
              <a:cxn ang="0">
                <a:pos x="614" y="382"/>
              </a:cxn>
            </a:cxnLst>
            <a:rect l="0" t="0" r="r" b="b"/>
            <a:pathLst>
              <a:path w="614" h="388">
                <a:moveTo>
                  <a:pt x="614" y="382"/>
                </a:moveTo>
                <a:lnTo>
                  <a:pt x="540" y="4"/>
                </a:lnTo>
                <a:lnTo>
                  <a:pt x="542" y="4"/>
                </a:lnTo>
                <a:lnTo>
                  <a:pt x="542" y="0"/>
                </a:lnTo>
                <a:lnTo>
                  <a:pt x="26" y="32"/>
                </a:lnTo>
                <a:lnTo>
                  <a:pt x="2" y="28"/>
                </a:lnTo>
                <a:lnTo>
                  <a:pt x="2" y="34"/>
                </a:lnTo>
                <a:lnTo>
                  <a:pt x="4" y="34"/>
                </a:lnTo>
                <a:lnTo>
                  <a:pt x="0" y="388"/>
                </a:lnTo>
                <a:lnTo>
                  <a:pt x="612" y="386"/>
                </a:lnTo>
                <a:lnTo>
                  <a:pt x="610" y="388"/>
                </a:lnTo>
                <a:lnTo>
                  <a:pt x="610" y="388"/>
                </a:lnTo>
                <a:lnTo>
                  <a:pt x="614" y="38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1" name="Freeform 2995"/>
          <p:cNvSpPr>
            <a:spLocks/>
          </p:cNvSpPr>
          <p:nvPr/>
        </p:nvSpPr>
        <p:spPr bwMode="auto">
          <a:xfrm>
            <a:off x="4159909" y="2462158"/>
            <a:ext cx="974406" cy="465349"/>
          </a:xfrm>
          <a:custGeom>
            <a:avLst/>
            <a:gdLst/>
            <a:ahLst/>
            <a:cxnLst>
              <a:cxn ang="0">
                <a:pos x="736" y="292"/>
              </a:cxn>
              <a:cxn ang="0">
                <a:pos x="734" y="292"/>
              </a:cxn>
              <a:cxn ang="0">
                <a:pos x="734" y="290"/>
              </a:cxn>
              <a:cxn ang="0">
                <a:pos x="734" y="290"/>
              </a:cxn>
              <a:cxn ang="0">
                <a:pos x="646" y="52"/>
              </a:cxn>
              <a:cxn ang="0">
                <a:pos x="646" y="52"/>
              </a:cxn>
              <a:cxn ang="0">
                <a:pos x="648" y="58"/>
              </a:cxn>
              <a:cxn ang="0">
                <a:pos x="478" y="0"/>
              </a:cxn>
              <a:cxn ang="0">
                <a:pos x="4" y="2"/>
              </a:cxn>
              <a:cxn ang="0">
                <a:pos x="0" y="264"/>
              </a:cxn>
              <a:cxn ang="0">
                <a:pos x="158" y="268"/>
              </a:cxn>
              <a:cxn ang="0">
                <a:pos x="164" y="362"/>
              </a:cxn>
              <a:cxn ang="0">
                <a:pos x="758" y="354"/>
              </a:cxn>
              <a:cxn ang="0">
                <a:pos x="736" y="292"/>
              </a:cxn>
            </a:cxnLst>
            <a:rect l="0" t="0" r="r" b="b"/>
            <a:pathLst>
              <a:path w="758" h="362">
                <a:moveTo>
                  <a:pt x="736" y="292"/>
                </a:moveTo>
                <a:lnTo>
                  <a:pt x="734" y="292"/>
                </a:lnTo>
                <a:lnTo>
                  <a:pt x="734" y="290"/>
                </a:lnTo>
                <a:lnTo>
                  <a:pt x="734" y="290"/>
                </a:lnTo>
                <a:lnTo>
                  <a:pt x="646" y="52"/>
                </a:lnTo>
                <a:lnTo>
                  <a:pt x="646" y="52"/>
                </a:lnTo>
                <a:lnTo>
                  <a:pt x="648" y="58"/>
                </a:lnTo>
                <a:lnTo>
                  <a:pt x="478" y="0"/>
                </a:lnTo>
                <a:lnTo>
                  <a:pt x="4" y="2"/>
                </a:lnTo>
                <a:lnTo>
                  <a:pt x="0" y="264"/>
                </a:lnTo>
                <a:lnTo>
                  <a:pt x="158" y="268"/>
                </a:lnTo>
                <a:lnTo>
                  <a:pt x="164" y="362"/>
                </a:lnTo>
                <a:lnTo>
                  <a:pt x="758" y="354"/>
                </a:lnTo>
                <a:lnTo>
                  <a:pt x="736" y="29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2" name="Freeform 2996"/>
          <p:cNvSpPr>
            <a:spLocks/>
          </p:cNvSpPr>
          <p:nvPr/>
        </p:nvSpPr>
        <p:spPr bwMode="auto">
          <a:xfrm>
            <a:off x="4165051" y="2007092"/>
            <a:ext cx="825288" cy="521911"/>
          </a:xfrm>
          <a:custGeom>
            <a:avLst/>
            <a:gdLst/>
            <a:ahLst/>
            <a:cxnLst>
              <a:cxn ang="0">
                <a:pos x="636" y="390"/>
              </a:cxn>
              <a:cxn ang="0">
                <a:pos x="632" y="252"/>
              </a:cxn>
              <a:cxn ang="0">
                <a:pos x="632" y="252"/>
              </a:cxn>
              <a:cxn ang="0">
                <a:pos x="632" y="250"/>
              </a:cxn>
              <a:cxn ang="0">
                <a:pos x="626" y="64"/>
              </a:cxn>
              <a:cxn ang="0">
                <a:pos x="596" y="26"/>
              </a:cxn>
              <a:cxn ang="0">
                <a:pos x="612" y="0"/>
              </a:cxn>
              <a:cxn ang="0">
                <a:pos x="612" y="0"/>
              </a:cxn>
              <a:cxn ang="0">
                <a:pos x="612" y="2"/>
              </a:cxn>
              <a:cxn ang="0">
                <a:pos x="2" y="4"/>
              </a:cxn>
              <a:cxn ang="0">
                <a:pos x="2" y="104"/>
              </a:cxn>
              <a:cxn ang="0">
                <a:pos x="4" y="104"/>
              </a:cxn>
              <a:cxn ang="0">
                <a:pos x="0" y="352"/>
              </a:cxn>
              <a:cxn ang="0">
                <a:pos x="474" y="350"/>
              </a:cxn>
              <a:cxn ang="0">
                <a:pos x="642" y="404"/>
              </a:cxn>
              <a:cxn ang="0">
                <a:pos x="642" y="406"/>
              </a:cxn>
              <a:cxn ang="0">
                <a:pos x="642" y="406"/>
              </a:cxn>
              <a:cxn ang="0">
                <a:pos x="636" y="390"/>
              </a:cxn>
            </a:cxnLst>
            <a:rect l="0" t="0" r="r" b="b"/>
            <a:pathLst>
              <a:path w="642" h="406">
                <a:moveTo>
                  <a:pt x="636" y="390"/>
                </a:moveTo>
                <a:lnTo>
                  <a:pt x="632" y="252"/>
                </a:lnTo>
                <a:lnTo>
                  <a:pt x="632" y="252"/>
                </a:lnTo>
                <a:lnTo>
                  <a:pt x="632" y="250"/>
                </a:lnTo>
                <a:lnTo>
                  <a:pt x="626" y="64"/>
                </a:lnTo>
                <a:lnTo>
                  <a:pt x="596" y="26"/>
                </a:lnTo>
                <a:lnTo>
                  <a:pt x="612" y="0"/>
                </a:lnTo>
                <a:lnTo>
                  <a:pt x="612" y="0"/>
                </a:lnTo>
                <a:lnTo>
                  <a:pt x="612" y="2"/>
                </a:lnTo>
                <a:lnTo>
                  <a:pt x="2" y="4"/>
                </a:lnTo>
                <a:lnTo>
                  <a:pt x="2" y="104"/>
                </a:lnTo>
                <a:lnTo>
                  <a:pt x="4" y="104"/>
                </a:lnTo>
                <a:lnTo>
                  <a:pt x="0" y="352"/>
                </a:lnTo>
                <a:lnTo>
                  <a:pt x="474" y="350"/>
                </a:lnTo>
                <a:lnTo>
                  <a:pt x="642" y="404"/>
                </a:lnTo>
                <a:lnTo>
                  <a:pt x="642" y="406"/>
                </a:lnTo>
                <a:lnTo>
                  <a:pt x="642" y="406"/>
                </a:lnTo>
                <a:lnTo>
                  <a:pt x="636" y="39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3" name="Freeform 2997"/>
          <p:cNvSpPr>
            <a:spLocks/>
          </p:cNvSpPr>
          <p:nvPr/>
        </p:nvSpPr>
        <p:spPr bwMode="auto">
          <a:xfrm>
            <a:off x="4987769" y="2297614"/>
            <a:ext cx="673600" cy="537337"/>
          </a:xfrm>
          <a:custGeom>
            <a:avLst/>
            <a:gdLst/>
            <a:ahLst/>
            <a:cxnLst>
              <a:cxn ang="0">
                <a:pos x="524" y="202"/>
              </a:cxn>
              <a:cxn ang="0">
                <a:pos x="516" y="146"/>
              </a:cxn>
              <a:cxn ang="0">
                <a:pos x="444" y="76"/>
              </a:cxn>
              <a:cxn ang="0">
                <a:pos x="428" y="2"/>
              </a:cxn>
              <a:cxn ang="0">
                <a:pos x="428" y="0"/>
              </a:cxn>
              <a:cxn ang="0">
                <a:pos x="416" y="0"/>
              </a:cxn>
              <a:cxn ang="0">
                <a:pos x="426" y="0"/>
              </a:cxn>
              <a:cxn ang="0">
                <a:pos x="428" y="6"/>
              </a:cxn>
              <a:cxn ang="0">
                <a:pos x="0" y="24"/>
              </a:cxn>
              <a:cxn ang="0">
                <a:pos x="4" y="160"/>
              </a:cxn>
              <a:cxn ang="0">
                <a:pos x="98" y="418"/>
              </a:cxn>
              <a:cxn ang="0">
                <a:pos x="444" y="408"/>
              </a:cxn>
              <a:cxn ang="0">
                <a:pos x="444" y="378"/>
              </a:cxn>
              <a:cxn ang="0">
                <a:pos x="484" y="308"/>
              </a:cxn>
              <a:cxn ang="0">
                <a:pos x="464" y="268"/>
              </a:cxn>
              <a:cxn ang="0">
                <a:pos x="524" y="202"/>
              </a:cxn>
            </a:cxnLst>
            <a:rect l="0" t="0" r="r" b="b"/>
            <a:pathLst>
              <a:path w="524" h="418">
                <a:moveTo>
                  <a:pt x="524" y="202"/>
                </a:moveTo>
                <a:lnTo>
                  <a:pt x="516" y="146"/>
                </a:lnTo>
                <a:lnTo>
                  <a:pt x="444" y="76"/>
                </a:lnTo>
                <a:lnTo>
                  <a:pt x="428" y="2"/>
                </a:lnTo>
                <a:lnTo>
                  <a:pt x="428" y="0"/>
                </a:lnTo>
                <a:lnTo>
                  <a:pt x="416" y="0"/>
                </a:lnTo>
                <a:lnTo>
                  <a:pt x="426" y="0"/>
                </a:lnTo>
                <a:lnTo>
                  <a:pt x="428" y="6"/>
                </a:lnTo>
                <a:lnTo>
                  <a:pt x="0" y="24"/>
                </a:lnTo>
                <a:lnTo>
                  <a:pt x="4" y="160"/>
                </a:lnTo>
                <a:lnTo>
                  <a:pt x="98" y="418"/>
                </a:lnTo>
                <a:lnTo>
                  <a:pt x="444" y="408"/>
                </a:lnTo>
                <a:lnTo>
                  <a:pt x="444" y="378"/>
                </a:lnTo>
                <a:lnTo>
                  <a:pt x="484" y="308"/>
                </a:lnTo>
                <a:lnTo>
                  <a:pt x="464" y="268"/>
                </a:lnTo>
                <a:lnTo>
                  <a:pt x="524" y="20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4" name="Freeform 2998"/>
          <p:cNvSpPr>
            <a:spLocks/>
          </p:cNvSpPr>
          <p:nvPr/>
        </p:nvSpPr>
        <p:spPr bwMode="auto">
          <a:xfrm>
            <a:off x="4864361" y="1498036"/>
            <a:ext cx="753300" cy="820146"/>
          </a:xfrm>
          <a:custGeom>
            <a:avLst/>
            <a:gdLst/>
            <a:ahLst/>
            <a:cxnLst>
              <a:cxn ang="0">
                <a:pos x="514" y="566"/>
              </a:cxn>
              <a:cxn ang="0">
                <a:pos x="376" y="482"/>
              </a:cxn>
              <a:cxn ang="0">
                <a:pos x="346" y="344"/>
              </a:cxn>
              <a:cxn ang="0">
                <a:pos x="386" y="302"/>
              </a:cxn>
              <a:cxn ang="0">
                <a:pos x="424" y="214"/>
              </a:cxn>
              <a:cxn ang="0">
                <a:pos x="418" y="216"/>
              </a:cxn>
              <a:cxn ang="0">
                <a:pos x="506" y="108"/>
              </a:cxn>
              <a:cxn ang="0">
                <a:pos x="586" y="54"/>
              </a:cxn>
              <a:cxn ang="0">
                <a:pos x="406" y="54"/>
              </a:cxn>
              <a:cxn ang="0">
                <a:pos x="158" y="0"/>
              </a:cxn>
              <a:cxn ang="0">
                <a:pos x="0" y="8"/>
              </a:cxn>
              <a:cxn ang="0">
                <a:pos x="0" y="12"/>
              </a:cxn>
              <a:cxn ang="0">
                <a:pos x="4" y="14"/>
              </a:cxn>
              <a:cxn ang="0">
                <a:pos x="78" y="390"/>
              </a:cxn>
              <a:cxn ang="0">
                <a:pos x="60" y="422"/>
              </a:cxn>
              <a:cxn ang="0">
                <a:pos x="90" y="460"/>
              </a:cxn>
              <a:cxn ang="0">
                <a:pos x="96" y="638"/>
              </a:cxn>
              <a:cxn ang="0">
                <a:pos x="512" y="622"/>
              </a:cxn>
              <a:cxn ang="0">
                <a:pos x="524" y="622"/>
              </a:cxn>
              <a:cxn ang="0">
                <a:pos x="514" y="566"/>
              </a:cxn>
            </a:cxnLst>
            <a:rect l="0" t="0" r="r" b="b"/>
            <a:pathLst>
              <a:path w="586" h="638">
                <a:moveTo>
                  <a:pt x="514" y="566"/>
                </a:moveTo>
                <a:lnTo>
                  <a:pt x="376" y="482"/>
                </a:lnTo>
                <a:lnTo>
                  <a:pt x="346" y="344"/>
                </a:lnTo>
                <a:lnTo>
                  <a:pt x="386" y="302"/>
                </a:lnTo>
                <a:lnTo>
                  <a:pt x="424" y="214"/>
                </a:lnTo>
                <a:lnTo>
                  <a:pt x="418" y="216"/>
                </a:lnTo>
                <a:lnTo>
                  <a:pt x="506" y="108"/>
                </a:lnTo>
                <a:lnTo>
                  <a:pt x="586" y="54"/>
                </a:lnTo>
                <a:lnTo>
                  <a:pt x="406" y="54"/>
                </a:lnTo>
                <a:lnTo>
                  <a:pt x="158" y="0"/>
                </a:lnTo>
                <a:lnTo>
                  <a:pt x="0" y="8"/>
                </a:lnTo>
                <a:lnTo>
                  <a:pt x="0" y="12"/>
                </a:lnTo>
                <a:lnTo>
                  <a:pt x="4" y="14"/>
                </a:lnTo>
                <a:lnTo>
                  <a:pt x="78" y="390"/>
                </a:lnTo>
                <a:lnTo>
                  <a:pt x="60" y="422"/>
                </a:lnTo>
                <a:lnTo>
                  <a:pt x="90" y="460"/>
                </a:lnTo>
                <a:lnTo>
                  <a:pt x="96" y="638"/>
                </a:lnTo>
                <a:lnTo>
                  <a:pt x="512" y="622"/>
                </a:lnTo>
                <a:lnTo>
                  <a:pt x="524" y="622"/>
                </a:lnTo>
                <a:lnTo>
                  <a:pt x="514" y="566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5" name="Freeform 2999"/>
          <p:cNvSpPr>
            <a:spLocks/>
          </p:cNvSpPr>
          <p:nvPr/>
        </p:nvSpPr>
        <p:spPr bwMode="auto">
          <a:xfrm>
            <a:off x="5725643" y="3002066"/>
            <a:ext cx="105411" cy="177398"/>
          </a:xfrm>
          <a:custGeom>
            <a:avLst/>
            <a:gdLst/>
            <a:ahLst/>
            <a:cxnLst>
              <a:cxn ang="0">
                <a:pos x="4" y="84"/>
              </a:cxn>
              <a:cxn ang="0">
                <a:pos x="4" y="0"/>
              </a:cxn>
              <a:cxn ang="0">
                <a:pos x="0" y="84"/>
              </a:cxn>
              <a:cxn ang="0">
                <a:pos x="82" y="138"/>
              </a:cxn>
              <a:cxn ang="0">
                <a:pos x="4" y="84"/>
              </a:cxn>
            </a:cxnLst>
            <a:rect l="0" t="0" r="r" b="b"/>
            <a:pathLst>
              <a:path w="82" h="138">
                <a:moveTo>
                  <a:pt x="4" y="84"/>
                </a:moveTo>
                <a:lnTo>
                  <a:pt x="4" y="0"/>
                </a:lnTo>
                <a:lnTo>
                  <a:pt x="0" y="84"/>
                </a:lnTo>
                <a:lnTo>
                  <a:pt x="82" y="138"/>
                </a:lnTo>
                <a:lnTo>
                  <a:pt x="4" y="8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6" name="Freeform 3000"/>
          <p:cNvSpPr>
            <a:spLocks/>
          </p:cNvSpPr>
          <p:nvPr/>
        </p:nvSpPr>
        <p:spPr bwMode="auto">
          <a:xfrm>
            <a:off x="5725643" y="3102335"/>
            <a:ext cx="300806" cy="187682"/>
          </a:xfrm>
          <a:custGeom>
            <a:avLst/>
            <a:gdLst/>
            <a:ahLst/>
            <a:cxnLst>
              <a:cxn ang="0">
                <a:pos x="110" y="146"/>
              </a:cxn>
              <a:cxn ang="0">
                <a:pos x="132" y="102"/>
              </a:cxn>
              <a:cxn ang="0">
                <a:pos x="182" y="128"/>
              </a:cxn>
              <a:cxn ang="0">
                <a:pos x="224" y="72"/>
              </a:cxn>
              <a:cxn ang="0">
                <a:pos x="234" y="0"/>
              </a:cxn>
              <a:cxn ang="0">
                <a:pos x="222" y="72"/>
              </a:cxn>
              <a:cxn ang="0">
                <a:pos x="182" y="124"/>
              </a:cxn>
              <a:cxn ang="0">
                <a:pos x="132" y="96"/>
              </a:cxn>
              <a:cxn ang="0">
                <a:pos x="110" y="138"/>
              </a:cxn>
              <a:cxn ang="0">
                <a:pos x="82" y="60"/>
              </a:cxn>
              <a:cxn ang="0">
                <a:pos x="0" y="6"/>
              </a:cxn>
              <a:cxn ang="0">
                <a:pos x="80" y="64"/>
              </a:cxn>
              <a:cxn ang="0">
                <a:pos x="110" y="146"/>
              </a:cxn>
            </a:cxnLst>
            <a:rect l="0" t="0" r="r" b="b"/>
            <a:pathLst>
              <a:path w="234" h="146">
                <a:moveTo>
                  <a:pt x="110" y="146"/>
                </a:moveTo>
                <a:lnTo>
                  <a:pt x="132" y="102"/>
                </a:lnTo>
                <a:lnTo>
                  <a:pt x="182" y="128"/>
                </a:lnTo>
                <a:lnTo>
                  <a:pt x="224" y="72"/>
                </a:lnTo>
                <a:lnTo>
                  <a:pt x="234" y="0"/>
                </a:lnTo>
                <a:lnTo>
                  <a:pt x="222" y="72"/>
                </a:lnTo>
                <a:lnTo>
                  <a:pt x="182" y="124"/>
                </a:lnTo>
                <a:lnTo>
                  <a:pt x="132" y="96"/>
                </a:lnTo>
                <a:lnTo>
                  <a:pt x="110" y="138"/>
                </a:lnTo>
                <a:lnTo>
                  <a:pt x="82" y="60"/>
                </a:lnTo>
                <a:lnTo>
                  <a:pt x="0" y="6"/>
                </a:lnTo>
                <a:lnTo>
                  <a:pt x="80" y="64"/>
                </a:lnTo>
                <a:lnTo>
                  <a:pt x="110" y="14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7" name="Freeform 3001"/>
          <p:cNvSpPr>
            <a:spLocks/>
          </p:cNvSpPr>
          <p:nvPr/>
        </p:nvSpPr>
        <p:spPr bwMode="auto">
          <a:xfrm>
            <a:off x="6011023" y="2984069"/>
            <a:ext cx="35994" cy="210821"/>
          </a:xfrm>
          <a:custGeom>
            <a:avLst/>
            <a:gdLst/>
            <a:ahLst/>
            <a:cxnLst>
              <a:cxn ang="0">
                <a:pos x="0" y="164"/>
              </a:cxn>
              <a:cxn ang="0">
                <a:pos x="12" y="92"/>
              </a:cxn>
              <a:cxn ang="0">
                <a:pos x="14" y="82"/>
              </a:cxn>
              <a:cxn ang="0">
                <a:pos x="16" y="72"/>
              </a:cxn>
              <a:cxn ang="0">
                <a:pos x="28" y="0"/>
              </a:cxn>
              <a:cxn ang="0">
                <a:pos x="8" y="82"/>
              </a:cxn>
              <a:cxn ang="0">
                <a:pos x="0" y="164"/>
              </a:cxn>
            </a:cxnLst>
            <a:rect l="0" t="0" r="r" b="b"/>
            <a:pathLst>
              <a:path w="28" h="164">
                <a:moveTo>
                  <a:pt x="0" y="164"/>
                </a:moveTo>
                <a:lnTo>
                  <a:pt x="12" y="92"/>
                </a:lnTo>
                <a:lnTo>
                  <a:pt x="14" y="82"/>
                </a:lnTo>
                <a:lnTo>
                  <a:pt x="16" y="72"/>
                </a:lnTo>
                <a:lnTo>
                  <a:pt x="28" y="0"/>
                </a:lnTo>
                <a:lnTo>
                  <a:pt x="8" y="82"/>
                </a:lnTo>
                <a:lnTo>
                  <a:pt x="0" y="16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18" name="Freeform 3003"/>
          <p:cNvSpPr>
            <a:spLocks/>
          </p:cNvSpPr>
          <p:nvPr/>
        </p:nvSpPr>
        <p:spPr bwMode="auto">
          <a:xfrm>
            <a:off x="6026449" y="3076625"/>
            <a:ext cx="5142" cy="2571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4" y="0"/>
              </a:cxn>
              <a:cxn ang="0">
                <a:pos x="2" y="10"/>
              </a:cxn>
              <a:cxn ang="0">
                <a:pos x="0" y="20"/>
              </a:cxn>
            </a:cxnLst>
            <a:rect l="0" t="0" r="r" b="b"/>
            <a:pathLst>
              <a:path w="4" h="20">
                <a:moveTo>
                  <a:pt x="0" y="20"/>
                </a:moveTo>
                <a:lnTo>
                  <a:pt x="4" y="0"/>
                </a:lnTo>
                <a:lnTo>
                  <a:pt x="2" y="10"/>
                </a:lnTo>
                <a:lnTo>
                  <a:pt x="0" y="2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75" name="Freeform 3004"/>
          <p:cNvSpPr>
            <a:spLocks/>
          </p:cNvSpPr>
          <p:nvPr/>
        </p:nvSpPr>
        <p:spPr bwMode="auto">
          <a:xfrm>
            <a:off x="6088153" y="3050915"/>
            <a:ext cx="133692" cy="77130"/>
          </a:xfrm>
          <a:custGeom>
            <a:avLst/>
            <a:gdLst/>
            <a:ahLst/>
            <a:cxnLst>
              <a:cxn ang="0">
                <a:pos x="24" y="54"/>
              </a:cxn>
              <a:cxn ang="0">
                <a:pos x="0" y="40"/>
              </a:cxn>
              <a:cxn ang="0">
                <a:pos x="24" y="60"/>
              </a:cxn>
              <a:cxn ang="0">
                <a:pos x="104" y="0"/>
              </a:cxn>
              <a:cxn ang="0">
                <a:pos x="24" y="54"/>
              </a:cxn>
            </a:cxnLst>
            <a:rect l="0" t="0" r="r" b="b"/>
            <a:pathLst>
              <a:path w="104" h="60">
                <a:moveTo>
                  <a:pt x="24" y="54"/>
                </a:moveTo>
                <a:lnTo>
                  <a:pt x="0" y="40"/>
                </a:lnTo>
                <a:lnTo>
                  <a:pt x="24" y="60"/>
                </a:lnTo>
                <a:lnTo>
                  <a:pt x="104" y="0"/>
                </a:lnTo>
                <a:lnTo>
                  <a:pt x="24" y="5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76" name="Freeform 3005"/>
          <p:cNvSpPr>
            <a:spLocks/>
          </p:cNvSpPr>
          <p:nvPr/>
        </p:nvSpPr>
        <p:spPr bwMode="auto">
          <a:xfrm>
            <a:off x="6257838" y="2878658"/>
            <a:ext cx="113124" cy="190253"/>
          </a:xfrm>
          <a:custGeom>
            <a:avLst/>
            <a:gdLst/>
            <a:ahLst/>
            <a:cxnLst>
              <a:cxn ang="0">
                <a:pos x="0" y="148"/>
              </a:cxn>
              <a:cxn ang="0">
                <a:pos x="52" y="42"/>
              </a:cxn>
              <a:cxn ang="0">
                <a:pos x="88" y="0"/>
              </a:cxn>
              <a:cxn ang="0">
                <a:pos x="50" y="40"/>
              </a:cxn>
              <a:cxn ang="0">
                <a:pos x="0" y="148"/>
              </a:cxn>
            </a:cxnLst>
            <a:rect l="0" t="0" r="r" b="b"/>
            <a:pathLst>
              <a:path w="88" h="148">
                <a:moveTo>
                  <a:pt x="0" y="148"/>
                </a:moveTo>
                <a:lnTo>
                  <a:pt x="52" y="42"/>
                </a:lnTo>
                <a:lnTo>
                  <a:pt x="88" y="0"/>
                </a:lnTo>
                <a:lnTo>
                  <a:pt x="50" y="40"/>
                </a:lnTo>
                <a:lnTo>
                  <a:pt x="0" y="14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77" name="Freeform 3006"/>
          <p:cNvSpPr>
            <a:spLocks/>
          </p:cNvSpPr>
          <p:nvPr/>
        </p:nvSpPr>
        <p:spPr bwMode="auto">
          <a:xfrm>
            <a:off x="6018736" y="3102335"/>
            <a:ext cx="100269" cy="61704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0" y="48"/>
              </a:cxn>
              <a:cxn ang="0">
                <a:pos x="54" y="4"/>
              </a:cxn>
              <a:cxn ang="0">
                <a:pos x="78" y="20"/>
              </a:cxn>
              <a:cxn ang="0">
                <a:pos x="54" y="0"/>
              </a:cxn>
              <a:cxn ang="0">
                <a:pos x="0" y="44"/>
              </a:cxn>
            </a:cxnLst>
            <a:rect l="0" t="0" r="r" b="b"/>
            <a:pathLst>
              <a:path w="78" h="48">
                <a:moveTo>
                  <a:pt x="0" y="44"/>
                </a:moveTo>
                <a:lnTo>
                  <a:pt x="0" y="48"/>
                </a:lnTo>
                <a:lnTo>
                  <a:pt x="54" y="4"/>
                </a:lnTo>
                <a:lnTo>
                  <a:pt x="78" y="20"/>
                </a:lnTo>
                <a:lnTo>
                  <a:pt x="54" y="0"/>
                </a:lnTo>
                <a:lnTo>
                  <a:pt x="0" y="4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78" name="Freeform 3007"/>
          <p:cNvSpPr>
            <a:spLocks/>
          </p:cNvSpPr>
          <p:nvPr/>
        </p:nvSpPr>
        <p:spPr bwMode="auto">
          <a:xfrm>
            <a:off x="6119005" y="2932649"/>
            <a:ext cx="205679" cy="195395"/>
          </a:xfrm>
          <a:custGeom>
            <a:avLst/>
            <a:gdLst/>
            <a:ahLst/>
            <a:cxnLst>
              <a:cxn ang="0">
                <a:pos x="80" y="92"/>
              </a:cxn>
              <a:cxn ang="0">
                <a:pos x="0" y="152"/>
              </a:cxn>
              <a:cxn ang="0">
                <a:pos x="80" y="96"/>
              </a:cxn>
              <a:cxn ang="0">
                <a:pos x="110" y="110"/>
              </a:cxn>
              <a:cxn ang="0">
                <a:pos x="160" y="0"/>
              </a:cxn>
              <a:cxn ang="0">
                <a:pos x="108" y="106"/>
              </a:cxn>
              <a:cxn ang="0">
                <a:pos x="80" y="92"/>
              </a:cxn>
            </a:cxnLst>
            <a:rect l="0" t="0" r="r" b="b"/>
            <a:pathLst>
              <a:path w="160" h="152">
                <a:moveTo>
                  <a:pt x="80" y="92"/>
                </a:moveTo>
                <a:lnTo>
                  <a:pt x="0" y="152"/>
                </a:lnTo>
                <a:lnTo>
                  <a:pt x="80" y="96"/>
                </a:lnTo>
                <a:lnTo>
                  <a:pt x="110" y="110"/>
                </a:lnTo>
                <a:lnTo>
                  <a:pt x="160" y="0"/>
                </a:lnTo>
                <a:lnTo>
                  <a:pt x="108" y="106"/>
                </a:lnTo>
                <a:lnTo>
                  <a:pt x="80" y="9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79" name="Freeform 3008"/>
          <p:cNvSpPr>
            <a:spLocks/>
          </p:cNvSpPr>
          <p:nvPr/>
        </p:nvSpPr>
        <p:spPr bwMode="auto">
          <a:xfrm>
            <a:off x="6365820" y="2860662"/>
            <a:ext cx="5142" cy="17997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4" y="14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4" h="14">
                <a:moveTo>
                  <a:pt x="0" y="2"/>
                </a:moveTo>
                <a:lnTo>
                  <a:pt x="4" y="14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0" name="Freeform 3010"/>
          <p:cNvSpPr>
            <a:spLocks/>
          </p:cNvSpPr>
          <p:nvPr/>
        </p:nvSpPr>
        <p:spPr bwMode="auto">
          <a:xfrm>
            <a:off x="6000739" y="2480155"/>
            <a:ext cx="370223" cy="673600"/>
          </a:xfrm>
          <a:custGeom>
            <a:avLst/>
            <a:gdLst/>
            <a:ahLst/>
            <a:cxnLst>
              <a:cxn ang="0">
                <a:pos x="92" y="498"/>
              </a:cxn>
              <a:cxn ang="0">
                <a:pos x="172" y="444"/>
              </a:cxn>
              <a:cxn ang="0">
                <a:pos x="200" y="458"/>
              </a:cxn>
              <a:cxn ang="0">
                <a:pos x="250" y="350"/>
              </a:cxn>
              <a:cxn ang="0">
                <a:pos x="288" y="310"/>
              </a:cxn>
              <a:cxn ang="0">
                <a:pos x="284" y="298"/>
              </a:cxn>
              <a:cxn ang="0">
                <a:pos x="284" y="298"/>
              </a:cxn>
              <a:cxn ang="0">
                <a:pos x="284" y="296"/>
              </a:cxn>
              <a:cxn ang="0">
                <a:pos x="216" y="0"/>
              </a:cxn>
              <a:cxn ang="0">
                <a:pos x="26" y="6"/>
              </a:cxn>
              <a:cxn ang="0">
                <a:pos x="0" y="28"/>
              </a:cxn>
              <a:cxn ang="0">
                <a:pos x="38" y="392"/>
              </a:cxn>
              <a:cxn ang="0">
                <a:pos x="24" y="464"/>
              </a:cxn>
              <a:cxn ang="0">
                <a:pos x="20" y="484"/>
              </a:cxn>
              <a:cxn ang="0">
                <a:pos x="14" y="524"/>
              </a:cxn>
              <a:cxn ang="0">
                <a:pos x="68" y="484"/>
              </a:cxn>
              <a:cxn ang="0">
                <a:pos x="92" y="498"/>
              </a:cxn>
            </a:cxnLst>
            <a:rect l="0" t="0" r="r" b="b"/>
            <a:pathLst>
              <a:path w="288" h="524">
                <a:moveTo>
                  <a:pt x="92" y="498"/>
                </a:moveTo>
                <a:lnTo>
                  <a:pt x="172" y="444"/>
                </a:lnTo>
                <a:lnTo>
                  <a:pt x="200" y="458"/>
                </a:lnTo>
                <a:lnTo>
                  <a:pt x="250" y="350"/>
                </a:lnTo>
                <a:lnTo>
                  <a:pt x="288" y="310"/>
                </a:lnTo>
                <a:lnTo>
                  <a:pt x="284" y="298"/>
                </a:lnTo>
                <a:lnTo>
                  <a:pt x="284" y="298"/>
                </a:lnTo>
                <a:lnTo>
                  <a:pt x="284" y="296"/>
                </a:lnTo>
                <a:lnTo>
                  <a:pt x="216" y="0"/>
                </a:lnTo>
                <a:lnTo>
                  <a:pt x="26" y="6"/>
                </a:lnTo>
                <a:lnTo>
                  <a:pt x="0" y="28"/>
                </a:lnTo>
                <a:lnTo>
                  <a:pt x="38" y="392"/>
                </a:lnTo>
                <a:lnTo>
                  <a:pt x="24" y="464"/>
                </a:lnTo>
                <a:lnTo>
                  <a:pt x="20" y="484"/>
                </a:lnTo>
                <a:lnTo>
                  <a:pt x="14" y="524"/>
                </a:lnTo>
                <a:lnTo>
                  <a:pt x="68" y="484"/>
                </a:lnTo>
                <a:lnTo>
                  <a:pt x="92" y="498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1" name="Freeform 3011"/>
          <p:cNvSpPr>
            <a:spLocks/>
          </p:cNvSpPr>
          <p:nvPr/>
        </p:nvSpPr>
        <p:spPr bwMode="auto">
          <a:xfrm>
            <a:off x="6090724" y="3583110"/>
            <a:ext cx="41136" cy="44992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" y="350"/>
              </a:cxn>
              <a:cxn ang="0">
                <a:pos x="8" y="68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32" h="350">
                <a:moveTo>
                  <a:pt x="0" y="0"/>
                </a:moveTo>
                <a:lnTo>
                  <a:pt x="32" y="350"/>
                </a:lnTo>
                <a:lnTo>
                  <a:pt x="8" y="68"/>
                </a:lnTo>
                <a:lnTo>
                  <a:pt x="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2" name="Freeform 3012"/>
          <p:cNvSpPr>
            <a:spLocks/>
          </p:cNvSpPr>
          <p:nvPr/>
        </p:nvSpPr>
        <p:spPr bwMode="auto">
          <a:xfrm>
            <a:off x="5733356" y="3580539"/>
            <a:ext cx="421643" cy="753300"/>
          </a:xfrm>
          <a:custGeom>
            <a:avLst/>
            <a:gdLst/>
            <a:ahLst/>
            <a:cxnLst>
              <a:cxn ang="0">
                <a:pos x="278" y="0"/>
              </a:cxn>
              <a:cxn ang="0">
                <a:pos x="74" y="22"/>
              </a:cxn>
              <a:cxn ang="0">
                <a:pos x="0" y="240"/>
              </a:cxn>
              <a:cxn ang="0">
                <a:pos x="38" y="372"/>
              </a:cxn>
              <a:cxn ang="0">
                <a:pos x="6" y="522"/>
              </a:cxn>
              <a:cxn ang="0">
                <a:pos x="178" y="508"/>
              </a:cxn>
              <a:cxn ang="0">
                <a:pos x="216" y="586"/>
              </a:cxn>
              <a:cxn ang="0">
                <a:pos x="298" y="560"/>
              </a:cxn>
              <a:cxn ang="0">
                <a:pos x="328" y="560"/>
              </a:cxn>
              <a:cxn ang="0">
                <a:pos x="310" y="352"/>
              </a:cxn>
              <a:cxn ang="0">
                <a:pos x="278" y="2"/>
              </a:cxn>
              <a:cxn ang="0">
                <a:pos x="280" y="2"/>
              </a:cxn>
              <a:cxn ang="0">
                <a:pos x="286" y="70"/>
              </a:cxn>
              <a:cxn ang="0">
                <a:pos x="280" y="0"/>
              </a:cxn>
              <a:cxn ang="0">
                <a:pos x="278" y="0"/>
              </a:cxn>
            </a:cxnLst>
            <a:rect l="0" t="0" r="r" b="b"/>
            <a:pathLst>
              <a:path w="328" h="586">
                <a:moveTo>
                  <a:pt x="278" y="0"/>
                </a:moveTo>
                <a:lnTo>
                  <a:pt x="74" y="22"/>
                </a:lnTo>
                <a:lnTo>
                  <a:pt x="0" y="240"/>
                </a:lnTo>
                <a:lnTo>
                  <a:pt x="38" y="372"/>
                </a:lnTo>
                <a:lnTo>
                  <a:pt x="6" y="522"/>
                </a:lnTo>
                <a:lnTo>
                  <a:pt x="178" y="508"/>
                </a:lnTo>
                <a:lnTo>
                  <a:pt x="216" y="586"/>
                </a:lnTo>
                <a:lnTo>
                  <a:pt x="298" y="560"/>
                </a:lnTo>
                <a:lnTo>
                  <a:pt x="328" y="560"/>
                </a:lnTo>
                <a:lnTo>
                  <a:pt x="310" y="352"/>
                </a:lnTo>
                <a:lnTo>
                  <a:pt x="278" y="2"/>
                </a:lnTo>
                <a:lnTo>
                  <a:pt x="280" y="2"/>
                </a:lnTo>
                <a:lnTo>
                  <a:pt x="286" y="70"/>
                </a:lnTo>
                <a:lnTo>
                  <a:pt x="280" y="0"/>
                </a:lnTo>
                <a:lnTo>
                  <a:pt x="27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3" name="Freeform 3013"/>
          <p:cNvSpPr>
            <a:spLocks/>
          </p:cNvSpPr>
          <p:nvPr/>
        </p:nvSpPr>
        <p:spPr bwMode="auto">
          <a:xfrm>
            <a:off x="6131860" y="4033033"/>
            <a:ext cx="25710" cy="267383"/>
          </a:xfrm>
          <a:custGeom>
            <a:avLst/>
            <a:gdLst/>
            <a:ahLst/>
            <a:cxnLst>
              <a:cxn ang="0">
                <a:pos x="20" y="208"/>
              </a:cxn>
              <a:cxn ang="0">
                <a:pos x="0" y="0"/>
              </a:cxn>
              <a:cxn ang="0">
                <a:pos x="18" y="208"/>
              </a:cxn>
              <a:cxn ang="0">
                <a:pos x="20" y="208"/>
              </a:cxn>
            </a:cxnLst>
            <a:rect l="0" t="0" r="r" b="b"/>
            <a:pathLst>
              <a:path w="20" h="208">
                <a:moveTo>
                  <a:pt x="20" y="208"/>
                </a:moveTo>
                <a:lnTo>
                  <a:pt x="0" y="0"/>
                </a:lnTo>
                <a:lnTo>
                  <a:pt x="18" y="208"/>
                </a:lnTo>
                <a:lnTo>
                  <a:pt x="20" y="20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4" name="Freeform 3014"/>
          <p:cNvSpPr>
            <a:spLocks/>
          </p:cNvSpPr>
          <p:nvPr/>
        </p:nvSpPr>
        <p:spPr bwMode="auto">
          <a:xfrm>
            <a:off x="6093295" y="3534261"/>
            <a:ext cx="473062" cy="766155"/>
          </a:xfrm>
          <a:custGeom>
            <a:avLst/>
            <a:gdLst/>
            <a:ahLst/>
            <a:cxnLst>
              <a:cxn ang="0">
                <a:pos x="368" y="466"/>
              </a:cxn>
              <a:cxn ang="0">
                <a:pos x="350" y="330"/>
              </a:cxn>
              <a:cxn ang="0">
                <a:pos x="226" y="0"/>
              </a:cxn>
              <a:cxn ang="0">
                <a:pos x="0" y="36"/>
              </a:cxn>
              <a:cxn ang="0">
                <a:pos x="6" y="106"/>
              </a:cxn>
              <a:cxn ang="0">
                <a:pos x="52" y="596"/>
              </a:cxn>
              <a:cxn ang="0">
                <a:pos x="96" y="596"/>
              </a:cxn>
              <a:cxn ang="0">
                <a:pos x="134" y="580"/>
              </a:cxn>
              <a:cxn ang="0">
                <a:pos x="90" y="490"/>
              </a:cxn>
              <a:cxn ang="0">
                <a:pos x="368" y="466"/>
              </a:cxn>
            </a:cxnLst>
            <a:rect l="0" t="0" r="r" b="b"/>
            <a:pathLst>
              <a:path w="368" h="596">
                <a:moveTo>
                  <a:pt x="368" y="466"/>
                </a:moveTo>
                <a:lnTo>
                  <a:pt x="350" y="330"/>
                </a:lnTo>
                <a:lnTo>
                  <a:pt x="226" y="0"/>
                </a:lnTo>
                <a:lnTo>
                  <a:pt x="0" y="36"/>
                </a:lnTo>
                <a:lnTo>
                  <a:pt x="6" y="106"/>
                </a:lnTo>
                <a:lnTo>
                  <a:pt x="52" y="596"/>
                </a:lnTo>
                <a:lnTo>
                  <a:pt x="96" y="596"/>
                </a:lnTo>
                <a:lnTo>
                  <a:pt x="134" y="580"/>
                </a:lnTo>
                <a:lnTo>
                  <a:pt x="90" y="490"/>
                </a:lnTo>
                <a:lnTo>
                  <a:pt x="368" y="46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5" name="Freeform 3015"/>
          <p:cNvSpPr>
            <a:spLocks/>
          </p:cNvSpPr>
          <p:nvPr/>
        </p:nvSpPr>
        <p:spPr bwMode="auto">
          <a:xfrm>
            <a:off x="6689765" y="3521406"/>
            <a:ext cx="69417" cy="48849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52" y="4"/>
              </a:cxn>
              <a:cxn ang="0">
                <a:pos x="52" y="38"/>
              </a:cxn>
              <a:cxn ang="0">
                <a:pos x="54" y="0"/>
              </a:cxn>
              <a:cxn ang="0">
                <a:pos x="0" y="6"/>
              </a:cxn>
            </a:cxnLst>
            <a:rect l="0" t="0" r="r" b="b"/>
            <a:pathLst>
              <a:path w="54" h="38">
                <a:moveTo>
                  <a:pt x="0" y="6"/>
                </a:moveTo>
                <a:lnTo>
                  <a:pt x="52" y="4"/>
                </a:lnTo>
                <a:lnTo>
                  <a:pt x="52" y="38"/>
                </a:lnTo>
                <a:lnTo>
                  <a:pt x="54" y="0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6" name="Freeform 3016"/>
          <p:cNvSpPr>
            <a:spLocks/>
          </p:cNvSpPr>
          <p:nvPr/>
        </p:nvSpPr>
        <p:spPr bwMode="auto">
          <a:xfrm>
            <a:off x="6689765" y="3475128"/>
            <a:ext cx="69417" cy="53991"/>
          </a:xfrm>
          <a:custGeom>
            <a:avLst/>
            <a:gdLst/>
            <a:ahLst/>
            <a:cxnLst>
              <a:cxn ang="0">
                <a:pos x="6" y="40"/>
              </a:cxn>
              <a:cxn ang="0">
                <a:pos x="22" y="0"/>
              </a:cxn>
              <a:cxn ang="0">
                <a:pos x="0" y="42"/>
              </a:cxn>
              <a:cxn ang="0">
                <a:pos x="54" y="36"/>
              </a:cxn>
              <a:cxn ang="0">
                <a:pos x="6" y="40"/>
              </a:cxn>
            </a:cxnLst>
            <a:rect l="0" t="0" r="r" b="b"/>
            <a:pathLst>
              <a:path w="54" h="42">
                <a:moveTo>
                  <a:pt x="6" y="40"/>
                </a:moveTo>
                <a:lnTo>
                  <a:pt x="22" y="0"/>
                </a:lnTo>
                <a:lnTo>
                  <a:pt x="0" y="42"/>
                </a:lnTo>
                <a:lnTo>
                  <a:pt x="54" y="36"/>
                </a:lnTo>
                <a:lnTo>
                  <a:pt x="6" y="4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7" name="Freeform 3017"/>
          <p:cNvSpPr>
            <a:spLocks/>
          </p:cNvSpPr>
          <p:nvPr/>
        </p:nvSpPr>
        <p:spPr bwMode="auto">
          <a:xfrm>
            <a:off x="6756610" y="3521406"/>
            <a:ext cx="339371" cy="334229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38"/>
              </a:cxn>
              <a:cxn ang="0">
                <a:pos x="264" y="260"/>
              </a:cxn>
              <a:cxn ang="0">
                <a:pos x="2" y="36"/>
              </a:cxn>
              <a:cxn ang="0">
                <a:pos x="2" y="0"/>
              </a:cxn>
            </a:cxnLst>
            <a:rect l="0" t="0" r="r" b="b"/>
            <a:pathLst>
              <a:path w="264" h="260">
                <a:moveTo>
                  <a:pt x="2" y="0"/>
                </a:moveTo>
                <a:lnTo>
                  <a:pt x="0" y="38"/>
                </a:lnTo>
                <a:lnTo>
                  <a:pt x="264" y="260"/>
                </a:lnTo>
                <a:lnTo>
                  <a:pt x="2" y="36"/>
                </a:lnTo>
                <a:lnTo>
                  <a:pt x="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8" name="Freeform 3018"/>
          <p:cNvSpPr>
            <a:spLocks/>
          </p:cNvSpPr>
          <p:nvPr/>
        </p:nvSpPr>
        <p:spPr bwMode="auto">
          <a:xfrm>
            <a:off x="6689765" y="3457131"/>
            <a:ext cx="35994" cy="71988"/>
          </a:xfrm>
          <a:custGeom>
            <a:avLst/>
            <a:gdLst/>
            <a:ahLst/>
            <a:cxnLst>
              <a:cxn ang="0">
                <a:pos x="28" y="0"/>
              </a:cxn>
              <a:cxn ang="0">
                <a:pos x="22" y="2"/>
              </a:cxn>
              <a:cxn ang="0">
                <a:pos x="0" y="56"/>
              </a:cxn>
              <a:cxn ang="0">
                <a:pos x="22" y="14"/>
              </a:cxn>
              <a:cxn ang="0">
                <a:pos x="28" y="0"/>
              </a:cxn>
            </a:cxnLst>
            <a:rect l="0" t="0" r="r" b="b"/>
            <a:pathLst>
              <a:path w="28" h="56">
                <a:moveTo>
                  <a:pt x="28" y="0"/>
                </a:moveTo>
                <a:lnTo>
                  <a:pt x="22" y="2"/>
                </a:lnTo>
                <a:lnTo>
                  <a:pt x="0" y="56"/>
                </a:lnTo>
                <a:lnTo>
                  <a:pt x="22" y="14"/>
                </a:lnTo>
                <a:lnTo>
                  <a:pt x="28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89" name="Freeform 3019"/>
          <p:cNvSpPr>
            <a:spLocks/>
          </p:cNvSpPr>
          <p:nvPr/>
        </p:nvSpPr>
        <p:spPr bwMode="auto">
          <a:xfrm>
            <a:off x="6697478" y="3369718"/>
            <a:ext cx="563047" cy="485917"/>
          </a:xfrm>
          <a:custGeom>
            <a:avLst/>
            <a:gdLst/>
            <a:ahLst/>
            <a:cxnLst>
              <a:cxn ang="0">
                <a:pos x="0" y="122"/>
              </a:cxn>
              <a:cxn ang="0">
                <a:pos x="48" y="118"/>
              </a:cxn>
              <a:cxn ang="0">
                <a:pos x="48" y="154"/>
              </a:cxn>
              <a:cxn ang="0">
                <a:pos x="310" y="378"/>
              </a:cxn>
              <a:cxn ang="0">
                <a:pos x="422" y="176"/>
              </a:cxn>
              <a:cxn ang="0">
                <a:pos x="438" y="104"/>
              </a:cxn>
              <a:cxn ang="0">
                <a:pos x="306" y="16"/>
              </a:cxn>
              <a:cxn ang="0">
                <a:pos x="224" y="32"/>
              </a:cxn>
              <a:cxn ang="0">
                <a:pos x="194" y="0"/>
              </a:cxn>
              <a:cxn ang="0">
                <a:pos x="24" y="66"/>
              </a:cxn>
              <a:cxn ang="0">
                <a:pos x="16" y="82"/>
              </a:cxn>
              <a:cxn ang="0">
                <a:pos x="0" y="122"/>
              </a:cxn>
            </a:cxnLst>
            <a:rect l="0" t="0" r="r" b="b"/>
            <a:pathLst>
              <a:path w="438" h="378">
                <a:moveTo>
                  <a:pt x="0" y="122"/>
                </a:moveTo>
                <a:lnTo>
                  <a:pt x="48" y="118"/>
                </a:lnTo>
                <a:lnTo>
                  <a:pt x="48" y="154"/>
                </a:lnTo>
                <a:lnTo>
                  <a:pt x="310" y="378"/>
                </a:lnTo>
                <a:lnTo>
                  <a:pt x="422" y="176"/>
                </a:lnTo>
                <a:lnTo>
                  <a:pt x="438" y="104"/>
                </a:lnTo>
                <a:lnTo>
                  <a:pt x="306" y="16"/>
                </a:lnTo>
                <a:lnTo>
                  <a:pt x="224" y="32"/>
                </a:lnTo>
                <a:lnTo>
                  <a:pt x="194" y="0"/>
                </a:lnTo>
                <a:lnTo>
                  <a:pt x="24" y="66"/>
                </a:lnTo>
                <a:lnTo>
                  <a:pt x="16" y="82"/>
                </a:lnTo>
                <a:lnTo>
                  <a:pt x="0" y="12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0" name="Freeform 3020"/>
          <p:cNvSpPr>
            <a:spLocks/>
          </p:cNvSpPr>
          <p:nvPr/>
        </p:nvSpPr>
        <p:spPr bwMode="auto">
          <a:xfrm>
            <a:off x="6574070" y="4087024"/>
            <a:ext cx="411359" cy="107982"/>
          </a:xfrm>
          <a:custGeom>
            <a:avLst/>
            <a:gdLst/>
            <a:ahLst/>
            <a:cxnLst>
              <a:cxn ang="0">
                <a:pos x="278" y="42"/>
              </a:cxn>
              <a:cxn ang="0">
                <a:pos x="320" y="56"/>
              </a:cxn>
              <a:cxn ang="0">
                <a:pos x="314" y="0"/>
              </a:cxn>
              <a:cxn ang="0">
                <a:pos x="314" y="48"/>
              </a:cxn>
              <a:cxn ang="0">
                <a:pos x="280" y="36"/>
              </a:cxn>
              <a:cxn ang="0">
                <a:pos x="18" y="78"/>
              </a:cxn>
              <a:cxn ang="0">
                <a:pos x="0" y="54"/>
              </a:cxn>
              <a:cxn ang="0">
                <a:pos x="18" y="84"/>
              </a:cxn>
              <a:cxn ang="0">
                <a:pos x="278" y="42"/>
              </a:cxn>
            </a:cxnLst>
            <a:rect l="0" t="0" r="r" b="b"/>
            <a:pathLst>
              <a:path w="320" h="84">
                <a:moveTo>
                  <a:pt x="278" y="42"/>
                </a:moveTo>
                <a:lnTo>
                  <a:pt x="320" y="56"/>
                </a:lnTo>
                <a:lnTo>
                  <a:pt x="314" y="0"/>
                </a:lnTo>
                <a:lnTo>
                  <a:pt x="314" y="48"/>
                </a:lnTo>
                <a:lnTo>
                  <a:pt x="280" y="36"/>
                </a:lnTo>
                <a:lnTo>
                  <a:pt x="18" y="78"/>
                </a:lnTo>
                <a:lnTo>
                  <a:pt x="0" y="54"/>
                </a:lnTo>
                <a:lnTo>
                  <a:pt x="18" y="84"/>
                </a:lnTo>
                <a:lnTo>
                  <a:pt x="278" y="4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1" name="Freeform 3021"/>
          <p:cNvSpPr>
            <a:spLocks/>
          </p:cNvSpPr>
          <p:nvPr/>
        </p:nvSpPr>
        <p:spPr bwMode="auto">
          <a:xfrm>
            <a:off x="6977716" y="4084453"/>
            <a:ext cx="89985" cy="5142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0" y="4"/>
              </a:cxn>
              <a:cxn ang="0">
                <a:pos x="70" y="0"/>
              </a:cxn>
              <a:cxn ang="0">
                <a:pos x="0" y="2"/>
              </a:cxn>
            </a:cxnLst>
            <a:rect l="0" t="0" r="r" b="b"/>
            <a:pathLst>
              <a:path w="70" h="4">
                <a:moveTo>
                  <a:pt x="0" y="2"/>
                </a:moveTo>
                <a:lnTo>
                  <a:pt x="70" y="4"/>
                </a:lnTo>
                <a:lnTo>
                  <a:pt x="70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2" name="Freeform 3022"/>
          <p:cNvSpPr>
            <a:spLocks/>
          </p:cNvSpPr>
          <p:nvPr/>
        </p:nvSpPr>
        <p:spPr bwMode="auto">
          <a:xfrm>
            <a:off x="6977716" y="4087024"/>
            <a:ext cx="89985" cy="71988"/>
          </a:xfrm>
          <a:custGeom>
            <a:avLst/>
            <a:gdLst/>
            <a:ahLst/>
            <a:cxnLst>
              <a:cxn ang="0">
                <a:pos x="6" y="56"/>
              </a:cxn>
              <a:cxn ang="0">
                <a:pos x="6" y="6"/>
              </a:cxn>
              <a:cxn ang="0">
                <a:pos x="70" y="6"/>
              </a:cxn>
              <a:cxn ang="0">
                <a:pos x="70" y="2"/>
              </a:cxn>
              <a:cxn ang="0">
                <a:pos x="0" y="0"/>
              </a:cxn>
              <a:cxn ang="0">
                <a:pos x="6" y="56"/>
              </a:cxn>
            </a:cxnLst>
            <a:rect l="0" t="0" r="r" b="b"/>
            <a:pathLst>
              <a:path w="70" h="56">
                <a:moveTo>
                  <a:pt x="6" y="56"/>
                </a:moveTo>
                <a:lnTo>
                  <a:pt x="6" y="6"/>
                </a:lnTo>
                <a:lnTo>
                  <a:pt x="70" y="6"/>
                </a:lnTo>
                <a:lnTo>
                  <a:pt x="70" y="2"/>
                </a:lnTo>
                <a:lnTo>
                  <a:pt x="0" y="0"/>
                </a:lnTo>
                <a:lnTo>
                  <a:pt x="6" y="5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3" name="Freeform 3023"/>
          <p:cNvSpPr>
            <a:spLocks/>
          </p:cNvSpPr>
          <p:nvPr/>
        </p:nvSpPr>
        <p:spPr bwMode="auto">
          <a:xfrm>
            <a:off x="6566357" y="4141015"/>
            <a:ext cx="30852" cy="53991"/>
          </a:xfrm>
          <a:custGeom>
            <a:avLst/>
            <a:gdLst/>
            <a:ahLst/>
            <a:cxnLst>
              <a:cxn ang="0">
                <a:pos x="24" y="42"/>
              </a:cxn>
              <a:cxn ang="0">
                <a:pos x="6" y="12"/>
              </a:cxn>
              <a:cxn ang="0">
                <a:pos x="0" y="0"/>
              </a:cxn>
              <a:cxn ang="0">
                <a:pos x="2" y="12"/>
              </a:cxn>
              <a:cxn ang="0">
                <a:pos x="24" y="42"/>
              </a:cxn>
            </a:cxnLst>
            <a:rect l="0" t="0" r="r" b="b"/>
            <a:pathLst>
              <a:path w="24" h="42">
                <a:moveTo>
                  <a:pt x="24" y="42"/>
                </a:moveTo>
                <a:lnTo>
                  <a:pt x="6" y="12"/>
                </a:lnTo>
                <a:lnTo>
                  <a:pt x="0" y="0"/>
                </a:lnTo>
                <a:lnTo>
                  <a:pt x="2" y="12"/>
                </a:lnTo>
                <a:lnTo>
                  <a:pt x="24" y="4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4" name="Freeform 3024"/>
          <p:cNvSpPr>
            <a:spLocks/>
          </p:cNvSpPr>
          <p:nvPr/>
        </p:nvSpPr>
        <p:spPr bwMode="auto">
          <a:xfrm>
            <a:off x="6214131" y="4166725"/>
            <a:ext cx="56562" cy="110553"/>
          </a:xfrm>
          <a:custGeom>
            <a:avLst/>
            <a:gdLst/>
            <a:ahLst/>
            <a:cxnLst>
              <a:cxn ang="0">
                <a:pos x="44" y="86"/>
              </a:cxn>
              <a:cxn ang="0">
                <a:pos x="44" y="86"/>
              </a:cxn>
              <a:cxn ang="0">
                <a:pos x="0" y="0"/>
              </a:cxn>
              <a:cxn ang="0">
                <a:pos x="44" y="86"/>
              </a:cxn>
            </a:cxnLst>
            <a:rect l="0" t="0" r="r" b="b"/>
            <a:pathLst>
              <a:path w="44" h="86">
                <a:moveTo>
                  <a:pt x="44" y="86"/>
                </a:moveTo>
                <a:lnTo>
                  <a:pt x="44" y="86"/>
                </a:lnTo>
                <a:lnTo>
                  <a:pt x="0" y="0"/>
                </a:lnTo>
                <a:lnTo>
                  <a:pt x="44" y="8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5" name="Freeform 3025"/>
          <p:cNvSpPr>
            <a:spLocks/>
          </p:cNvSpPr>
          <p:nvPr/>
        </p:nvSpPr>
        <p:spPr bwMode="auto">
          <a:xfrm>
            <a:off x="6391530" y="3454560"/>
            <a:ext cx="701881" cy="732732"/>
          </a:xfrm>
          <a:custGeom>
            <a:avLst/>
            <a:gdLst/>
            <a:ahLst/>
            <a:cxnLst>
              <a:cxn ang="0">
                <a:pos x="422" y="528"/>
              </a:cxn>
              <a:cxn ang="0">
                <a:pos x="456" y="540"/>
              </a:cxn>
              <a:cxn ang="0">
                <a:pos x="456" y="492"/>
              </a:cxn>
              <a:cxn ang="0">
                <a:pos x="526" y="490"/>
              </a:cxn>
              <a:cxn ang="0">
                <a:pos x="526" y="494"/>
              </a:cxn>
              <a:cxn ang="0">
                <a:pos x="526" y="494"/>
              </a:cxn>
              <a:cxn ang="0">
                <a:pos x="512" y="378"/>
              </a:cxn>
              <a:cxn ang="0">
                <a:pos x="546" y="314"/>
              </a:cxn>
              <a:cxn ang="0">
                <a:pos x="284" y="90"/>
              </a:cxn>
              <a:cxn ang="0">
                <a:pos x="284" y="56"/>
              </a:cxn>
              <a:cxn ang="0">
                <a:pos x="232" y="58"/>
              </a:cxn>
              <a:cxn ang="0">
                <a:pos x="254" y="4"/>
              </a:cxn>
              <a:cxn ang="0">
                <a:pos x="260" y="2"/>
              </a:cxn>
              <a:cxn ang="0">
                <a:pos x="254" y="16"/>
              </a:cxn>
              <a:cxn ang="0">
                <a:pos x="262" y="0"/>
              </a:cxn>
              <a:cxn ang="0">
                <a:pos x="182" y="30"/>
              </a:cxn>
              <a:cxn ang="0">
                <a:pos x="0" y="60"/>
              </a:cxn>
              <a:cxn ang="0">
                <a:pos x="120" y="390"/>
              </a:cxn>
              <a:cxn ang="0">
                <a:pos x="142" y="546"/>
              </a:cxn>
              <a:cxn ang="0">
                <a:pos x="160" y="570"/>
              </a:cxn>
              <a:cxn ang="0">
                <a:pos x="422" y="528"/>
              </a:cxn>
            </a:cxnLst>
            <a:rect l="0" t="0" r="r" b="b"/>
            <a:pathLst>
              <a:path w="546" h="570">
                <a:moveTo>
                  <a:pt x="422" y="528"/>
                </a:moveTo>
                <a:lnTo>
                  <a:pt x="456" y="540"/>
                </a:lnTo>
                <a:lnTo>
                  <a:pt x="456" y="492"/>
                </a:lnTo>
                <a:lnTo>
                  <a:pt x="526" y="490"/>
                </a:lnTo>
                <a:lnTo>
                  <a:pt x="526" y="494"/>
                </a:lnTo>
                <a:lnTo>
                  <a:pt x="526" y="494"/>
                </a:lnTo>
                <a:lnTo>
                  <a:pt x="512" y="378"/>
                </a:lnTo>
                <a:lnTo>
                  <a:pt x="546" y="314"/>
                </a:lnTo>
                <a:lnTo>
                  <a:pt x="284" y="90"/>
                </a:lnTo>
                <a:lnTo>
                  <a:pt x="284" y="56"/>
                </a:lnTo>
                <a:lnTo>
                  <a:pt x="232" y="58"/>
                </a:lnTo>
                <a:lnTo>
                  <a:pt x="254" y="4"/>
                </a:lnTo>
                <a:lnTo>
                  <a:pt x="260" y="2"/>
                </a:lnTo>
                <a:lnTo>
                  <a:pt x="254" y="16"/>
                </a:lnTo>
                <a:lnTo>
                  <a:pt x="262" y="0"/>
                </a:lnTo>
                <a:lnTo>
                  <a:pt x="182" y="30"/>
                </a:lnTo>
                <a:lnTo>
                  <a:pt x="0" y="60"/>
                </a:lnTo>
                <a:lnTo>
                  <a:pt x="120" y="390"/>
                </a:lnTo>
                <a:lnTo>
                  <a:pt x="142" y="546"/>
                </a:lnTo>
                <a:lnTo>
                  <a:pt x="160" y="570"/>
                </a:lnTo>
                <a:lnTo>
                  <a:pt x="422" y="52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6" name="Freeform 3026"/>
          <p:cNvSpPr>
            <a:spLocks/>
          </p:cNvSpPr>
          <p:nvPr/>
        </p:nvSpPr>
        <p:spPr bwMode="auto">
          <a:xfrm>
            <a:off x="6214131" y="4089595"/>
            <a:ext cx="1190369" cy="856140"/>
          </a:xfrm>
          <a:custGeom>
            <a:avLst/>
            <a:gdLst/>
            <a:ahLst/>
            <a:cxnLst>
              <a:cxn ang="0">
                <a:pos x="896" y="342"/>
              </a:cxn>
              <a:cxn ang="0">
                <a:pos x="808" y="232"/>
              </a:cxn>
              <a:cxn ang="0">
                <a:pos x="808" y="182"/>
              </a:cxn>
              <a:cxn ang="0">
                <a:pos x="668" y="20"/>
              </a:cxn>
              <a:cxn ang="0">
                <a:pos x="664" y="0"/>
              </a:cxn>
              <a:cxn ang="0">
                <a:pos x="664" y="0"/>
              </a:cxn>
              <a:cxn ang="0">
                <a:pos x="664" y="4"/>
              </a:cxn>
              <a:cxn ang="0">
                <a:pos x="600" y="4"/>
              </a:cxn>
              <a:cxn ang="0">
                <a:pos x="600" y="54"/>
              </a:cxn>
              <a:cxn ang="0">
                <a:pos x="558" y="40"/>
              </a:cxn>
              <a:cxn ang="0">
                <a:pos x="298" y="82"/>
              </a:cxn>
              <a:cxn ang="0">
                <a:pos x="276" y="52"/>
              </a:cxn>
              <a:cxn ang="0">
                <a:pos x="274" y="40"/>
              </a:cxn>
              <a:cxn ang="0">
                <a:pos x="0" y="60"/>
              </a:cxn>
              <a:cxn ang="0">
                <a:pos x="44" y="146"/>
              </a:cxn>
              <a:cxn ang="0">
                <a:pos x="132" y="108"/>
              </a:cxn>
              <a:cxn ang="0">
                <a:pos x="242" y="154"/>
              </a:cxn>
              <a:cxn ang="0">
                <a:pos x="242" y="192"/>
              </a:cxn>
              <a:cxn ang="0">
                <a:pos x="298" y="192"/>
              </a:cxn>
              <a:cxn ang="0">
                <a:pos x="380" y="128"/>
              </a:cxn>
              <a:cxn ang="0">
                <a:pos x="558" y="206"/>
              </a:cxn>
              <a:cxn ang="0">
                <a:pos x="558" y="368"/>
              </a:cxn>
              <a:cxn ang="0">
                <a:pos x="598" y="382"/>
              </a:cxn>
              <a:cxn ang="0">
                <a:pos x="638" y="478"/>
              </a:cxn>
              <a:cxn ang="0">
                <a:pos x="776" y="584"/>
              </a:cxn>
              <a:cxn ang="0">
                <a:pos x="776" y="626"/>
              </a:cxn>
              <a:cxn ang="0">
                <a:pos x="830" y="666"/>
              </a:cxn>
              <a:cxn ang="0">
                <a:pos x="886" y="610"/>
              </a:cxn>
              <a:cxn ang="0">
                <a:pos x="916" y="610"/>
              </a:cxn>
              <a:cxn ang="0">
                <a:pos x="926" y="518"/>
              </a:cxn>
              <a:cxn ang="0">
                <a:pos x="896" y="342"/>
              </a:cxn>
            </a:cxnLst>
            <a:rect l="0" t="0" r="r" b="b"/>
            <a:pathLst>
              <a:path w="926" h="666">
                <a:moveTo>
                  <a:pt x="896" y="342"/>
                </a:moveTo>
                <a:lnTo>
                  <a:pt x="808" y="232"/>
                </a:lnTo>
                <a:lnTo>
                  <a:pt x="808" y="182"/>
                </a:lnTo>
                <a:lnTo>
                  <a:pt x="668" y="20"/>
                </a:lnTo>
                <a:lnTo>
                  <a:pt x="664" y="0"/>
                </a:lnTo>
                <a:lnTo>
                  <a:pt x="664" y="0"/>
                </a:lnTo>
                <a:lnTo>
                  <a:pt x="664" y="4"/>
                </a:lnTo>
                <a:lnTo>
                  <a:pt x="600" y="4"/>
                </a:lnTo>
                <a:lnTo>
                  <a:pt x="600" y="54"/>
                </a:lnTo>
                <a:lnTo>
                  <a:pt x="558" y="40"/>
                </a:lnTo>
                <a:lnTo>
                  <a:pt x="298" y="82"/>
                </a:lnTo>
                <a:lnTo>
                  <a:pt x="276" y="52"/>
                </a:lnTo>
                <a:lnTo>
                  <a:pt x="274" y="40"/>
                </a:lnTo>
                <a:lnTo>
                  <a:pt x="0" y="60"/>
                </a:lnTo>
                <a:lnTo>
                  <a:pt x="44" y="146"/>
                </a:lnTo>
                <a:lnTo>
                  <a:pt x="132" y="108"/>
                </a:lnTo>
                <a:lnTo>
                  <a:pt x="242" y="154"/>
                </a:lnTo>
                <a:lnTo>
                  <a:pt x="242" y="192"/>
                </a:lnTo>
                <a:lnTo>
                  <a:pt x="298" y="192"/>
                </a:lnTo>
                <a:lnTo>
                  <a:pt x="380" y="128"/>
                </a:lnTo>
                <a:lnTo>
                  <a:pt x="558" y="206"/>
                </a:lnTo>
                <a:lnTo>
                  <a:pt x="558" y="368"/>
                </a:lnTo>
                <a:lnTo>
                  <a:pt x="598" y="382"/>
                </a:lnTo>
                <a:lnTo>
                  <a:pt x="638" y="478"/>
                </a:lnTo>
                <a:lnTo>
                  <a:pt x="776" y="584"/>
                </a:lnTo>
                <a:lnTo>
                  <a:pt x="776" y="626"/>
                </a:lnTo>
                <a:lnTo>
                  <a:pt x="830" y="666"/>
                </a:lnTo>
                <a:lnTo>
                  <a:pt x="886" y="610"/>
                </a:lnTo>
                <a:lnTo>
                  <a:pt x="916" y="610"/>
                </a:lnTo>
                <a:lnTo>
                  <a:pt x="926" y="518"/>
                </a:lnTo>
                <a:lnTo>
                  <a:pt x="896" y="34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7" name="Freeform 3027"/>
          <p:cNvSpPr>
            <a:spLocks/>
          </p:cNvSpPr>
          <p:nvPr/>
        </p:nvSpPr>
        <p:spPr bwMode="auto">
          <a:xfrm>
            <a:off x="7353080" y="1575166"/>
            <a:ext cx="131121" cy="460207"/>
          </a:xfrm>
          <a:custGeom>
            <a:avLst/>
            <a:gdLst/>
            <a:ahLst/>
            <a:cxnLst>
              <a:cxn ang="0">
                <a:pos x="40" y="132"/>
              </a:cxn>
              <a:cxn ang="0">
                <a:pos x="2" y="0"/>
              </a:cxn>
              <a:cxn ang="0">
                <a:pos x="0" y="0"/>
              </a:cxn>
              <a:cxn ang="0">
                <a:pos x="38" y="132"/>
              </a:cxn>
              <a:cxn ang="0">
                <a:pos x="102" y="358"/>
              </a:cxn>
              <a:cxn ang="0">
                <a:pos x="80" y="276"/>
              </a:cxn>
              <a:cxn ang="0">
                <a:pos x="40" y="132"/>
              </a:cxn>
            </a:cxnLst>
            <a:rect l="0" t="0" r="r" b="b"/>
            <a:pathLst>
              <a:path w="102" h="358">
                <a:moveTo>
                  <a:pt x="40" y="132"/>
                </a:moveTo>
                <a:lnTo>
                  <a:pt x="2" y="0"/>
                </a:lnTo>
                <a:lnTo>
                  <a:pt x="0" y="0"/>
                </a:lnTo>
                <a:lnTo>
                  <a:pt x="38" y="132"/>
                </a:lnTo>
                <a:lnTo>
                  <a:pt x="102" y="358"/>
                </a:lnTo>
                <a:lnTo>
                  <a:pt x="80" y="276"/>
                </a:lnTo>
                <a:lnTo>
                  <a:pt x="40" y="13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8" name="Freeform 3028"/>
          <p:cNvSpPr>
            <a:spLocks/>
          </p:cNvSpPr>
          <p:nvPr/>
        </p:nvSpPr>
        <p:spPr bwMode="auto">
          <a:xfrm>
            <a:off x="7484201" y="2035373"/>
            <a:ext cx="79701" cy="174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84"/>
              </a:cxn>
              <a:cxn ang="0">
                <a:pos x="62" y="136"/>
              </a:cxn>
              <a:cxn ang="0">
                <a:pos x="12" y="82"/>
              </a:cxn>
              <a:cxn ang="0">
                <a:pos x="0" y="0"/>
              </a:cxn>
            </a:cxnLst>
            <a:rect l="0" t="0" r="r" b="b"/>
            <a:pathLst>
              <a:path w="62" h="136">
                <a:moveTo>
                  <a:pt x="0" y="0"/>
                </a:moveTo>
                <a:lnTo>
                  <a:pt x="10" y="84"/>
                </a:lnTo>
                <a:lnTo>
                  <a:pt x="62" y="136"/>
                </a:lnTo>
                <a:lnTo>
                  <a:pt x="12" y="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99" name="Freeform 3029"/>
          <p:cNvSpPr>
            <a:spLocks/>
          </p:cNvSpPr>
          <p:nvPr/>
        </p:nvSpPr>
        <p:spPr bwMode="auto">
          <a:xfrm>
            <a:off x="6705191" y="2313040"/>
            <a:ext cx="97698" cy="259670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6"/>
              </a:cxn>
              <a:cxn ang="0">
                <a:pos x="6" y="24"/>
              </a:cxn>
              <a:cxn ang="0">
                <a:pos x="74" y="202"/>
              </a:cxn>
              <a:cxn ang="0">
                <a:pos x="76" y="200"/>
              </a:cxn>
              <a:cxn ang="0">
                <a:pos x="2" y="0"/>
              </a:cxn>
            </a:cxnLst>
            <a:rect l="0" t="0" r="r" b="b"/>
            <a:pathLst>
              <a:path w="76" h="202">
                <a:moveTo>
                  <a:pt x="2" y="0"/>
                </a:moveTo>
                <a:lnTo>
                  <a:pt x="0" y="6"/>
                </a:lnTo>
                <a:lnTo>
                  <a:pt x="6" y="24"/>
                </a:lnTo>
                <a:lnTo>
                  <a:pt x="74" y="202"/>
                </a:lnTo>
                <a:lnTo>
                  <a:pt x="76" y="200"/>
                </a:lnTo>
                <a:lnTo>
                  <a:pt x="2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0" name="Freeform 3030"/>
          <p:cNvSpPr>
            <a:spLocks/>
          </p:cNvSpPr>
          <p:nvPr/>
        </p:nvSpPr>
        <p:spPr bwMode="auto">
          <a:xfrm>
            <a:off x="6661484" y="2585565"/>
            <a:ext cx="503914" cy="455065"/>
          </a:xfrm>
          <a:custGeom>
            <a:avLst/>
            <a:gdLst/>
            <a:ahLst/>
            <a:cxnLst>
              <a:cxn ang="0">
                <a:pos x="6" y="268"/>
              </a:cxn>
              <a:cxn ang="0">
                <a:pos x="0" y="264"/>
              </a:cxn>
              <a:cxn ang="0">
                <a:pos x="10" y="298"/>
              </a:cxn>
              <a:cxn ang="0">
                <a:pos x="62" y="320"/>
              </a:cxn>
              <a:cxn ang="0">
                <a:pos x="62" y="320"/>
              </a:cxn>
              <a:cxn ang="0">
                <a:pos x="64" y="322"/>
              </a:cxn>
              <a:cxn ang="0">
                <a:pos x="136" y="354"/>
              </a:cxn>
              <a:cxn ang="0">
                <a:pos x="206" y="312"/>
              </a:cxn>
              <a:cxn ang="0">
                <a:pos x="236" y="148"/>
              </a:cxn>
              <a:cxn ang="0">
                <a:pos x="266" y="172"/>
              </a:cxn>
              <a:cxn ang="0">
                <a:pos x="294" y="102"/>
              </a:cxn>
              <a:cxn ang="0">
                <a:pos x="336" y="40"/>
              </a:cxn>
              <a:cxn ang="0">
                <a:pos x="376" y="40"/>
              </a:cxn>
              <a:cxn ang="0">
                <a:pos x="392" y="18"/>
              </a:cxn>
              <a:cxn ang="0">
                <a:pos x="346" y="8"/>
              </a:cxn>
              <a:cxn ang="0">
                <a:pos x="240" y="64"/>
              </a:cxn>
              <a:cxn ang="0">
                <a:pos x="214" y="18"/>
              </a:cxn>
              <a:cxn ang="0">
                <a:pos x="126" y="48"/>
              </a:cxn>
              <a:cxn ang="0">
                <a:pos x="110" y="0"/>
              </a:cxn>
              <a:cxn ang="0">
                <a:pos x="98" y="76"/>
              </a:cxn>
              <a:cxn ang="0">
                <a:pos x="6" y="268"/>
              </a:cxn>
            </a:cxnLst>
            <a:rect l="0" t="0" r="r" b="b"/>
            <a:pathLst>
              <a:path w="392" h="354">
                <a:moveTo>
                  <a:pt x="6" y="268"/>
                </a:moveTo>
                <a:lnTo>
                  <a:pt x="0" y="264"/>
                </a:lnTo>
                <a:lnTo>
                  <a:pt x="10" y="298"/>
                </a:lnTo>
                <a:lnTo>
                  <a:pt x="62" y="320"/>
                </a:lnTo>
                <a:lnTo>
                  <a:pt x="62" y="320"/>
                </a:lnTo>
                <a:lnTo>
                  <a:pt x="64" y="322"/>
                </a:lnTo>
                <a:lnTo>
                  <a:pt x="136" y="354"/>
                </a:lnTo>
                <a:lnTo>
                  <a:pt x="206" y="312"/>
                </a:lnTo>
                <a:lnTo>
                  <a:pt x="236" y="148"/>
                </a:lnTo>
                <a:lnTo>
                  <a:pt x="266" y="172"/>
                </a:lnTo>
                <a:lnTo>
                  <a:pt x="294" y="102"/>
                </a:lnTo>
                <a:lnTo>
                  <a:pt x="336" y="40"/>
                </a:lnTo>
                <a:lnTo>
                  <a:pt x="376" y="40"/>
                </a:lnTo>
                <a:lnTo>
                  <a:pt x="392" y="18"/>
                </a:lnTo>
                <a:lnTo>
                  <a:pt x="346" y="8"/>
                </a:lnTo>
                <a:lnTo>
                  <a:pt x="240" y="64"/>
                </a:lnTo>
                <a:lnTo>
                  <a:pt x="214" y="18"/>
                </a:lnTo>
                <a:lnTo>
                  <a:pt x="126" y="48"/>
                </a:lnTo>
                <a:lnTo>
                  <a:pt x="110" y="0"/>
                </a:lnTo>
                <a:lnTo>
                  <a:pt x="98" y="76"/>
                </a:lnTo>
                <a:lnTo>
                  <a:pt x="6" y="26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1" name="Freeform 3031"/>
          <p:cNvSpPr>
            <a:spLocks/>
          </p:cNvSpPr>
          <p:nvPr/>
        </p:nvSpPr>
        <p:spPr bwMode="auto">
          <a:xfrm>
            <a:off x="6661484" y="2922365"/>
            <a:ext cx="7713" cy="7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6" y="6"/>
              </a:cxn>
              <a:cxn ang="0">
                <a:pos x="0" y="0"/>
              </a:cxn>
            </a:cxnLst>
            <a:rect l="0" t="0" r="r" b="b"/>
            <a:pathLst>
              <a:path w="6" h="6">
                <a:moveTo>
                  <a:pt x="0" y="0"/>
                </a:moveTo>
                <a:lnTo>
                  <a:pt x="0" y="2"/>
                </a:lnTo>
                <a:lnTo>
                  <a:pt x="6" y="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2" name="Freeform 3032"/>
          <p:cNvSpPr>
            <a:spLocks/>
          </p:cNvSpPr>
          <p:nvPr/>
        </p:nvSpPr>
        <p:spPr bwMode="auto">
          <a:xfrm>
            <a:off x="6787462" y="2582994"/>
            <a:ext cx="15426" cy="100269"/>
          </a:xfrm>
          <a:custGeom>
            <a:avLst/>
            <a:gdLst/>
            <a:ahLst/>
            <a:cxnLst>
              <a:cxn ang="0">
                <a:pos x="0" y="78"/>
              </a:cxn>
              <a:cxn ang="0">
                <a:pos x="12" y="2"/>
              </a:cxn>
              <a:cxn ang="0">
                <a:pos x="10" y="0"/>
              </a:cxn>
              <a:cxn ang="0">
                <a:pos x="0" y="78"/>
              </a:cxn>
            </a:cxnLst>
            <a:rect l="0" t="0" r="r" b="b"/>
            <a:pathLst>
              <a:path w="12" h="78">
                <a:moveTo>
                  <a:pt x="0" y="78"/>
                </a:moveTo>
                <a:lnTo>
                  <a:pt x="12" y="2"/>
                </a:lnTo>
                <a:lnTo>
                  <a:pt x="10" y="0"/>
                </a:lnTo>
                <a:lnTo>
                  <a:pt x="0" y="78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3" name="Freeform 3033"/>
          <p:cNvSpPr>
            <a:spLocks/>
          </p:cNvSpPr>
          <p:nvPr/>
        </p:nvSpPr>
        <p:spPr bwMode="auto">
          <a:xfrm>
            <a:off x="6669197" y="2683263"/>
            <a:ext cx="118266" cy="246815"/>
          </a:xfrm>
          <a:custGeom>
            <a:avLst/>
            <a:gdLst/>
            <a:ahLst/>
            <a:cxnLst>
              <a:cxn ang="0">
                <a:pos x="58" y="60"/>
              </a:cxn>
              <a:cxn ang="0">
                <a:pos x="0" y="192"/>
              </a:cxn>
              <a:cxn ang="0">
                <a:pos x="92" y="0"/>
              </a:cxn>
              <a:cxn ang="0">
                <a:pos x="58" y="60"/>
              </a:cxn>
            </a:cxnLst>
            <a:rect l="0" t="0" r="r" b="b"/>
            <a:pathLst>
              <a:path w="92" h="192">
                <a:moveTo>
                  <a:pt x="58" y="60"/>
                </a:moveTo>
                <a:lnTo>
                  <a:pt x="0" y="192"/>
                </a:lnTo>
                <a:lnTo>
                  <a:pt x="92" y="0"/>
                </a:lnTo>
                <a:lnTo>
                  <a:pt x="58" y="6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4" name="Freeform 3034"/>
          <p:cNvSpPr>
            <a:spLocks/>
          </p:cNvSpPr>
          <p:nvPr/>
        </p:nvSpPr>
        <p:spPr bwMode="auto">
          <a:xfrm>
            <a:off x="6800317" y="2572711"/>
            <a:ext cx="2571" cy="771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2" y="2"/>
              </a:cxn>
              <a:cxn ang="0">
                <a:pos x="0" y="0"/>
              </a:cxn>
              <a:cxn ang="0">
                <a:pos x="0" y="6"/>
              </a:cxn>
            </a:cxnLst>
            <a:rect l="0" t="0" r="r" b="b"/>
            <a:pathLst>
              <a:path w="2" h="6">
                <a:moveTo>
                  <a:pt x="0" y="6"/>
                </a:moveTo>
                <a:lnTo>
                  <a:pt x="2" y="2"/>
                </a:lnTo>
                <a:lnTo>
                  <a:pt x="0" y="0"/>
                </a:lnTo>
                <a:lnTo>
                  <a:pt x="0" y="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5" name="Freeform 3035"/>
          <p:cNvSpPr>
            <a:spLocks/>
          </p:cNvSpPr>
          <p:nvPr/>
        </p:nvSpPr>
        <p:spPr bwMode="auto">
          <a:xfrm>
            <a:off x="6286119" y="2315611"/>
            <a:ext cx="509056" cy="601612"/>
          </a:xfrm>
          <a:custGeom>
            <a:avLst/>
            <a:gdLst/>
            <a:ahLst/>
            <a:cxnLst>
              <a:cxn ang="0">
                <a:pos x="282" y="50"/>
              </a:cxn>
              <a:cxn ang="0">
                <a:pos x="234" y="78"/>
              </a:cxn>
              <a:cxn ang="0">
                <a:pos x="206" y="104"/>
              </a:cxn>
              <a:cxn ang="0">
                <a:pos x="142" y="84"/>
              </a:cxn>
              <a:cxn ang="0">
                <a:pos x="0" y="128"/>
              </a:cxn>
              <a:cxn ang="0">
                <a:pos x="66" y="422"/>
              </a:cxn>
              <a:cxn ang="0">
                <a:pos x="172" y="460"/>
              </a:cxn>
              <a:cxn ang="0">
                <a:pos x="264" y="448"/>
              </a:cxn>
              <a:cxn ang="0">
                <a:pos x="298" y="468"/>
              </a:cxn>
              <a:cxn ang="0">
                <a:pos x="354" y="344"/>
              </a:cxn>
              <a:cxn ang="0">
                <a:pos x="386" y="284"/>
              </a:cxn>
              <a:cxn ang="0">
                <a:pos x="396" y="200"/>
              </a:cxn>
              <a:cxn ang="0">
                <a:pos x="332" y="22"/>
              </a:cxn>
              <a:cxn ang="0">
                <a:pos x="324" y="0"/>
              </a:cxn>
              <a:cxn ang="0">
                <a:pos x="282" y="50"/>
              </a:cxn>
            </a:cxnLst>
            <a:rect l="0" t="0" r="r" b="b"/>
            <a:pathLst>
              <a:path w="396" h="468">
                <a:moveTo>
                  <a:pt x="282" y="50"/>
                </a:moveTo>
                <a:lnTo>
                  <a:pt x="234" y="78"/>
                </a:lnTo>
                <a:lnTo>
                  <a:pt x="206" y="104"/>
                </a:lnTo>
                <a:lnTo>
                  <a:pt x="142" y="84"/>
                </a:lnTo>
                <a:lnTo>
                  <a:pt x="0" y="128"/>
                </a:lnTo>
                <a:lnTo>
                  <a:pt x="66" y="422"/>
                </a:lnTo>
                <a:lnTo>
                  <a:pt x="172" y="460"/>
                </a:lnTo>
                <a:lnTo>
                  <a:pt x="264" y="448"/>
                </a:lnTo>
                <a:lnTo>
                  <a:pt x="298" y="468"/>
                </a:lnTo>
                <a:lnTo>
                  <a:pt x="354" y="344"/>
                </a:lnTo>
                <a:lnTo>
                  <a:pt x="386" y="284"/>
                </a:lnTo>
                <a:lnTo>
                  <a:pt x="396" y="200"/>
                </a:lnTo>
                <a:lnTo>
                  <a:pt x="332" y="22"/>
                </a:lnTo>
                <a:lnTo>
                  <a:pt x="324" y="0"/>
                </a:lnTo>
                <a:lnTo>
                  <a:pt x="282" y="5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6" name="Freeform 3036"/>
          <p:cNvSpPr>
            <a:spLocks/>
          </p:cNvSpPr>
          <p:nvPr/>
        </p:nvSpPr>
        <p:spPr bwMode="auto">
          <a:xfrm>
            <a:off x="7353080" y="1575166"/>
            <a:ext cx="131121" cy="460207"/>
          </a:xfrm>
          <a:custGeom>
            <a:avLst/>
            <a:gdLst/>
            <a:ahLst/>
            <a:cxnLst>
              <a:cxn ang="0">
                <a:pos x="40" y="132"/>
              </a:cxn>
              <a:cxn ang="0">
                <a:pos x="2" y="0"/>
              </a:cxn>
              <a:cxn ang="0">
                <a:pos x="0" y="0"/>
              </a:cxn>
              <a:cxn ang="0">
                <a:pos x="38" y="132"/>
              </a:cxn>
              <a:cxn ang="0">
                <a:pos x="102" y="358"/>
              </a:cxn>
              <a:cxn ang="0">
                <a:pos x="80" y="276"/>
              </a:cxn>
              <a:cxn ang="0">
                <a:pos x="40" y="132"/>
              </a:cxn>
            </a:cxnLst>
            <a:rect l="0" t="0" r="r" b="b"/>
            <a:pathLst>
              <a:path w="102" h="358">
                <a:moveTo>
                  <a:pt x="40" y="132"/>
                </a:moveTo>
                <a:lnTo>
                  <a:pt x="2" y="0"/>
                </a:lnTo>
                <a:lnTo>
                  <a:pt x="0" y="0"/>
                </a:lnTo>
                <a:lnTo>
                  <a:pt x="38" y="132"/>
                </a:lnTo>
                <a:lnTo>
                  <a:pt x="102" y="358"/>
                </a:lnTo>
                <a:lnTo>
                  <a:pt x="80" y="276"/>
                </a:lnTo>
                <a:lnTo>
                  <a:pt x="40" y="13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7" name="Freeform 3037"/>
          <p:cNvSpPr>
            <a:spLocks/>
          </p:cNvSpPr>
          <p:nvPr/>
        </p:nvSpPr>
        <p:spPr bwMode="auto">
          <a:xfrm>
            <a:off x="7484201" y="2035373"/>
            <a:ext cx="79701" cy="174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84"/>
              </a:cxn>
              <a:cxn ang="0">
                <a:pos x="62" y="136"/>
              </a:cxn>
              <a:cxn ang="0">
                <a:pos x="12" y="82"/>
              </a:cxn>
              <a:cxn ang="0">
                <a:pos x="0" y="0"/>
              </a:cxn>
            </a:cxnLst>
            <a:rect l="0" t="0" r="r" b="b"/>
            <a:pathLst>
              <a:path w="62" h="136">
                <a:moveTo>
                  <a:pt x="0" y="0"/>
                </a:moveTo>
                <a:lnTo>
                  <a:pt x="10" y="84"/>
                </a:lnTo>
                <a:lnTo>
                  <a:pt x="62" y="136"/>
                </a:lnTo>
                <a:lnTo>
                  <a:pt x="12" y="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8" name="Freeform 3038"/>
          <p:cNvSpPr>
            <a:spLocks/>
          </p:cNvSpPr>
          <p:nvPr/>
        </p:nvSpPr>
        <p:spPr bwMode="auto">
          <a:xfrm>
            <a:off x="6815743" y="2122787"/>
            <a:ext cx="606754" cy="334229"/>
          </a:xfrm>
          <a:custGeom>
            <a:avLst/>
            <a:gdLst/>
            <a:ahLst/>
            <a:cxnLst>
              <a:cxn ang="0">
                <a:pos x="472" y="190"/>
              </a:cxn>
              <a:cxn ang="0">
                <a:pos x="434" y="138"/>
              </a:cxn>
              <a:cxn ang="0">
                <a:pos x="444" y="68"/>
              </a:cxn>
              <a:cxn ang="0">
                <a:pos x="364" y="0"/>
              </a:cxn>
              <a:cxn ang="0">
                <a:pos x="0" y="120"/>
              </a:cxn>
              <a:cxn ang="0">
                <a:pos x="364" y="4"/>
              </a:cxn>
              <a:cxn ang="0">
                <a:pos x="440" y="70"/>
              </a:cxn>
              <a:cxn ang="0">
                <a:pos x="430" y="138"/>
              </a:cxn>
              <a:cxn ang="0">
                <a:pos x="470" y="190"/>
              </a:cxn>
              <a:cxn ang="0">
                <a:pos x="442" y="260"/>
              </a:cxn>
              <a:cxn ang="0">
                <a:pos x="444" y="258"/>
              </a:cxn>
              <a:cxn ang="0">
                <a:pos x="472" y="190"/>
              </a:cxn>
            </a:cxnLst>
            <a:rect l="0" t="0" r="r" b="b"/>
            <a:pathLst>
              <a:path w="472" h="260">
                <a:moveTo>
                  <a:pt x="472" y="190"/>
                </a:moveTo>
                <a:lnTo>
                  <a:pt x="434" y="138"/>
                </a:lnTo>
                <a:lnTo>
                  <a:pt x="444" y="68"/>
                </a:lnTo>
                <a:lnTo>
                  <a:pt x="364" y="0"/>
                </a:lnTo>
                <a:lnTo>
                  <a:pt x="0" y="120"/>
                </a:lnTo>
                <a:lnTo>
                  <a:pt x="364" y="4"/>
                </a:lnTo>
                <a:lnTo>
                  <a:pt x="440" y="70"/>
                </a:lnTo>
                <a:lnTo>
                  <a:pt x="430" y="138"/>
                </a:lnTo>
                <a:lnTo>
                  <a:pt x="470" y="190"/>
                </a:lnTo>
                <a:lnTo>
                  <a:pt x="442" y="260"/>
                </a:lnTo>
                <a:lnTo>
                  <a:pt x="444" y="258"/>
                </a:lnTo>
                <a:lnTo>
                  <a:pt x="472" y="19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09" name="Freeform 3039"/>
          <p:cNvSpPr>
            <a:spLocks/>
          </p:cNvSpPr>
          <p:nvPr/>
        </p:nvSpPr>
        <p:spPr bwMode="auto">
          <a:xfrm>
            <a:off x="6792604" y="2127929"/>
            <a:ext cx="491059" cy="154259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16" y="120"/>
              </a:cxn>
              <a:cxn ang="0">
                <a:pos x="382" y="0"/>
              </a:cxn>
              <a:cxn ang="0">
                <a:pos x="18" y="116"/>
              </a:cxn>
              <a:cxn ang="0">
                <a:pos x="2" y="70"/>
              </a:cxn>
              <a:cxn ang="0">
                <a:pos x="0" y="72"/>
              </a:cxn>
            </a:cxnLst>
            <a:rect l="0" t="0" r="r" b="b"/>
            <a:pathLst>
              <a:path w="382" h="120">
                <a:moveTo>
                  <a:pt x="0" y="72"/>
                </a:moveTo>
                <a:lnTo>
                  <a:pt x="16" y="120"/>
                </a:lnTo>
                <a:lnTo>
                  <a:pt x="382" y="0"/>
                </a:lnTo>
                <a:lnTo>
                  <a:pt x="18" y="116"/>
                </a:lnTo>
                <a:lnTo>
                  <a:pt x="2" y="70"/>
                </a:lnTo>
                <a:lnTo>
                  <a:pt x="0" y="7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0" name="Freeform 3040"/>
          <p:cNvSpPr>
            <a:spLocks/>
          </p:cNvSpPr>
          <p:nvPr/>
        </p:nvSpPr>
        <p:spPr bwMode="auto">
          <a:xfrm>
            <a:off x="7345367" y="2457016"/>
            <a:ext cx="161972" cy="215963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62" y="168"/>
              </a:cxn>
              <a:cxn ang="0">
                <a:pos x="126" y="142"/>
              </a:cxn>
              <a:cxn ang="0">
                <a:pos x="126" y="80"/>
              </a:cxn>
              <a:cxn ang="0">
                <a:pos x="30" y="2"/>
              </a:cxn>
              <a:cxn ang="0">
                <a:pos x="30" y="0"/>
              </a:cxn>
              <a:cxn ang="0">
                <a:pos x="0" y="10"/>
              </a:cxn>
            </a:cxnLst>
            <a:rect l="0" t="0" r="r" b="b"/>
            <a:pathLst>
              <a:path w="126" h="168">
                <a:moveTo>
                  <a:pt x="0" y="10"/>
                </a:moveTo>
                <a:lnTo>
                  <a:pt x="62" y="168"/>
                </a:lnTo>
                <a:lnTo>
                  <a:pt x="126" y="142"/>
                </a:lnTo>
                <a:lnTo>
                  <a:pt x="126" y="80"/>
                </a:lnTo>
                <a:lnTo>
                  <a:pt x="30" y="2"/>
                </a:lnTo>
                <a:lnTo>
                  <a:pt x="30" y="0"/>
                </a:lnTo>
                <a:lnTo>
                  <a:pt x="0" y="1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1" name="Freeform 3041"/>
          <p:cNvSpPr>
            <a:spLocks/>
          </p:cNvSpPr>
          <p:nvPr/>
        </p:nvSpPr>
        <p:spPr bwMode="auto">
          <a:xfrm>
            <a:off x="6702620" y="2127929"/>
            <a:ext cx="717307" cy="511627"/>
          </a:xfrm>
          <a:custGeom>
            <a:avLst/>
            <a:gdLst/>
            <a:ahLst/>
            <a:cxnLst>
              <a:cxn ang="0">
                <a:pos x="528" y="66"/>
              </a:cxn>
              <a:cxn ang="0">
                <a:pos x="452" y="0"/>
              </a:cxn>
              <a:cxn ang="0">
                <a:pos x="86" y="120"/>
              </a:cxn>
              <a:cxn ang="0">
                <a:pos x="70" y="72"/>
              </a:cxn>
              <a:cxn ang="0">
                <a:pos x="72" y="70"/>
              </a:cxn>
              <a:cxn ang="0">
                <a:pos x="88" y="116"/>
              </a:cxn>
              <a:cxn ang="0">
                <a:pos x="72" y="64"/>
              </a:cxn>
              <a:cxn ang="0">
                <a:pos x="0" y="146"/>
              </a:cxn>
              <a:cxn ang="0">
                <a:pos x="8" y="168"/>
              </a:cxn>
              <a:cxn ang="0">
                <a:pos x="2" y="150"/>
              </a:cxn>
              <a:cxn ang="0">
                <a:pos x="4" y="144"/>
              </a:cxn>
              <a:cxn ang="0">
                <a:pos x="78" y="344"/>
              </a:cxn>
              <a:cxn ang="0">
                <a:pos x="76" y="346"/>
              </a:cxn>
              <a:cxn ang="0">
                <a:pos x="78" y="348"/>
              </a:cxn>
              <a:cxn ang="0">
                <a:pos x="96" y="398"/>
              </a:cxn>
              <a:cxn ang="0">
                <a:pos x="182" y="372"/>
              </a:cxn>
              <a:cxn ang="0">
                <a:pos x="180" y="372"/>
              </a:cxn>
              <a:cxn ang="0">
                <a:pos x="498" y="262"/>
              </a:cxn>
              <a:cxn ang="0">
                <a:pos x="498" y="262"/>
              </a:cxn>
              <a:cxn ang="0">
                <a:pos x="498" y="262"/>
              </a:cxn>
              <a:cxn ang="0">
                <a:pos x="528" y="252"/>
              </a:cxn>
              <a:cxn ang="0">
                <a:pos x="558" y="186"/>
              </a:cxn>
              <a:cxn ang="0">
                <a:pos x="518" y="134"/>
              </a:cxn>
              <a:cxn ang="0">
                <a:pos x="528" y="66"/>
              </a:cxn>
            </a:cxnLst>
            <a:rect l="0" t="0" r="r" b="b"/>
            <a:pathLst>
              <a:path w="558" h="398">
                <a:moveTo>
                  <a:pt x="528" y="66"/>
                </a:moveTo>
                <a:lnTo>
                  <a:pt x="452" y="0"/>
                </a:lnTo>
                <a:lnTo>
                  <a:pt x="86" y="120"/>
                </a:lnTo>
                <a:lnTo>
                  <a:pt x="70" y="72"/>
                </a:lnTo>
                <a:lnTo>
                  <a:pt x="72" y="70"/>
                </a:lnTo>
                <a:lnTo>
                  <a:pt x="88" y="116"/>
                </a:lnTo>
                <a:lnTo>
                  <a:pt x="72" y="64"/>
                </a:lnTo>
                <a:lnTo>
                  <a:pt x="0" y="146"/>
                </a:lnTo>
                <a:lnTo>
                  <a:pt x="8" y="168"/>
                </a:lnTo>
                <a:lnTo>
                  <a:pt x="2" y="150"/>
                </a:lnTo>
                <a:lnTo>
                  <a:pt x="4" y="144"/>
                </a:lnTo>
                <a:lnTo>
                  <a:pt x="78" y="344"/>
                </a:lnTo>
                <a:lnTo>
                  <a:pt x="76" y="346"/>
                </a:lnTo>
                <a:lnTo>
                  <a:pt x="78" y="348"/>
                </a:lnTo>
                <a:lnTo>
                  <a:pt x="96" y="398"/>
                </a:lnTo>
                <a:lnTo>
                  <a:pt x="182" y="372"/>
                </a:lnTo>
                <a:lnTo>
                  <a:pt x="180" y="372"/>
                </a:lnTo>
                <a:lnTo>
                  <a:pt x="498" y="262"/>
                </a:lnTo>
                <a:lnTo>
                  <a:pt x="498" y="262"/>
                </a:lnTo>
                <a:lnTo>
                  <a:pt x="498" y="262"/>
                </a:lnTo>
                <a:lnTo>
                  <a:pt x="528" y="252"/>
                </a:lnTo>
                <a:lnTo>
                  <a:pt x="558" y="186"/>
                </a:lnTo>
                <a:lnTo>
                  <a:pt x="518" y="134"/>
                </a:lnTo>
                <a:lnTo>
                  <a:pt x="528" y="6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2" name="Freeform 3042"/>
          <p:cNvSpPr>
            <a:spLocks/>
          </p:cNvSpPr>
          <p:nvPr/>
        </p:nvSpPr>
        <p:spPr bwMode="auto">
          <a:xfrm>
            <a:off x="7353080" y="1575166"/>
            <a:ext cx="131121" cy="460207"/>
          </a:xfrm>
          <a:custGeom>
            <a:avLst/>
            <a:gdLst/>
            <a:ahLst/>
            <a:cxnLst>
              <a:cxn ang="0">
                <a:pos x="40" y="132"/>
              </a:cxn>
              <a:cxn ang="0">
                <a:pos x="2" y="0"/>
              </a:cxn>
              <a:cxn ang="0">
                <a:pos x="0" y="0"/>
              </a:cxn>
              <a:cxn ang="0">
                <a:pos x="38" y="132"/>
              </a:cxn>
              <a:cxn ang="0">
                <a:pos x="102" y="358"/>
              </a:cxn>
              <a:cxn ang="0">
                <a:pos x="80" y="276"/>
              </a:cxn>
              <a:cxn ang="0">
                <a:pos x="40" y="132"/>
              </a:cxn>
            </a:cxnLst>
            <a:rect l="0" t="0" r="r" b="b"/>
            <a:pathLst>
              <a:path w="102" h="358">
                <a:moveTo>
                  <a:pt x="40" y="132"/>
                </a:moveTo>
                <a:lnTo>
                  <a:pt x="2" y="0"/>
                </a:lnTo>
                <a:lnTo>
                  <a:pt x="0" y="0"/>
                </a:lnTo>
                <a:lnTo>
                  <a:pt x="38" y="132"/>
                </a:lnTo>
                <a:lnTo>
                  <a:pt x="102" y="358"/>
                </a:lnTo>
                <a:lnTo>
                  <a:pt x="80" y="276"/>
                </a:lnTo>
                <a:lnTo>
                  <a:pt x="40" y="13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3" name="Freeform 3043"/>
          <p:cNvSpPr>
            <a:spLocks/>
          </p:cNvSpPr>
          <p:nvPr/>
        </p:nvSpPr>
        <p:spPr bwMode="auto">
          <a:xfrm>
            <a:off x="7391645" y="2210201"/>
            <a:ext cx="95127" cy="23139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4" y="18"/>
              </a:cxn>
              <a:cxn ang="0">
                <a:pos x="14" y="4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74" h="18">
                <a:moveTo>
                  <a:pt x="0" y="2"/>
                </a:moveTo>
                <a:lnTo>
                  <a:pt x="74" y="18"/>
                </a:lnTo>
                <a:lnTo>
                  <a:pt x="14" y="4"/>
                </a:lnTo>
                <a:lnTo>
                  <a:pt x="0" y="0"/>
                </a:lnTo>
                <a:lnTo>
                  <a:pt x="0" y="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4" name="Freeform 3044"/>
          <p:cNvSpPr>
            <a:spLocks/>
          </p:cNvSpPr>
          <p:nvPr/>
        </p:nvSpPr>
        <p:spPr bwMode="auto">
          <a:xfrm>
            <a:off x="7484201" y="2035373"/>
            <a:ext cx="79701" cy="174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" y="84"/>
              </a:cxn>
              <a:cxn ang="0">
                <a:pos x="62" y="136"/>
              </a:cxn>
              <a:cxn ang="0">
                <a:pos x="12" y="82"/>
              </a:cxn>
              <a:cxn ang="0">
                <a:pos x="0" y="0"/>
              </a:cxn>
            </a:cxnLst>
            <a:rect l="0" t="0" r="r" b="b"/>
            <a:pathLst>
              <a:path w="62" h="136">
                <a:moveTo>
                  <a:pt x="0" y="0"/>
                </a:moveTo>
                <a:lnTo>
                  <a:pt x="10" y="84"/>
                </a:lnTo>
                <a:lnTo>
                  <a:pt x="62" y="136"/>
                </a:lnTo>
                <a:lnTo>
                  <a:pt x="12" y="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5" name="Freeform 3045"/>
          <p:cNvSpPr>
            <a:spLocks/>
          </p:cNvSpPr>
          <p:nvPr/>
        </p:nvSpPr>
        <p:spPr bwMode="auto">
          <a:xfrm>
            <a:off x="7486772" y="2233340"/>
            <a:ext cx="64275" cy="17997"/>
          </a:xfrm>
          <a:custGeom>
            <a:avLst/>
            <a:gdLst/>
            <a:ahLst/>
            <a:cxnLst>
              <a:cxn ang="0">
                <a:pos x="50" y="12"/>
              </a:cxn>
              <a:cxn ang="0">
                <a:pos x="0" y="0"/>
              </a:cxn>
              <a:cxn ang="0">
                <a:pos x="50" y="14"/>
              </a:cxn>
              <a:cxn ang="0">
                <a:pos x="50" y="12"/>
              </a:cxn>
            </a:cxnLst>
            <a:rect l="0" t="0" r="r" b="b"/>
            <a:pathLst>
              <a:path w="50" h="14">
                <a:moveTo>
                  <a:pt x="50" y="12"/>
                </a:moveTo>
                <a:lnTo>
                  <a:pt x="0" y="0"/>
                </a:lnTo>
                <a:lnTo>
                  <a:pt x="50" y="14"/>
                </a:lnTo>
                <a:lnTo>
                  <a:pt x="50" y="1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6" name="Freeform 3046"/>
          <p:cNvSpPr>
            <a:spLocks/>
          </p:cNvSpPr>
          <p:nvPr/>
        </p:nvSpPr>
        <p:spPr bwMode="auto">
          <a:xfrm>
            <a:off x="7373648" y="2207630"/>
            <a:ext cx="177398" cy="344513"/>
          </a:xfrm>
          <a:custGeom>
            <a:avLst/>
            <a:gdLst/>
            <a:ahLst/>
            <a:cxnLst>
              <a:cxn ang="0">
                <a:pos x="10" y="2"/>
              </a:cxn>
              <a:cxn ang="0">
                <a:pos x="0" y="72"/>
              </a:cxn>
              <a:cxn ang="0">
                <a:pos x="38" y="124"/>
              </a:cxn>
              <a:cxn ang="0">
                <a:pos x="10" y="192"/>
              </a:cxn>
              <a:cxn ang="0">
                <a:pos x="8" y="194"/>
              </a:cxn>
              <a:cxn ang="0">
                <a:pos x="8" y="196"/>
              </a:cxn>
              <a:cxn ang="0">
                <a:pos x="10" y="194"/>
              </a:cxn>
              <a:cxn ang="0">
                <a:pos x="104" y="268"/>
              </a:cxn>
              <a:cxn ang="0">
                <a:pos x="104" y="226"/>
              </a:cxn>
              <a:cxn ang="0">
                <a:pos x="134" y="80"/>
              </a:cxn>
              <a:cxn ang="0">
                <a:pos x="104" y="56"/>
              </a:cxn>
              <a:cxn ang="0">
                <a:pos x="136" y="40"/>
              </a:cxn>
              <a:cxn ang="0">
                <a:pos x="138" y="34"/>
              </a:cxn>
              <a:cxn ang="0">
                <a:pos x="88" y="20"/>
              </a:cxn>
              <a:cxn ang="0">
                <a:pos x="14" y="4"/>
              </a:cxn>
              <a:cxn ang="0">
                <a:pos x="14" y="2"/>
              </a:cxn>
              <a:cxn ang="0">
                <a:pos x="28" y="6"/>
              </a:cxn>
              <a:cxn ang="0">
                <a:pos x="6" y="0"/>
              </a:cxn>
              <a:cxn ang="0">
                <a:pos x="10" y="2"/>
              </a:cxn>
            </a:cxnLst>
            <a:rect l="0" t="0" r="r" b="b"/>
            <a:pathLst>
              <a:path w="138" h="268">
                <a:moveTo>
                  <a:pt x="10" y="2"/>
                </a:moveTo>
                <a:lnTo>
                  <a:pt x="0" y="72"/>
                </a:lnTo>
                <a:lnTo>
                  <a:pt x="38" y="124"/>
                </a:lnTo>
                <a:lnTo>
                  <a:pt x="10" y="192"/>
                </a:lnTo>
                <a:lnTo>
                  <a:pt x="8" y="194"/>
                </a:lnTo>
                <a:lnTo>
                  <a:pt x="8" y="196"/>
                </a:lnTo>
                <a:lnTo>
                  <a:pt x="10" y="194"/>
                </a:lnTo>
                <a:lnTo>
                  <a:pt x="104" y="268"/>
                </a:lnTo>
                <a:lnTo>
                  <a:pt x="104" y="226"/>
                </a:lnTo>
                <a:lnTo>
                  <a:pt x="134" y="80"/>
                </a:lnTo>
                <a:lnTo>
                  <a:pt x="104" y="56"/>
                </a:lnTo>
                <a:lnTo>
                  <a:pt x="136" y="40"/>
                </a:lnTo>
                <a:lnTo>
                  <a:pt x="138" y="34"/>
                </a:lnTo>
                <a:lnTo>
                  <a:pt x="88" y="20"/>
                </a:lnTo>
                <a:lnTo>
                  <a:pt x="14" y="4"/>
                </a:lnTo>
                <a:lnTo>
                  <a:pt x="14" y="2"/>
                </a:lnTo>
                <a:lnTo>
                  <a:pt x="28" y="6"/>
                </a:lnTo>
                <a:lnTo>
                  <a:pt x="6" y="0"/>
                </a:lnTo>
                <a:lnTo>
                  <a:pt x="10" y="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7" name="Freeform 3047"/>
          <p:cNvSpPr>
            <a:spLocks/>
          </p:cNvSpPr>
          <p:nvPr/>
        </p:nvSpPr>
        <p:spPr bwMode="auto">
          <a:xfrm>
            <a:off x="7484201" y="2035373"/>
            <a:ext cx="15426" cy="105411"/>
          </a:xfrm>
          <a:custGeom>
            <a:avLst/>
            <a:gdLst/>
            <a:ahLst/>
            <a:cxnLst>
              <a:cxn ang="0">
                <a:pos x="12" y="82"/>
              </a:cxn>
              <a:cxn ang="0">
                <a:pos x="0" y="0"/>
              </a:cxn>
              <a:cxn ang="0">
                <a:pos x="6" y="58"/>
              </a:cxn>
              <a:cxn ang="0">
                <a:pos x="12" y="82"/>
              </a:cxn>
            </a:cxnLst>
            <a:rect l="0" t="0" r="r" b="b"/>
            <a:pathLst>
              <a:path w="12" h="82">
                <a:moveTo>
                  <a:pt x="12" y="82"/>
                </a:moveTo>
                <a:lnTo>
                  <a:pt x="0" y="0"/>
                </a:lnTo>
                <a:lnTo>
                  <a:pt x="6" y="58"/>
                </a:lnTo>
                <a:lnTo>
                  <a:pt x="12" y="82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8" name="Freeform 3048"/>
          <p:cNvSpPr>
            <a:spLocks/>
          </p:cNvSpPr>
          <p:nvPr/>
        </p:nvSpPr>
        <p:spPr bwMode="auto">
          <a:xfrm>
            <a:off x="7353080" y="1575166"/>
            <a:ext cx="131121" cy="460207"/>
          </a:xfrm>
          <a:custGeom>
            <a:avLst/>
            <a:gdLst/>
            <a:ahLst/>
            <a:cxnLst>
              <a:cxn ang="0">
                <a:pos x="38" y="132"/>
              </a:cxn>
              <a:cxn ang="0">
                <a:pos x="102" y="358"/>
              </a:cxn>
              <a:cxn ang="0">
                <a:pos x="80" y="276"/>
              </a:cxn>
              <a:cxn ang="0">
                <a:pos x="40" y="132"/>
              </a:cxn>
              <a:cxn ang="0">
                <a:pos x="2" y="0"/>
              </a:cxn>
              <a:cxn ang="0">
                <a:pos x="0" y="0"/>
              </a:cxn>
              <a:cxn ang="0">
                <a:pos x="8" y="34"/>
              </a:cxn>
              <a:cxn ang="0">
                <a:pos x="38" y="132"/>
              </a:cxn>
            </a:cxnLst>
            <a:rect l="0" t="0" r="r" b="b"/>
            <a:pathLst>
              <a:path w="102" h="358">
                <a:moveTo>
                  <a:pt x="38" y="132"/>
                </a:moveTo>
                <a:lnTo>
                  <a:pt x="102" y="358"/>
                </a:lnTo>
                <a:lnTo>
                  <a:pt x="80" y="276"/>
                </a:lnTo>
                <a:lnTo>
                  <a:pt x="40" y="132"/>
                </a:lnTo>
                <a:lnTo>
                  <a:pt x="2" y="0"/>
                </a:lnTo>
                <a:lnTo>
                  <a:pt x="0" y="0"/>
                </a:lnTo>
                <a:lnTo>
                  <a:pt x="8" y="34"/>
                </a:lnTo>
                <a:lnTo>
                  <a:pt x="38" y="13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19" name="Freeform 3049"/>
          <p:cNvSpPr>
            <a:spLocks/>
          </p:cNvSpPr>
          <p:nvPr/>
        </p:nvSpPr>
        <p:spPr bwMode="auto">
          <a:xfrm>
            <a:off x="7353080" y="1575166"/>
            <a:ext cx="10284" cy="43707"/>
          </a:xfrm>
          <a:custGeom>
            <a:avLst/>
            <a:gdLst/>
            <a:ahLst/>
            <a:cxnLst>
              <a:cxn ang="0">
                <a:pos x="8" y="34"/>
              </a:cxn>
              <a:cxn ang="0">
                <a:pos x="0" y="0"/>
              </a:cxn>
              <a:cxn ang="0">
                <a:pos x="0" y="0"/>
              </a:cxn>
              <a:cxn ang="0">
                <a:pos x="8" y="34"/>
              </a:cxn>
            </a:cxnLst>
            <a:rect l="0" t="0" r="r" b="b"/>
            <a:pathLst>
              <a:path w="8" h="34">
                <a:moveTo>
                  <a:pt x="8" y="34"/>
                </a:moveTo>
                <a:lnTo>
                  <a:pt x="0" y="0"/>
                </a:lnTo>
                <a:lnTo>
                  <a:pt x="0" y="0"/>
                </a:lnTo>
                <a:lnTo>
                  <a:pt x="8" y="3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0" name="Freeform 3050"/>
          <p:cNvSpPr>
            <a:spLocks/>
          </p:cNvSpPr>
          <p:nvPr/>
        </p:nvSpPr>
        <p:spPr bwMode="auto">
          <a:xfrm>
            <a:off x="7499627" y="2140784"/>
            <a:ext cx="64275" cy="69417"/>
          </a:xfrm>
          <a:custGeom>
            <a:avLst/>
            <a:gdLst/>
            <a:ahLst/>
            <a:cxnLst>
              <a:cxn ang="0">
                <a:pos x="50" y="54"/>
              </a:cxn>
              <a:cxn ang="0">
                <a:pos x="0" y="0"/>
              </a:cxn>
              <a:cxn ang="0">
                <a:pos x="46" y="50"/>
              </a:cxn>
              <a:cxn ang="0">
                <a:pos x="50" y="54"/>
              </a:cxn>
            </a:cxnLst>
            <a:rect l="0" t="0" r="r" b="b"/>
            <a:pathLst>
              <a:path w="50" h="54">
                <a:moveTo>
                  <a:pt x="50" y="54"/>
                </a:moveTo>
                <a:lnTo>
                  <a:pt x="0" y="0"/>
                </a:lnTo>
                <a:lnTo>
                  <a:pt x="46" y="50"/>
                </a:lnTo>
                <a:lnTo>
                  <a:pt x="50" y="54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1" name="Freeform 3051"/>
          <p:cNvSpPr>
            <a:spLocks/>
          </p:cNvSpPr>
          <p:nvPr/>
        </p:nvSpPr>
        <p:spPr bwMode="auto">
          <a:xfrm>
            <a:off x="7491914" y="2109932"/>
            <a:ext cx="66846" cy="95127"/>
          </a:xfrm>
          <a:custGeom>
            <a:avLst/>
            <a:gdLst/>
            <a:ahLst/>
            <a:cxnLst>
              <a:cxn ang="0">
                <a:pos x="4" y="26"/>
              </a:cxn>
              <a:cxn ang="0">
                <a:pos x="52" y="74"/>
              </a:cxn>
              <a:cxn ang="0">
                <a:pos x="6" y="24"/>
              </a:cxn>
              <a:cxn ang="0">
                <a:pos x="0" y="0"/>
              </a:cxn>
              <a:cxn ang="0">
                <a:pos x="4" y="26"/>
              </a:cxn>
            </a:cxnLst>
            <a:rect l="0" t="0" r="r" b="b"/>
            <a:pathLst>
              <a:path w="52" h="74">
                <a:moveTo>
                  <a:pt x="4" y="26"/>
                </a:moveTo>
                <a:lnTo>
                  <a:pt x="52" y="74"/>
                </a:lnTo>
                <a:lnTo>
                  <a:pt x="6" y="24"/>
                </a:lnTo>
                <a:lnTo>
                  <a:pt x="0" y="0"/>
                </a:lnTo>
                <a:lnTo>
                  <a:pt x="4" y="26"/>
                </a:lnTo>
                <a:close/>
              </a:path>
            </a:pathLst>
          </a:cu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2" name="Line 3080"/>
          <p:cNvSpPr>
            <a:spLocks noChangeShapeType="1"/>
          </p:cNvSpPr>
          <p:nvPr/>
        </p:nvSpPr>
        <p:spPr bwMode="auto">
          <a:xfrm>
            <a:off x="4392075" y="5253314"/>
            <a:ext cx="1286" cy="1286"/>
          </a:xfrm>
          <a:prstGeom prst="line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3" name="Line 3117"/>
          <p:cNvSpPr>
            <a:spLocks noChangeShapeType="1"/>
          </p:cNvSpPr>
          <p:nvPr/>
        </p:nvSpPr>
        <p:spPr bwMode="auto">
          <a:xfrm>
            <a:off x="7481174" y="1552665"/>
            <a:ext cx="1286" cy="1286"/>
          </a:xfrm>
          <a:prstGeom prst="line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4" name="Line 3118"/>
          <p:cNvSpPr>
            <a:spLocks noChangeShapeType="1"/>
          </p:cNvSpPr>
          <p:nvPr/>
        </p:nvSpPr>
        <p:spPr bwMode="auto">
          <a:xfrm>
            <a:off x="7481174" y="1552665"/>
            <a:ext cx="1286" cy="1286"/>
          </a:xfrm>
          <a:prstGeom prst="line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5" name="Line 3119"/>
          <p:cNvSpPr>
            <a:spLocks noChangeShapeType="1"/>
          </p:cNvSpPr>
          <p:nvPr/>
        </p:nvSpPr>
        <p:spPr bwMode="auto">
          <a:xfrm>
            <a:off x="7419466" y="2298310"/>
            <a:ext cx="1286" cy="1286"/>
          </a:xfrm>
          <a:prstGeom prst="line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326" name="Line 3120"/>
          <p:cNvSpPr>
            <a:spLocks noChangeShapeType="1"/>
          </p:cNvSpPr>
          <p:nvPr/>
        </p:nvSpPr>
        <p:spPr bwMode="auto">
          <a:xfrm>
            <a:off x="7733151" y="2115755"/>
            <a:ext cx="1286" cy="1286"/>
          </a:xfrm>
          <a:prstGeom prst="line">
            <a:avLst/>
          </a:prstGeom>
          <a:solidFill>
            <a:schemeClr val="tx1"/>
          </a:solidFill>
          <a:ln w="127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chemeClr val="bg1"/>
              </a:solidFill>
              <a:ea typeface="ＭＳ Ｐゴシック" pitchFamily="-97" charset="-128"/>
              <a:cs typeface="+mn-cs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172455" y="1255748"/>
            <a:ext cx="1810352" cy="2843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5888" indent="3175">
              <a:lnSpc>
                <a:spcPct val="120000"/>
              </a:lnSpc>
              <a:defRPr/>
            </a:pP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MSC Participants:  </a:t>
            </a:r>
          </a:p>
          <a:p>
            <a:pPr marL="115888" indent="3175">
              <a:lnSpc>
                <a:spcPct val="120000"/>
              </a:lnSpc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HI, 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KY, MA,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ME, MO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MN, OR, RI,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 and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</a:p>
          <a:p>
            <a:pPr marL="115888" indent="3175">
              <a:lnSpc>
                <a:spcPct val="120000"/>
              </a:lnSpc>
              <a:defRPr/>
            </a:pPr>
            <a:endParaRPr lang="en-US" sz="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99" y="4166724"/>
            <a:ext cx="3431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3175">
              <a:lnSpc>
                <a:spcPct val="120000"/>
              </a:lnSpc>
              <a:defRPr/>
            </a:pP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Steering Committee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persons from each state +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reps.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SHEEO &amp; AACU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-47501" y="5187408"/>
            <a:ext cx="39066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3175">
              <a:lnSpc>
                <a:spcPct val="120000"/>
              </a:lnSpc>
              <a:defRPr/>
            </a:pPr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 Point Persons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erson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each campus in each state.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938804" y="4735904"/>
            <a:ext cx="517257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sz="2000" dirty="0" smtClean="0"/>
              <a:t>Root assessment of learning in authentic work &amp; the expertise of faculty</a:t>
            </a:r>
            <a:endParaRPr lang="en-US" sz="2000" dirty="0"/>
          </a:p>
        </p:txBody>
      </p:sp>
      <p:sp>
        <p:nvSpPr>
          <p:cNvPr id="220" name="TextBox 219"/>
          <p:cNvSpPr txBox="1"/>
          <p:nvPr/>
        </p:nvSpPr>
        <p:spPr>
          <a:xfrm>
            <a:off x="3938803" y="5382617"/>
            <a:ext cx="517374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-Establish benchmarks for essential learning outcomes</a:t>
            </a:r>
            <a:endParaRPr lang="en-US" sz="2000" dirty="0"/>
          </a:p>
        </p:txBody>
      </p:sp>
      <p:sp>
        <p:nvSpPr>
          <p:cNvPr id="221" name="TextBox 220"/>
          <p:cNvSpPr txBox="1"/>
          <p:nvPr/>
        </p:nvSpPr>
        <p:spPr>
          <a:xfrm>
            <a:off x="3938804" y="6052066"/>
            <a:ext cx="517374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-Develop transparency of shared standards of learning to assist w/ transfer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934703" y="4350895"/>
            <a:ext cx="1176671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Goals:</a:t>
            </a:r>
            <a:endParaRPr lang="en-US" sz="2000" b="1" u="sng" dirty="0"/>
          </a:p>
        </p:txBody>
      </p:sp>
      <p:pic>
        <p:nvPicPr>
          <p:cNvPr id="10243" name="Picture 3" descr="C:\Users\terry-r\AppData\Local\Microsoft\Windows\Temporary Internet Files\Content.IE5\D9H7P7YY\220px-Hawaii_islands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bg2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94" y="3679768"/>
            <a:ext cx="595997" cy="41983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057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  <p:bldP spid="220" grpId="0" animBg="1"/>
      <p:bldP spid="221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/>
          <a:lstStyle/>
          <a:p>
            <a:fld id="{310C610E-2BE6-43ED-BD66-9942F79C0C44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57586" cy="17526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Foundational Work </a:t>
            </a:r>
            <a:r>
              <a:rPr lang="en-US" sz="3200" dirty="0" smtClean="0">
                <a:solidFill>
                  <a:schemeClr val="bg1"/>
                </a:solidFill>
              </a:rPr>
              <a:t>for the MSC Pilot: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/>
              <a:t>National </a:t>
            </a:r>
            <a:r>
              <a:rPr lang="en-US" sz="3200" dirty="0" smtClean="0">
                <a:latin typeface="Goudy" panose="02020502050305020303" pitchFamily="18" charset="0"/>
              </a:rPr>
              <a:t>Capacity for Direct Assessment using the VALUE Rubrics</a:t>
            </a:r>
            <a:endParaRPr lang="en-US" sz="32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02408738"/>
              </p:ext>
            </p:extLst>
          </p:nvPr>
        </p:nvGraphicFramePr>
        <p:xfrm>
          <a:off x="685800" y="2143760"/>
          <a:ext cx="7619999" cy="326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631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VALUE Project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8228013" cy="60960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http://www.aacu.org/programs/VALUE</a:t>
            </a:r>
            <a:r>
              <a:rPr lang="en-US" smtClean="0"/>
              <a:t> 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/>
          <a:srcRect r="28070"/>
          <a:stretch>
            <a:fillRect/>
          </a:stretch>
        </p:blipFill>
        <p:spPr bwMode="auto">
          <a:xfrm>
            <a:off x="1143000" y="1522554"/>
            <a:ext cx="7925098" cy="532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slow">
    <p:pull dir="r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0668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Capturing What Matters: 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VALUE Rubrics </a:t>
            </a:r>
            <a:r>
              <a:rPr lang="en-US" sz="3200" b="1" dirty="0">
                <a:solidFill>
                  <a:schemeClr val="tx1"/>
                </a:solidFill>
              </a:rPr>
              <a:t>I</a:t>
            </a:r>
            <a:r>
              <a:rPr lang="en-US" sz="3200" b="1" dirty="0" smtClean="0">
                <a:solidFill>
                  <a:schemeClr val="tx1"/>
                </a:solidFill>
              </a:rPr>
              <a:t>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4191000" cy="5334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Rubric Development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16 rubrics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Created primarily by teams of faculty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Inter-disciplinary, inter-institutional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Three rounds of testing and revision on campuses with samples of student work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Intended to be modified at campus-level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295400"/>
            <a:ext cx="4419600" cy="5334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Utility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Assessment of students’ demonstrated performance and capacity for improvement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Faculty-owned and institutionally shared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Used for students’ self-assessment of learning</a:t>
            </a:r>
          </a:p>
          <a:p>
            <a:pPr marL="66413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Increase transparency of what matters to institutions for student learning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67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14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VALUE Rubrics 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sz="3100" b="1" dirty="0" smtClean="0">
                <a:solidFill>
                  <a:srgbClr val="C00000"/>
                </a:solidFill>
              </a:rPr>
              <a:t>(</a:t>
            </a:r>
            <a:r>
              <a:rPr lang="en-US" sz="3100" b="1" dirty="0">
                <a:solidFill>
                  <a:srgbClr val="C00000"/>
                </a:solidFill>
              </a:rPr>
              <a:t>www.aacu.org/value)</a:t>
            </a:r>
            <a:r>
              <a:rPr lang="en-US" sz="3100" b="1" dirty="0" smtClean="0">
                <a:solidFill>
                  <a:srgbClr val="C00000"/>
                </a:solidFill>
              </a:rPr>
              <a:t> </a:t>
            </a:r>
            <a:endParaRPr lang="en-US" sz="31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5334000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Knowledge of Human Cultures &amp; the Physical &amp; Natural Worlds</a:t>
            </a:r>
          </a:p>
          <a:p>
            <a:pPr lvl="1"/>
            <a:r>
              <a:rPr lang="en-US" sz="2200" dirty="0" smtClean="0"/>
              <a:t>Content Areas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dirty="0" smtClean="0"/>
              <a:t>No Rubrics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Intellectual and Practical Skills</a:t>
            </a:r>
          </a:p>
          <a:p>
            <a:pPr lvl="1"/>
            <a:r>
              <a:rPr lang="en-US" sz="2200" dirty="0" smtClean="0"/>
              <a:t>Inquiry &amp; Analysis</a:t>
            </a:r>
          </a:p>
          <a:p>
            <a:pPr lvl="1"/>
            <a:r>
              <a:rPr lang="en-US" sz="2200" dirty="0" smtClean="0"/>
              <a:t>Critical Thinking</a:t>
            </a:r>
          </a:p>
          <a:p>
            <a:pPr lvl="1"/>
            <a:r>
              <a:rPr lang="en-US" sz="2200" dirty="0" smtClean="0"/>
              <a:t>Creative Thinking</a:t>
            </a:r>
          </a:p>
          <a:p>
            <a:pPr lvl="1"/>
            <a:r>
              <a:rPr lang="en-US" sz="2200" dirty="0" smtClean="0"/>
              <a:t>Written Communication</a:t>
            </a:r>
          </a:p>
          <a:p>
            <a:pPr lvl="1"/>
            <a:r>
              <a:rPr lang="en-US" sz="2200" dirty="0" smtClean="0"/>
              <a:t>Oral Communication</a:t>
            </a:r>
          </a:p>
          <a:p>
            <a:pPr lvl="1"/>
            <a:r>
              <a:rPr lang="en-US" sz="2200" dirty="0" smtClean="0"/>
              <a:t>Reading</a:t>
            </a:r>
          </a:p>
          <a:p>
            <a:pPr lvl="1"/>
            <a:r>
              <a:rPr lang="en-US" sz="2200" dirty="0" smtClean="0"/>
              <a:t>Quantitative Literacy</a:t>
            </a:r>
          </a:p>
          <a:p>
            <a:pPr lvl="1"/>
            <a:r>
              <a:rPr lang="en-US" sz="2200" dirty="0" smtClean="0"/>
              <a:t>Information Literacy</a:t>
            </a:r>
          </a:p>
          <a:p>
            <a:pPr lvl="1"/>
            <a:r>
              <a:rPr lang="en-US" sz="2200" dirty="0" smtClean="0"/>
              <a:t>Teamwork</a:t>
            </a:r>
          </a:p>
          <a:p>
            <a:pPr lvl="1"/>
            <a:r>
              <a:rPr lang="en-US" sz="2200" dirty="0" smtClean="0"/>
              <a:t>Problem-solving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219200"/>
            <a:ext cx="4038600" cy="5334000"/>
          </a:xfr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Personal &amp; Social Responsibility</a:t>
            </a:r>
          </a:p>
          <a:p>
            <a:pPr lvl="1"/>
            <a:r>
              <a:rPr lang="en-US" sz="2200" dirty="0" smtClean="0"/>
              <a:t>Civic Knowledge &amp; Engagement</a:t>
            </a:r>
          </a:p>
          <a:p>
            <a:pPr lvl="1"/>
            <a:r>
              <a:rPr lang="en-US" sz="2200" dirty="0" smtClean="0"/>
              <a:t>Intercultural Knowledge &amp; Competence</a:t>
            </a:r>
          </a:p>
          <a:p>
            <a:pPr lvl="1"/>
            <a:r>
              <a:rPr lang="en-US" sz="2200" dirty="0" smtClean="0"/>
              <a:t>Ethical Reasoning</a:t>
            </a:r>
          </a:p>
          <a:p>
            <a:pPr lvl="1"/>
            <a:r>
              <a:rPr lang="en-US" sz="2200" dirty="0" smtClean="0"/>
              <a:t>Foundations &amp; Skills for Lifelong Learning</a:t>
            </a:r>
          </a:p>
          <a:p>
            <a:pPr lvl="1"/>
            <a:r>
              <a:rPr lang="en-US" sz="2200" dirty="0" smtClean="0"/>
              <a:t>Global Learning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Integrative &amp; Applied Learning</a:t>
            </a:r>
          </a:p>
          <a:p>
            <a:pPr lvl="1"/>
            <a:r>
              <a:rPr lang="en-US" sz="2200" dirty="0" smtClean="0"/>
              <a:t>Integrative &amp; Applied Learning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9237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3829</TotalTime>
  <Words>737</Words>
  <Application>Microsoft Macintosh PowerPoint</Application>
  <PresentationFormat>Letter Paper (8.5x11 in)</PresentationFormat>
  <Paragraphs>114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Wisp</vt:lpstr>
      <vt:lpstr>The VALUE Initiative</vt:lpstr>
      <vt:lpstr>The VALUE Initiative</vt:lpstr>
      <vt:lpstr>The National VALUE Project</vt:lpstr>
      <vt:lpstr>Taking the Vision to Scale in Twelve States</vt:lpstr>
      <vt:lpstr>Foundational Work for the MSC Pilot: National Capacity for Direct Assessment using the VALUE Rubrics</vt:lpstr>
      <vt:lpstr>VALUE Project</vt:lpstr>
      <vt:lpstr>Capturing What Matters:  VALUE Rubrics Initiative</vt:lpstr>
      <vt:lpstr>VALUE Rubrics  (www.aacu.org/value) </vt:lpstr>
      <vt:lpstr>PowerPoint Presentation</vt:lpstr>
      <vt:lpstr>PowerPoint Presentation</vt:lpstr>
      <vt:lpstr>The National VALUE Project</vt:lpstr>
      <vt:lpstr>Sample Results – MSC Pilot Year</vt:lpstr>
      <vt:lpstr>Example:  Quantitative Literacy</vt:lpstr>
      <vt:lpstr>PowerPoint Presentation</vt:lpstr>
      <vt:lpstr>But what does that tell us?</vt:lpstr>
      <vt:lpstr>But what does that tell us?</vt:lpstr>
      <vt:lpstr>Back to Quantitative Literacy </vt:lpstr>
      <vt:lpstr>PowerPoint Presentation</vt:lpstr>
      <vt:lpstr>PowerPoint Presentation</vt:lpstr>
      <vt:lpstr>What questions does this prompt?</vt:lpstr>
      <vt:lpstr>Other interesting observations from the MSC Pilot data</vt:lpstr>
      <vt:lpstr>Other interesting observations from the MSC Pilot data, con’t.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Minnesota Collaborative 2015-2015 Kick-Off</dc:title>
  <dc:creator>Microsoft Office User</dc:creator>
  <cp:lastModifiedBy>Stephen Ehrmann</cp:lastModifiedBy>
  <cp:revision>30</cp:revision>
  <dcterms:created xsi:type="dcterms:W3CDTF">2015-10-22T14:18:42Z</dcterms:created>
  <dcterms:modified xsi:type="dcterms:W3CDTF">2016-02-29T18:18:53Z</dcterms:modified>
</cp:coreProperties>
</file>