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60" r:id="rId1"/>
  </p:sldMasterIdLst>
  <p:notesMasterIdLst>
    <p:notesMasterId r:id="rId15"/>
  </p:notesMasterIdLst>
  <p:handoutMasterIdLst>
    <p:handoutMasterId r:id="rId16"/>
  </p:handoutMasterIdLst>
  <p:sldIdLst>
    <p:sldId id="269" r:id="rId2"/>
    <p:sldId id="257" r:id="rId3"/>
    <p:sldId id="258" r:id="rId4"/>
    <p:sldId id="259" r:id="rId5"/>
    <p:sldId id="260" r:id="rId6"/>
    <p:sldId id="261" r:id="rId7"/>
    <p:sldId id="262" r:id="rId8"/>
    <p:sldId id="263" r:id="rId9"/>
    <p:sldId id="265" r:id="rId10"/>
    <p:sldId id="268" r:id="rId11"/>
    <p:sldId id="266" r:id="rId12"/>
    <p:sldId id="270" r:id="rId13"/>
    <p:sldId id="267" r:id="rId14"/>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5" d="100"/>
          <a:sy n="125" d="100"/>
        </p:scale>
        <p:origin x="624"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Rodn\Documents\January%20Confernce%20Charts%20&amp;%20Tables.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i="0" baseline="0" dirty="0" smtClean="0">
                <a:effectLst/>
              </a:rPr>
              <a:t>Core Represents 40% of TU's Enrollments</a:t>
            </a:r>
            <a:endParaRPr lang="en-US" sz="2400"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explosion val="25"/>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SCH!$N$1:$N$2</c:f>
              <c:strCache>
                <c:ptCount val="2"/>
                <c:pt idx="0">
                  <c:v>Non-Core Enrollments</c:v>
                </c:pt>
                <c:pt idx="1">
                  <c:v>Core Enrollments</c:v>
                </c:pt>
              </c:strCache>
            </c:strRef>
          </c:cat>
          <c:val>
            <c:numRef>
              <c:f>SCH!$O$1:$O$2</c:f>
              <c:numCache>
                <c:formatCode>_(* #,##0_);_(* \(#,##0\);_(* "-"??_);_(@_)</c:formatCode>
                <c:ptCount val="2"/>
                <c:pt idx="0">
                  <c:v>456543.3333333334</c:v>
                </c:pt>
                <c:pt idx="1">
                  <c:v>306438.0</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2400" dirty="0"/>
              <a:t>Core Section</a:t>
            </a:r>
            <a:r>
              <a:rPr lang="en-US" sz="2400" baseline="0" dirty="0"/>
              <a:t> Trends by Term</a:t>
            </a:r>
            <a:endParaRPr lang="en-US" sz="2400"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Sections!$A$3</c:f>
              <c:strCache>
                <c:ptCount val="1"/>
                <c:pt idx="0">
                  <c:v>Fall Sections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Sections!$B$2:$E$2</c:f>
              <c:strCache>
                <c:ptCount val="4"/>
                <c:pt idx="0">
                  <c:v>AY 2011-12</c:v>
                </c:pt>
                <c:pt idx="1">
                  <c:v>AY 2012-13</c:v>
                </c:pt>
                <c:pt idx="2">
                  <c:v>AY 2013-14</c:v>
                </c:pt>
                <c:pt idx="3">
                  <c:v>AY 2014-15</c:v>
                </c:pt>
              </c:strCache>
            </c:strRef>
          </c:cat>
          <c:val>
            <c:numRef>
              <c:f>Sections!$B$3:$E$3</c:f>
              <c:numCache>
                <c:formatCode>_(* #,##0_);_(* \(#,##0\);_(* "-"??_);_(@_)</c:formatCode>
                <c:ptCount val="4"/>
                <c:pt idx="0">
                  <c:v>1172.0</c:v>
                </c:pt>
                <c:pt idx="1">
                  <c:v>1260.0</c:v>
                </c:pt>
                <c:pt idx="2">
                  <c:v>1335.0</c:v>
                </c:pt>
                <c:pt idx="3">
                  <c:v>1408.0</c:v>
                </c:pt>
              </c:numCache>
            </c:numRef>
          </c:val>
        </c:ser>
        <c:ser>
          <c:idx val="1"/>
          <c:order val="1"/>
          <c:tx>
            <c:strRef>
              <c:f>Sections!$A$4</c:f>
              <c:strCache>
                <c:ptCount val="1"/>
                <c:pt idx="0">
                  <c:v>Mini Sections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Sections!$B$2:$E$2</c:f>
              <c:strCache>
                <c:ptCount val="4"/>
                <c:pt idx="0">
                  <c:v>AY 2011-12</c:v>
                </c:pt>
                <c:pt idx="1">
                  <c:v>AY 2012-13</c:v>
                </c:pt>
                <c:pt idx="2">
                  <c:v>AY 2013-14</c:v>
                </c:pt>
                <c:pt idx="3">
                  <c:v>AY 2014-15</c:v>
                </c:pt>
              </c:strCache>
            </c:strRef>
          </c:cat>
          <c:val>
            <c:numRef>
              <c:f>Sections!$B$4:$E$4</c:f>
              <c:numCache>
                <c:formatCode>_(* #,##0_);_(* \(#,##0\);_(* "-"??_);_(@_)</c:formatCode>
                <c:ptCount val="4"/>
                <c:pt idx="0">
                  <c:v>49.0</c:v>
                </c:pt>
                <c:pt idx="1">
                  <c:v>53.0</c:v>
                </c:pt>
                <c:pt idx="2">
                  <c:v>52.0</c:v>
                </c:pt>
                <c:pt idx="3">
                  <c:v>58.0</c:v>
                </c:pt>
              </c:numCache>
            </c:numRef>
          </c:val>
        </c:ser>
        <c:ser>
          <c:idx val="2"/>
          <c:order val="2"/>
          <c:tx>
            <c:strRef>
              <c:f>Sections!$A$5</c:f>
              <c:strCache>
                <c:ptCount val="1"/>
                <c:pt idx="0">
                  <c:v>Spring Sections</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Sections!$B$2:$E$2</c:f>
              <c:strCache>
                <c:ptCount val="4"/>
                <c:pt idx="0">
                  <c:v>AY 2011-12</c:v>
                </c:pt>
                <c:pt idx="1">
                  <c:v>AY 2012-13</c:v>
                </c:pt>
                <c:pt idx="2">
                  <c:v>AY 2013-14</c:v>
                </c:pt>
                <c:pt idx="3">
                  <c:v>AY 2014-15</c:v>
                </c:pt>
              </c:strCache>
            </c:strRef>
          </c:cat>
          <c:val>
            <c:numRef>
              <c:f>Sections!$B$5:$E$5</c:f>
              <c:numCache>
                <c:formatCode>#,##0</c:formatCode>
                <c:ptCount val="4"/>
                <c:pt idx="0">
                  <c:v>1098.0</c:v>
                </c:pt>
                <c:pt idx="1">
                  <c:v>1210.0</c:v>
                </c:pt>
                <c:pt idx="2">
                  <c:v>1311.0</c:v>
                </c:pt>
                <c:pt idx="3">
                  <c:v>1316.0</c:v>
                </c:pt>
              </c:numCache>
            </c:numRef>
          </c:val>
        </c:ser>
        <c:ser>
          <c:idx val="3"/>
          <c:order val="3"/>
          <c:tx>
            <c:strRef>
              <c:f>Sections!$A$6</c:f>
              <c:strCache>
                <c:ptCount val="1"/>
                <c:pt idx="0">
                  <c:v>Summer Sections</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l"/>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Sections!$B$2:$E$2</c:f>
              <c:strCache>
                <c:ptCount val="4"/>
                <c:pt idx="0">
                  <c:v>AY 2011-12</c:v>
                </c:pt>
                <c:pt idx="1">
                  <c:v>AY 2012-13</c:v>
                </c:pt>
                <c:pt idx="2">
                  <c:v>AY 2013-14</c:v>
                </c:pt>
                <c:pt idx="3">
                  <c:v>AY 2014-15</c:v>
                </c:pt>
              </c:strCache>
            </c:strRef>
          </c:cat>
          <c:val>
            <c:numRef>
              <c:f>Sections!$B$6:$E$6</c:f>
              <c:numCache>
                <c:formatCode>#,##0</c:formatCode>
                <c:ptCount val="4"/>
                <c:pt idx="0">
                  <c:v>190.0</c:v>
                </c:pt>
                <c:pt idx="1">
                  <c:v>211.0</c:v>
                </c:pt>
                <c:pt idx="2">
                  <c:v>217.0</c:v>
                </c:pt>
                <c:pt idx="3">
                  <c:v>254.0</c:v>
                </c:pt>
              </c:numCache>
            </c:numRef>
          </c:val>
        </c:ser>
        <c:dLbls>
          <c:showLegendKey val="0"/>
          <c:showVal val="1"/>
          <c:showCatName val="0"/>
          <c:showSerName val="0"/>
          <c:showPercent val="0"/>
          <c:showBubbleSize val="0"/>
        </c:dLbls>
        <c:gapWidth val="150"/>
        <c:shape val="box"/>
        <c:axId val="-2137485328"/>
        <c:axId val="2117146288"/>
        <c:axId val="0"/>
      </c:bar3DChart>
      <c:catAx>
        <c:axId val="-2137485328"/>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7146288"/>
        <c:crosses val="autoZero"/>
        <c:auto val="1"/>
        <c:lblAlgn val="ctr"/>
        <c:lblOffset val="100"/>
        <c:noMultiLvlLbl val="0"/>
      </c:catAx>
      <c:valAx>
        <c:axId val="2117146288"/>
        <c:scaling>
          <c:orientation val="minMax"/>
        </c:scaling>
        <c:delete val="0"/>
        <c:axPos val="b"/>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7485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dirty="0"/>
              <a:t>Core</a:t>
            </a:r>
            <a:r>
              <a:rPr lang="en-US" sz="2400" b="1" baseline="0" dirty="0"/>
              <a:t> </a:t>
            </a:r>
            <a:r>
              <a:rPr lang="en-US" sz="2400" b="1" dirty="0"/>
              <a:t>Enrollment Trends by Term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4653268885987"/>
          <c:y val="0.235404383975813"/>
          <c:w val="0.732383770986343"/>
          <c:h val="0.466408127555484"/>
        </c:manualLayout>
      </c:layout>
      <c:bar3DChart>
        <c:barDir val="col"/>
        <c:grouping val="stacked"/>
        <c:varyColors val="0"/>
        <c:ser>
          <c:idx val="0"/>
          <c:order val="0"/>
          <c:tx>
            <c:strRef>
              <c:f>Enrollments!$A$3</c:f>
              <c:strCache>
                <c:ptCount val="1"/>
                <c:pt idx="0">
                  <c:v>Fall Enrollment</c:v>
                </c:pt>
              </c:strCache>
            </c:strRef>
          </c:tx>
          <c:spPr>
            <a:solidFill>
              <a:schemeClr val="accent1"/>
            </a:solidFill>
            <a:ln>
              <a:noFill/>
            </a:ln>
            <a:effectLst/>
            <a:sp3d/>
          </c:spPr>
          <c:invertIfNegative val="0"/>
          <c:cat>
            <c:strRef>
              <c:f>Enrollments!$B$2:$E$2</c:f>
              <c:strCache>
                <c:ptCount val="4"/>
                <c:pt idx="0">
                  <c:v>AY 2011-12</c:v>
                </c:pt>
                <c:pt idx="1">
                  <c:v>AY 2012-13</c:v>
                </c:pt>
                <c:pt idx="2">
                  <c:v>AY 2013-14</c:v>
                </c:pt>
                <c:pt idx="3">
                  <c:v>AY 2014-15</c:v>
                </c:pt>
              </c:strCache>
            </c:strRef>
          </c:cat>
          <c:val>
            <c:numRef>
              <c:f>Enrollments!$B$3:$E$3</c:f>
              <c:numCache>
                <c:formatCode>_(* #,##0_);_(* \(#,##0\);_(* "-"??_);_(@_)</c:formatCode>
                <c:ptCount val="4"/>
                <c:pt idx="0">
                  <c:v>33465.0</c:v>
                </c:pt>
                <c:pt idx="1">
                  <c:v>39344.0</c:v>
                </c:pt>
                <c:pt idx="2">
                  <c:v>42218.0</c:v>
                </c:pt>
                <c:pt idx="3">
                  <c:v>43171.0</c:v>
                </c:pt>
              </c:numCache>
            </c:numRef>
          </c:val>
        </c:ser>
        <c:ser>
          <c:idx val="1"/>
          <c:order val="1"/>
          <c:tx>
            <c:strRef>
              <c:f>Enrollments!$A$4</c:f>
              <c:strCache>
                <c:ptCount val="1"/>
                <c:pt idx="0">
                  <c:v>Mini Enrollment</c:v>
                </c:pt>
              </c:strCache>
            </c:strRef>
          </c:tx>
          <c:spPr>
            <a:solidFill>
              <a:schemeClr val="accent2"/>
            </a:solidFill>
            <a:ln>
              <a:noFill/>
            </a:ln>
            <a:effectLst/>
            <a:sp3d/>
          </c:spPr>
          <c:invertIfNegative val="0"/>
          <c:cat>
            <c:strRef>
              <c:f>Enrollments!$B$2:$E$2</c:f>
              <c:strCache>
                <c:ptCount val="4"/>
                <c:pt idx="0">
                  <c:v>AY 2011-12</c:v>
                </c:pt>
                <c:pt idx="1">
                  <c:v>AY 2012-13</c:v>
                </c:pt>
                <c:pt idx="2">
                  <c:v>AY 2013-14</c:v>
                </c:pt>
                <c:pt idx="3">
                  <c:v>AY 2014-15</c:v>
                </c:pt>
              </c:strCache>
            </c:strRef>
          </c:cat>
          <c:val>
            <c:numRef>
              <c:f>Enrollments!$B$4:$E$4</c:f>
              <c:numCache>
                <c:formatCode>_(* #,##0_);_(* \(#,##0\);_(* "-"??_);_(@_)</c:formatCode>
                <c:ptCount val="4"/>
                <c:pt idx="0">
                  <c:v>858.0</c:v>
                </c:pt>
                <c:pt idx="1">
                  <c:v>1018.0</c:v>
                </c:pt>
                <c:pt idx="2">
                  <c:v>1054.0</c:v>
                </c:pt>
                <c:pt idx="3">
                  <c:v>1138.0</c:v>
                </c:pt>
              </c:numCache>
            </c:numRef>
          </c:val>
        </c:ser>
        <c:ser>
          <c:idx val="2"/>
          <c:order val="2"/>
          <c:tx>
            <c:strRef>
              <c:f>Enrollments!$A$5</c:f>
              <c:strCache>
                <c:ptCount val="1"/>
                <c:pt idx="0">
                  <c:v>Spring Enrollment</c:v>
                </c:pt>
              </c:strCache>
            </c:strRef>
          </c:tx>
          <c:spPr>
            <a:solidFill>
              <a:schemeClr val="accent3"/>
            </a:solidFill>
            <a:ln>
              <a:noFill/>
            </a:ln>
            <a:effectLst/>
            <a:sp3d/>
          </c:spPr>
          <c:invertIfNegative val="0"/>
          <c:cat>
            <c:strRef>
              <c:f>Enrollments!$B$2:$E$2</c:f>
              <c:strCache>
                <c:ptCount val="4"/>
                <c:pt idx="0">
                  <c:v>AY 2011-12</c:v>
                </c:pt>
                <c:pt idx="1">
                  <c:v>AY 2012-13</c:v>
                </c:pt>
                <c:pt idx="2">
                  <c:v>AY 2013-14</c:v>
                </c:pt>
                <c:pt idx="3">
                  <c:v>AY 2014-15</c:v>
                </c:pt>
              </c:strCache>
            </c:strRef>
          </c:cat>
          <c:val>
            <c:numRef>
              <c:f>Enrollments!$B$5:$E$5</c:f>
              <c:numCache>
                <c:formatCode>#,##0_);\(#,##0\)</c:formatCode>
                <c:ptCount val="4"/>
                <c:pt idx="0">
                  <c:v>28498.0</c:v>
                </c:pt>
                <c:pt idx="1">
                  <c:v>32318.0</c:v>
                </c:pt>
                <c:pt idx="2">
                  <c:v>34294.0</c:v>
                </c:pt>
                <c:pt idx="3">
                  <c:v>34576.0</c:v>
                </c:pt>
              </c:numCache>
            </c:numRef>
          </c:val>
        </c:ser>
        <c:ser>
          <c:idx val="3"/>
          <c:order val="3"/>
          <c:tx>
            <c:strRef>
              <c:f>Enrollments!$A$6</c:f>
              <c:strCache>
                <c:ptCount val="1"/>
                <c:pt idx="0">
                  <c:v>Summer Enrollment</c:v>
                </c:pt>
              </c:strCache>
            </c:strRef>
          </c:tx>
          <c:spPr>
            <a:solidFill>
              <a:schemeClr val="accent4"/>
            </a:solidFill>
            <a:ln>
              <a:noFill/>
            </a:ln>
            <a:effectLst/>
            <a:sp3d/>
          </c:spPr>
          <c:invertIfNegative val="0"/>
          <c:cat>
            <c:strRef>
              <c:f>Enrollments!$B$2:$E$2</c:f>
              <c:strCache>
                <c:ptCount val="4"/>
                <c:pt idx="0">
                  <c:v>AY 2011-12</c:v>
                </c:pt>
                <c:pt idx="1">
                  <c:v>AY 2012-13</c:v>
                </c:pt>
                <c:pt idx="2">
                  <c:v>AY 2013-14</c:v>
                </c:pt>
                <c:pt idx="3">
                  <c:v>AY 2014-15</c:v>
                </c:pt>
              </c:strCache>
            </c:strRef>
          </c:cat>
          <c:val>
            <c:numRef>
              <c:f>Enrollments!$B$6:$E$6</c:f>
              <c:numCache>
                <c:formatCode>#,##0_);\(#,##0\)</c:formatCode>
                <c:ptCount val="4"/>
                <c:pt idx="0">
                  <c:v>2957.0</c:v>
                </c:pt>
                <c:pt idx="1">
                  <c:v>3507.0</c:v>
                </c:pt>
                <c:pt idx="2">
                  <c:v>3535.0</c:v>
                </c:pt>
                <c:pt idx="3">
                  <c:v>4487.0</c:v>
                </c:pt>
              </c:numCache>
            </c:numRef>
          </c:val>
        </c:ser>
        <c:dLbls>
          <c:showLegendKey val="0"/>
          <c:showVal val="0"/>
          <c:showCatName val="0"/>
          <c:showSerName val="0"/>
          <c:showPercent val="0"/>
          <c:showBubbleSize val="0"/>
        </c:dLbls>
        <c:gapWidth val="150"/>
        <c:shape val="box"/>
        <c:axId val="-2132263952"/>
        <c:axId val="-2132248656"/>
        <c:axId val="0"/>
      </c:bar3DChart>
      <c:catAx>
        <c:axId val="-21322639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2248656"/>
        <c:crosses val="autoZero"/>
        <c:auto val="1"/>
        <c:lblAlgn val="ctr"/>
        <c:lblOffset val="100"/>
        <c:noMultiLvlLbl val="0"/>
      </c:catAx>
      <c:valAx>
        <c:axId val="-213224865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22639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822075C0-A0BB-4CEA-BBA8-03DF93080C6F}" type="datetimeFigureOut">
              <a:rPr lang="en-US" smtClean="0"/>
              <a:t>3/22/16</a:t>
            </a:fld>
            <a:endParaRPr lang="en-US" dirty="0"/>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7B6B8AFD-53E5-4522-87EF-D0D2CEA4C229}" type="slidenum">
              <a:rPr lang="en-US" smtClean="0"/>
              <a:t>‹#›</a:t>
            </a:fld>
            <a:endParaRPr lang="en-US" dirty="0"/>
          </a:p>
        </p:txBody>
      </p:sp>
    </p:spTree>
    <p:extLst>
      <p:ext uri="{BB962C8B-B14F-4D97-AF65-F5344CB8AC3E}">
        <p14:creationId xmlns:p14="http://schemas.microsoft.com/office/powerpoint/2010/main" val="720947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7E88CDE6-438C-4C40-8C44-AB12E4025C41}" type="datetimeFigureOut">
              <a:rPr lang="en-US" smtClean="0"/>
              <a:t>3/22/16</a:t>
            </a:fld>
            <a:endParaRPr lang="en-US" dirty="0"/>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F79B71F5-D82C-43B0-85E8-2BC3110860A1}" type="slidenum">
              <a:rPr lang="en-US" smtClean="0"/>
              <a:t>‹#›</a:t>
            </a:fld>
            <a:endParaRPr lang="en-US" dirty="0"/>
          </a:p>
        </p:txBody>
      </p:sp>
    </p:spTree>
    <p:extLst>
      <p:ext uri="{BB962C8B-B14F-4D97-AF65-F5344CB8AC3E}">
        <p14:creationId xmlns:p14="http://schemas.microsoft.com/office/powerpoint/2010/main" val="205559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and welcome!</a:t>
            </a:r>
          </a:p>
          <a:p>
            <a:endParaRPr lang="en-US" dirty="0" smtClean="0"/>
          </a:p>
          <a:p>
            <a:r>
              <a:rPr lang="en-US" dirty="0" smtClean="0"/>
              <a:t>I am Dr. Rodney Stump, Professor of Marketing, Chair of the CBE Department</a:t>
            </a:r>
            <a:r>
              <a:rPr lang="en-US" baseline="0" dirty="0" smtClean="0"/>
              <a:t> of Accounting, and for the past two years have had the honor of serving as the Coordinator for the University’s Core Curriculum.</a:t>
            </a:r>
          </a:p>
          <a:p>
            <a:endParaRPr lang="en-US" baseline="0" dirty="0" smtClean="0"/>
          </a:p>
          <a:p>
            <a:r>
              <a:rPr lang="en-US" baseline="0" dirty="0" smtClean="0"/>
              <a:t>This latter position has given me  a unique viewpoint and access to data to examine the Core and analyze trends related to it in a more holistic fashion than many others.</a:t>
            </a:r>
          </a:p>
          <a:p>
            <a:endParaRPr lang="en-US" baseline="0" dirty="0" smtClean="0"/>
          </a:p>
          <a:p>
            <a:r>
              <a:rPr lang="en-US" baseline="0" dirty="0" smtClean="0"/>
              <a:t>I’d like to share some of the insights I’ve gleaned with you.</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1</a:t>
            </a:fld>
            <a:endParaRPr lang="en-US" dirty="0"/>
          </a:p>
        </p:txBody>
      </p:sp>
    </p:spTree>
    <p:extLst>
      <p:ext uri="{BB962C8B-B14F-4D97-AF65-F5344CB8AC3E}">
        <p14:creationId xmlns:p14="http://schemas.microsoft.com/office/powerpoint/2010/main" val="328509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last full academic year, recorded</a:t>
            </a:r>
            <a:r>
              <a:rPr lang="en-US" baseline="0" dirty="0" smtClean="0"/>
              <a:t> over 83,000 enrollments in Core classes, a number that continues to climb.</a:t>
            </a:r>
          </a:p>
          <a:p>
            <a:endParaRPr lang="en-US" baseline="0" dirty="0" smtClean="0"/>
          </a:p>
          <a:p>
            <a:r>
              <a:rPr lang="en-US" baseline="0" dirty="0" smtClean="0"/>
              <a:t>Proportionately, the Core has represented 40 % of our overall undergraduate enrollments and its share has been rising. Since its inception.</a:t>
            </a:r>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6</a:t>
            </a:fld>
            <a:endParaRPr lang="en-US" dirty="0"/>
          </a:p>
        </p:txBody>
      </p:sp>
    </p:spTree>
    <p:extLst>
      <p:ext uri="{BB962C8B-B14F-4D97-AF65-F5344CB8AC3E}">
        <p14:creationId xmlns:p14="http://schemas.microsoft.com/office/powerpoint/2010/main" val="525937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now offer over 3,000 sections</a:t>
            </a:r>
            <a:r>
              <a:rPr lang="en-US" baseline="0" dirty="0" smtClean="0"/>
              <a:t> of Core courses each year, with 90% of the volume of courses spread fairly evenly between Fall and Spring.</a:t>
            </a:r>
          </a:p>
          <a:p>
            <a:endParaRPr lang="en-US" baseline="0" dirty="0" smtClean="0"/>
          </a:p>
          <a:p>
            <a:r>
              <a:rPr lang="en-US" baseline="0" dirty="0" smtClean="0"/>
              <a:t>Core enrollments continue to be heavier in the Fall, which accounts for over half of our annual Core enrollments. </a:t>
            </a:r>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7</a:t>
            </a:fld>
            <a:endParaRPr lang="en-US" dirty="0"/>
          </a:p>
        </p:txBody>
      </p:sp>
    </p:spTree>
    <p:extLst>
      <p:ext uri="{BB962C8B-B14F-4D97-AF65-F5344CB8AC3E}">
        <p14:creationId xmlns:p14="http://schemas.microsoft.com/office/powerpoint/2010/main" val="321390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8</a:t>
            </a:fld>
            <a:endParaRPr lang="en-US" dirty="0"/>
          </a:p>
        </p:txBody>
      </p:sp>
    </p:spTree>
    <p:extLst>
      <p:ext uri="{BB962C8B-B14F-4D97-AF65-F5344CB8AC3E}">
        <p14:creationId xmlns:p14="http://schemas.microsoft.com/office/powerpoint/2010/main" val="1797453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ironic that two of the hallmark features of our Core Curriculum</a:t>
            </a:r>
            <a:r>
              <a:rPr lang="en-US" baseline="0" dirty="0" smtClean="0"/>
              <a:t> have also been the most problematic to implement.</a:t>
            </a:r>
          </a:p>
          <a:p>
            <a:endParaRPr lang="en-US" baseline="0" dirty="0" smtClean="0"/>
          </a:p>
          <a:p>
            <a:r>
              <a:rPr lang="en-US" baseline="0" dirty="0" smtClean="0"/>
              <a:t>We are hard-pressed to schedule enough TSEM sections each semester.  This is aggravated by the extraordinary number of students having to retake a TSEM.  For example, during Fall 2015,  we enrolled just shy of 1400 students, but only around 1200 of them received a grade of “C” or better.</a:t>
            </a:r>
          </a:p>
          <a:p>
            <a:endParaRPr lang="en-US" baseline="0" dirty="0" smtClean="0"/>
          </a:p>
          <a:p>
            <a:r>
              <a:rPr lang="en-US" baseline="0" dirty="0" smtClean="0"/>
              <a:t>We have had to abandon our intent that TSEMs were to be taught only by full-time faculty.</a:t>
            </a:r>
          </a:p>
          <a:p>
            <a:endParaRPr lang="en-US" baseline="0" dirty="0" smtClean="0"/>
          </a:p>
          <a:p>
            <a:r>
              <a:rPr lang="en-US" baseline="0" dirty="0" smtClean="0"/>
              <a:t>So, the bottom line related to TSEM is that we continue to struggle with being able to meet the needs of our native students with no prospect of remedying the bifurcated system we now have.  A system that allows transfer students, which generally have been running about 20% greater than the entering Freshman class each year, to be exempt from the TSEM requirement.</a:t>
            </a:r>
          </a:p>
          <a:p>
            <a:endParaRPr lang="en-US" baseline="0" dirty="0" smtClean="0"/>
          </a:p>
          <a:p>
            <a:r>
              <a:rPr lang="en-US" baseline="0" dirty="0" smtClean="0"/>
              <a:t>With Core 10, our traditional way of determining if we are offering a sufficient number of courses has been to compare the Chairs Cap total to the corresponding enrollments.  But this fails to take into consideration whether students were frustrated from being able to schedule classes in this category and may delay taking until later.  </a:t>
            </a:r>
          </a:p>
          <a:p>
            <a:endParaRPr lang="en-US" baseline="0" dirty="0" smtClean="0"/>
          </a:p>
          <a:p>
            <a:r>
              <a:rPr lang="en-US" baseline="0" dirty="0" smtClean="0"/>
              <a:t>Using some preliminary benchmarks for estimating the “latent” demand for Core 10 courses, I’ve determined that we would likely need to add roughly an additional 50 sections a year to bring supply and demand in sync.</a:t>
            </a:r>
          </a:p>
          <a:p>
            <a:endParaRPr lang="en-US" baseline="0" dirty="0" smtClean="0"/>
          </a:p>
          <a:p>
            <a:r>
              <a:rPr lang="en-US" baseline="0" dirty="0" smtClean="0"/>
              <a:t>Aside from the obvious resource issues, do we need to have all the perspectives categories that we need offer?  And, are we offering the right ones – or could some be redesignated?  Consider that Point 12 of the agreement that Dr. Chandler signed with the Black students “advocate[s] for the establishment of a course requirement in American race relations . . .”</a:t>
            </a:r>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9</a:t>
            </a:fld>
            <a:endParaRPr lang="en-US" dirty="0"/>
          </a:p>
        </p:txBody>
      </p:sp>
    </p:spTree>
    <p:extLst>
      <p:ext uri="{BB962C8B-B14F-4D97-AF65-F5344CB8AC3E}">
        <p14:creationId xmlns:p14="http://schemas.microsoft.com/office/powerpoint/2010/main" val="1483969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10</a:t>
            </a:fld>
            <a:endParaRPr lang="en-US" dirty="0"/>
          </a:p>
        </p:txBody>
      </p:sp>
    </p:spTree>
    <p:extLst>
      <p:ext uri="{BB962C8B-B14F-4D97-AF65-F5344CB8AC3E}">
        <p14:creationId xmlns:p14="http://schemas.microsoft.com/office/powerpoint/2010/main" val="2782607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11</a:t>
            </a:fld>
            <a:endParaRPr lang="en-US" dirty="0"/>
          </a:p>
        </p:txBody>
      </p:sp>
    </p:spTree>
    <p:extLst>
      <p:ext uri="{BB962C8B-B14F-4D97-AF65-F5344CB8AC3E}">
        <p14:creationId xmlns:p14="http://schemas.microsoft.com/office/powerpoint/2010/main" val="3233254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F2FA0-1B67-483C-85A7-180FA222B3F1}" type="slidenum">
              <a:rPr lang="en-US" smtClean="0"/>
              <a:t>12</a:t>
            </a:fld>
            <a:endParaRPr lang="en-US" dirty="0"/>
          </a:p>
        </p:txBody>
      </p:sp>
    </p:spTree>
    <p:extLst>
      <p:ext uri="{BB962C8B-B14F-4D97-AF65-F5344CB8AC3E}">
        <p14:creationId xmlns:p14="http://schemas.microsoft.com/office/powerpoint/2010/main" val="1600141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11"/>
            <a:r>
              <a:rPr lang="en-US" dirty="0"/>
              <a:t>Our concurrent sessions will provide us with a means to begin a meaningful exchange on whether and how we might address them.</a:t>
            </a:r>
          </a:p>
          <a:p>
            <a:endParaRPr lang="en-US" dirty="0" smtClean="0"/>
          </a:p>
          <a:p>
            <a:r>
              <a:rPr lang="en-US" dirty="0"/>
              <a:t>I look forward to working with you toward this end!</a:t>
            </a:r>
          </a:p>
          <a:p>
            <a:endParaRPr lang="en-US" dirty="0"/>
          </a:p>
          <a:p>
            <a:r>
              <a:rPr lang="en-US" dirty="0"/>
              <a:t>Thank you.</a:t>
            </a:r>
          </a:p>
        </p:txBody>
      </p:sp>
      <p:sp>
        <p:nvSpPr>
          <p:cNvPr id="4" name="Slide Number Placeholder 3"/>
          <p:cNvSpPr>
            <a:spLocks noGrp="1"/>
          </p:cNvSpPr>
          <p:nvPr>
            <p:ph type="sldNum" sz="quarter" idx="10"/>
          </p:nvPr>
        </p:nvSpPr>
        <p:spPr/>
        <p:txBody>
          <a:bodyPr/>
          <a:lstStyle/>
          <a:p>
            <a:fld id="{4CAF2FA0-1B67-483C-85A7-180FA222B3F1}" type="slidenum">
              <a:rPr lang="en-US" smtClean="0"/>
              <a:t>13</a:t>
            </a:fld>
            <a:endParaRPr lang="en-US" dirty="0"/>
          </a:p>
        </p:txBody>
      </p:sp>
    </p:spTree>
    <p:extLst>
      <p:ext uri="{BB962C8B-B14F-4D97-AF65-F5344CB8AC3E}">
        <p14:creationId xmlns:p14="http://schemas.microsoft.com/office/powerpoint/2010/main" val="381946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820940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F3FD4-B39F-46AE-97D2-12CB2E343375}" type="datetimeFigureOut">
              <a:rPr lang="en-US" smtClean="0"/>
              <a:t>3/22/16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31759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1434980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87568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4039677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1465400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317176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89278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251277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559520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49053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FF3FD4-B39F-46AE-97D2-12CB2E343375}" type="datetimeFigureOut">
              <a:rPr lang="en-US" smtClean="0"/>
              <a:t>3/22/16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214179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FF3FD4-B39F-46AE-97D2-12CB2E343375}" type="datetimeFigureOut">
              <a:rPr lang="en-US" smtClean="0"/>
              <a:t>3/22/16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156505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377203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80303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0FF3FD4-B39F-46AE-97D2-12CB2E343375}" type="datetimeFigureOut">
              <a:rPr lang="en-US" smtClean="0"/>
              <a:t>3/22/16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66008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F3FD4-B39F-46AE-97D2-12CB2E343375}" type="datetimeFigureOut">
              <a:rPr lang="en-US" smtClean="0"/>
              <a:t>3/22/16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E64D6B-64BF-434C-BBC6-F8E1B9F540FF}" type="slidenum">
              <a:rPr lang="en-US" smtClean="0"/>
              <a:t>‹#›</a:t>
            </a:fld>
            <a:endParaRPr lang="en-US" dirty="0"/>
          </a:p>
        </p:txBody>
      </p:sp>
    </p:spTree>
    <p:extLst>
      <p:ext uri="{BB962C8B-B14F-4D97-AF65-F5344CB8AC3E}">
        <p14:creationId xmlns:p14="http://schemas.microsoft.com/office/powerpoint/2010/main" val="2848549589"/>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0FF3FD4-B39F-46AE-97D2-12CB2E343375}" type="datetimeFigureOut">
              <a:rPr lang="en-US" smtClean="0"/>
              <a:t>3/22/16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2E64D6B-64BF-434C-BBC6-F8E1B9F540FF}" type="slidenum">
              <a:rPr lang="en-US" smtClean="0"/>
              <a:t>‹#›</a:t>
            </a:fld>
            <a:endParaRPr lang="en-US" dirty="0"/>
          </a:p>
        </p:txBody>
      </p:sp>
    </p:spTree>
    <p:extLst>
      <p:ext uri="{BB962C8B-B14F-4D97-AF65-F5344CB8AC3E}">
        <p14:creationId xmlns:p14="http://schemas.microsoft.com/office/powerpoint/2010/main" val="9774655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aacu.org/leap/hip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669323"/>
            <a:ext cx="8825658" cy="3329581"/>
          </a:xfrm>
        </p:spPr>
        <p:txBody>
          <a:bodyPr/>
          <a:lstStyle/>
          <a:p>
            <a:r>
              <a:rPr lang="en-US" b="1" dirty="0" smtClean="0"/>
              <a:t>Towson University’s Core Curriculum</a:t>
            </a:r>
            <a:endParaRPr lang="en-US" b="1" dirty="0"/>
          </a:p>
        </p:txBody>
      </p:sp>
      <p:sp>
        <p:nvSpPr>
          <p:cNvPr id="3" name="Subtitle 2"/>
          <p:cNvSpPr>
            <a:spLocks noGrp="1"/>
          </p:cNvSpPr>
          <p:nvPr>
            <p:ph type="subTitle" idx="1"/>
          </p:nvPr>
        </p:nvSpPr>
        <p:spPr/>
        <p:txBody>
          <a:bodyPr/>
          <a:lstStyle/>
          <a:p>
            <a:r>
              <a:rPr lang="en-US" dirty="0" smtClean="0"/>
              <a:t>Usm GENERAL EDUCATION FORUM</a:t>
            </a:r>
          </a:p>
          <a:p>
            <a:r>
              <a:rPr lang="en-US" dirty="0" smtClean="0"/>
              <a:t>February 26, 2016</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6625" y="5000625"/>
            <a:ext cx="4905375" cy="1857375"/>
          </a:xfrm>
          <a:prstGeom prst="rect">
            <a:avLst/>
          </a:prstGeom>
        </p:spPr>
      </p:pic>
    </p:spTree>
    <p:extLst>
      <p:ext uri="{BB962C8B-B14F-4D97-AF65-F5344CB8AC3E}">
        <p14:creationId xmlns:p14="http://schemas.microsoft.com/office/powerpoint/2010/main" val="1405039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6111" y="267366"/>
            <a:ext cx="10030127" cy="1400530"/>
          </a:xfrm>
        </p:spPr>
        <p:txBody>
          <a:bodyPr/>
          <a:lstStyle/>
          <a:p>
            <a:r>
              <a:rPr lang="en-US" b="1" dirty="0" smtClean="0">
                <a:solidFill>
                  <a:schemeClr val="bg2">
                    <a:lumMod val="60000"/>
                    <a:lumOff val="40000"/>
                  </a:schemeClr>
                </a:solidFill>
              </a:rPr>
              <a:t>Another Concern</a:t>
            </a:r>
            <a:endParaRPr lang="en-US" b="1" dirty="0">
              <a:solidFill>
                <a:schemeClr val="bg2">
                  <a:lumMod val="60000"/>
                  <a:lumOff val="40000"/>
                </a:schemeClr>
              </a:solidFill>
            </a:endParaRPr>
          </a:p>
        </p:txBody>
      </p:sp>
      <p:sp>
        <p:nvSpPr>
          <p:cNvPr id="8" name="Content Placeholder 7"/>
          <p:cNvSpPr>
            <a:spLocks noGrp="1"/>
          </p:cNvSpPr>
          <p:nvPr>
            <p:ph idx="1"/>
          </p:nvPr>
        </p:nvSpPr>
        <p:spPr>
          <a:xfrm>
            <a:off x="1103312" y="1632784"/>
            <a:ext cx="10130745" cy="4195481"/>
          </a:xfrm>
        </p:spPr>
        <p:txBody>
          <a:bodyPr>
            <a:noAutofit/>
          </a:bodyPr>
          <a:lstStyle/>
          <a:p>
            <a:r>
              <a:rPr lang="en-US" sz="2400" dirty="0"/>
              <a:t>Are we really able to demonstrate that the Core Curriculum is meeting its intended goals?</a:t>
            </a:r>
          </a:p>
          <a:p>
            <a:pPr lvl="1"/>
            <a:r>
              <a:rPr lang="en-US" sz="2000" dirty="0"/>
              <a:t>No assessment of the categories as a whole</a:t>
            </a:r>
          </a:p>
          <a:p>
            <a:pPr lvl="1"/>
            <a:r>
              <a:rPr lang="en-US" sz="2000" dirty="0" smtClean="0"/>
              <a:t>Courses </a:t>
            </a:r>
            <a:r>
              <a:rPr lang="en-US" sz="2000" dirty="0"/>
              <a:t>within each Core Category are assessed on a 7-year cycle</a:t>
            </a:r>
          </a:p>
          <a:p>
            <a:pPr lvl="2"/>
            <a:r>
              <a:rPr lang="en-US" dirty="0"/>
              <a:t>Data expected to be collected and compiled annually</a:t>
            </a:r>
          </a:p>
          <a:p>
            <a:pPr lvl="2"/>
            <a:r>
              <a:rPr lang="en-US" dirty="0"/>
              <a:t>Per review of assessment process and results</a:t>
            </a:r>
          </a:p>
          <a:p>
            <a:pPr lvl="2"/>
            <a:r>
              <a:rPr lang="en-US" dirty="0"/>
              <a:t>Process to recertify courses periodically now being developed</a:t>
            </a:r>
          </a:p>
          <a:p>
            <a:pPr lvl="1"/>
            <a:r>
              <a:rPr lang="en-US" sz="2000" dirty="0"/>
              <a:t>Assessment plans are decentralized to the College or </a:t>
            </a:r>
            <a:r>
              <a:rPr lang="en-US" sz="2000" dirty="0" smtClean="0"/>
              <a:t>Department</a:t>
            </a:r>
          </a:p>
          <a:p>
            <a:pPr lvl="2"/>
            <a:r>
              <a:rPr lang="en-US" dirty="0" smtClean="0"/>
              <a:t>Varying levels of department and faculty commitment to the assessment process</a:t>
            </a:r>
          </a:p>
        </p:txBody>
      </p:sp>
    </p:spTree>
    <p:extLst>
      <p:ext uri="{BB962C8B-B14F-4D97-AF65-F5344CB8AC3E}">
        <p14:creationId xmlns:p14="http://schemas.microsoft.com/office/powerpoint/2010/main" val="3680507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6111" y="267363"/>
            <a:ext cx="9993057" cy="1400530"/>
          </a:xfrm>
        </p:spPr>
        <p:txBody>
          <a:bodyPr/>
          <a:lstStyle/>
          <a:p>
            <a:r>
              <a:rPr lang="en-US" b="1" dirty="0" smtClean="0">
                <a:solidFill>
                  <a:schemeClr val="bg2">
                    <a:lumMod val="60000"/>
                    <a:lumOff val="40000"/>
                  </a:schemeClr>
                </a:solidFill>
              </a:rPr>
              <a:t>Looking Forward:  Other Important Issues &amp; Concerns (1)</a:t>
            </a:r>
            <a:endParaRPr lang="en-US" b="1" dirty="0">
              <a:solidFill>
                <a:schemeClr val="bg2">
                  <a:lumMod val="60000"/>
                  <a:lumOff val="40000"/>
                </a:schemeClr>
              </a:solidFill>
            </a:endParaRPr>
          </a:p>
        </p:txBody>
      </p:sp>
      <p:sp>
        <p:nvSpPr>
          <p:cNvPr id="8" name="Content Placeholder 7"/>
          <p:cNvSpPr>
            <a:spLocks noGrp="1"/>
          </p:cNvSpPr>
          <p:nvPr>
            <p:ph idx="1"/>
          </p:nvPr>
        </p:nvSpPr>
        <p:spPr>
          <a:xfrm>
            <a:off x="1103312" y="1972528"/>
            <a:ext cx="10130745" cy="4195481"/>
          </a:xfrm>
        </p:spPr>
        <p:txBody>
          <a:bodyPr>
            <a:noAutofit/>
          </a:bodyPr>
          <a:lstStyle/>
          <a:p>
            <a:r>
              <a:rPr lang="en-US" sz="2400" dirty="0" smtClean="0"/>
              <a:t>Do we really need to have such a large Core Curriculum?</a:t>
            </a:r>
          </a:p>
          <a:p>
            <a:pPr lvl="1"/>
            <a:r>
              <a:rPr lang="en-US" sz="2000" dirty="0" smtClean="0"/>
              <a:t>Current Maryland General Education requirements allow a range of 40-46 courses for 4-year programs</a:t>
            </a:r>
          </a:p>
          <a:p>
            <a:pPr lvl="1"/>
            <a:r>
              <a:rPr lang="en-US" sz="2000" dirty="0" smtClean="0"/>
              <a:t>Fulfilling TU’s Core now at 43-46 (depending on courses selected)</a:t>
            </a:r>
          </a:p>
          <a:p>
            <a:r>
              <a:rPr lang="en-US" sz="2400" dirty="0" smtClean="0"/>
              <a:t>Do we have the right balance </a:t>
            </a:r>
            <a:r>
              <a:rPr lang="en-US" sz="2400" dirty="0"/>
              <a:t>between Core and Major </a:t>
            </a:r>
            <a:r>
              <a:rPr lang="en-US" sz="2400" dirty="0" smtClean="0"/>
              <a:t>requirements?</a:t>
            </a:r>
          </a:p>
          <a:p>
            <a:pPr lvl="1"/>
            <a:r>
              <a:rPr lang="en-US" sz="2000" dirty="0" smtClean="0"/>
              <a:t>Considerable variance among majors with regards to number of courses required for the major (many dictated by outside bodies, e.g., NCATE)</a:t>
            </a:r>
          </a:p>
          <a:p>
            <a:pPr lvl="1"/>
            <a:r>
              <a:rPr lang="en-US" sz="2000" dirty="0" smtClean="0"/>
              <a:t>Initial stipulation that Core and major could only overlap by two courses</a:t>
            </a:r>
          </a:p>
          <a:p>
            <a:pPr lvl="1"/>
            <a:r>
              <a:rPr lang="en-US" sz="2000" dirty="0" smtClean="0"/>
              <a:t>Morphed to no be no more than 2 per HEGIS code</a:t>
            </a:r>
          </a:p>
        </p:txBody>
      </p:sp>
    </p:spTree>
    <p:extLst>
      <p:ext uri="{BB962C8B-B14F-4D97-AF65-F5344CB8AC3E}">
        <p14:creationId xmlns:p14="http://schemas.microsoft.com/office/powerpoint/2010/main" val="2000227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6111" y="267363"/>
            <a:ext cx="9993057" cy="1400530"/>
          </a:xfrm>
        </p:spPr>
        <p:txBody>
          <a:bodyPr/>
          <a:lstStyle/>
          <a:p>
            <a:r>
              <a:rPr lang="en-US" b="1" dirty="0" smtClean="0">
                <a:solidFill>
                  <a:schemeClr val="bg2">
                    <a:lumMod val="60000"/>
                    <a:lumOff val="40000"/>
                  </a:schemeClr>
                </a:solidFill>
              </a:rPr>
              <a:t>Looking Forward (2)</a:t>
            </a:r>
            <a:endParaRPr lang="en-US" b="1" dirty="0">
              <a:solidFill>
                <a:schemeClr val="bg2">
                  <a:lumMod val="60000"/>
                  <a:lumOff val="40000"/>
                </a:schemeClr>
              </a:solidFill>
            </a:endParaRPr>
          </a:p>
        </p:txBody>
      </p:sp>
      <p:sp>
        <p:nvSpPr>
          <p:cNvPr id="8" name="Content Placeholder 7"/>
          <p:cNvSpPr>
            <a:spLocks noGrp="1"/>
          </p:cNvSpPr>
          <p:nvPr>
            <p:ph idx="1"/>
          </p:nvPr>
        </p:nvSpPr>
        <p:spPr>
          <a:xfrm>
            <a:off x="1103312" y="1262077"/>
            <a:ext cx="10400829" cy="4195481"/>
          </a:xfrm>
        </p:spPr>
        <p:txBody>
          <a:bodyPr>
            <a:noAutofit/>
          </a:bodyPr>
          <a:lstStyle/>
          <a:p>
            <a:r>
              <a:rPr lang="en-US" sz="2400" dirty="0" smtClean="0"/>
              <a:t>Do we have the right mix of Core Categories?</a:t>
            </a:r>
          </a:p>
          <a:p>
            <a:pPr lvl="1"/>
            <a:r>
              <a:rPr lang="en-US" sz="2200" dirty="0" smtClean="0"/>
              <a:t>Are we creating the most important “competencies of the mind”?</a:t>
            </a:r>
          </a:p>
          <a:p>
            <a:pPr lvl="1"/>
            <a:r>
              <a:rPr lang="en-US" sz="2200" dirty="0" smtClean="0"/>
              <a:t>What are the long-term outcomes we hope our Core will foster?</a:t>
            </a:r>
          </a:p>
          <a:p>
            <a:pPr lvl="2"/>
            <a:r>
              <a:rPr lang="en-US" sz="1900" dirty="0" smtClean="0"/>
              <a:t>Multidimensional thinking and problem solving</a:t>
            </a:r>
          </a:p>
          <a:p>
            <a:pPr lvl="2"/>
            <a:r>
              <a:rPr lang="en-US" sz="1900" dirty="0" smtClean="0"/>
              <a:t>Employment/career success</a:t>
            </a:r>
          </a:p>
          <a:p>
            <a:pPr lvl="2"/>
            <a:r>
              <a:rPr lang="en-US" sz="1900" dirty="0" smtClean="0"/>
              <a:t>Informed, engaged citizens</a:t>
            </a:r>
          </a:p>
          <a:p>
            <a:pPr lvl="2"/>
            <a:r>
              <a:rPr lang="en-US" sz="1900" dirty="0" smtClean="0"/>
              <a:t>Prudent habits/lifestyles</a:t>
            </a:r>
          </a:p>
          <a:p>
            <a:r>
              <a:rPr lang="en-US" sz="2400" dirty="0" smtClean="0"/>
              <a:t>Could </a:t>
            </a:r>
            <a:r>
              <a:rPr lang="en-US" sz="2400" dirty="0"/>
              <a:t>certain courses across categories be linked to explore issues that would benefit from (if not require) an inter-disciplinary approach?  </a:t>
            </a:r>
          </a:p>
          <a:p>
            <a:pPr lvl="1"/>
            <a:r>
              <a:rPr lang="en-US" sz="2000" dirty="0"/>
              <a:t>Courses within categories are largely autonomous (unless part of a sequence within a particular discipline)</a:t>
            </a:r>
          </a:p>
          <a:p>
            <a:pPr lvl="1"/>
            <a:r>
              <a:rPr lang="en-US" sz="2000" dirty="0"/>
              <a:t>Few courses deliberately incorporate service learning </a:t>
            </a:r>
            <a:r>
              <a:rPr lang="en-US" sz="2000" dirty="0" smtClean="0"/>
              <a:t>components</a:t>
            </a:r>
            <a:endParaRPr lang="en-US" sz="2000" dirty="0"/>
          </a:p>
        </p:txBody>
      </p:sp>
    </p:spTree>
    <p:extLst>
      <p:ext uri="{BB962C8B-B14F-4D97-AF65-F5344CB8AC3E}">
        <p14:creationId xmlns:p14="http://schemas.microsoft.com/office/powerpoint/2010/main" val="3603732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55006"/>
            <a:ext cx="9404723" cy="1400530"/>
          </a:xfrm>
        </p:spPr>
        <p:txBody>
          <a:bodyPr/>
          <a:lstStyle/>
          <a:p>
            <a:r>
              <a:rPr lang="en-US" b="1" dirty="0" smtClean="0">
                <a:solidFill>
                  <a:schemeClr val="bg2">
                    <a:lumMod val="60000"/>
                    <a:lumOff val="40000"/>
                  </a:schemeClr>
                </a:solidFill>
              </a:rPr>
              <a:t>What’s Next?</a:t>
            </a:r>
            <a:endParaRPr lang="en-US" b="1" dirty="0">
              <a:solidFill>
                <a:schemeClr val="bg2">
                  <a:lumMod val="60000"/>
                  <a:lumOff val="40000"/>
                </a:schemeClr>
              </a:solidFill>
            </a:endParaRPr>
          </a:p>
        </p:txBody>
      </p:sp>
      <p:sp>
        <p:nvSpPr>
          <p:cNvPr id="3" name="Content Placeholder 2"/>
          <p:cNvSpPr>
            <a:spLocks noGrp="1"/>
          </p:cNvSpPr>
          <p:nvPr>
            <p:ph idx="1"/>
          </p:nvPr>
        </p:nvSpPr>
        <p:spPr>
          <a:xfrm>
            <a:off x="1103312" y="1620434"/>
            <a:ext cx="10093423" cy="4195481"/>
          </a:xfrm>
        </p:spPr>
        <p:txBody>
          <a:bodyPr>
            <a:normAutofit/>
          </a:bodyPr>
          <a:lstStyle/>
          <a:p>
            <a:r>
              <a:rPr lang="en-US" sz="2400" dirty="0" smtClean="0"/>
              <a:t>Our </a:t>
            </a:r>
            <a:r>
              <a:rPr lang="en-US" sz="2400" dirty="0"/>
              <a:t>Core </a:t>
            </a:r>
            <a:r>
              <a:rPr lang="en-US" sz="2400" dirty="0" smtClean="0"/>
              <a:t>curriculum should not be static, but needs to evolve </a:t>
            </a:r>
          </a:p>
          <a:p>
            <a:r>
              <a:rPr lang="en-US" sz="2400" dirty="0" smtClean="0"/>
              <a:t>Our </a:t>
            </a:r>
            <a:r>
              <a:rPr lang="en-US" sz="2400" dirty="0"/>
              <a:t>transition from the old Gen </a:t>
            </a:r>
            <a:r>
              <a:rPr lang="en-US" sz="2400" dirty="0" smtClean="0"/>
              <a:t>Ed System to </a:t>
            </a:r>
            <a:r>
              <a:rPr lang="en-US" sz="2400" dirty="0"/>
              <a:t>the Core was not a revolutionary </a:t>
            </a:r>
            <a:r>
              <a:rPr lang="en-US" sz="2400" dirty="0" smtClean="0"/>
              <a:t>change, but a progression to better prepare our students for their future careers and lives beyond TU</a:t>
            </a:r>
          </a:p>
          <a:p>
            <a:r>
              <a:rPr lang="en-US" sz="2400" dirty="0" smtClean="0"/>
              <a:t>We are in the initial stages of revisiting our Core Curriculum to refine it to</a:t>
            </a:r>
          </a:p>
          <a:p>
            <a:pPr lvl="1"/>
            <a:r>
              <a:rPr lang="en-US" sz="2200" dirty="0" smtClean="0"/>
              <a:t>Incorporate </a:t>
            </a:r>
            <a:r>
              <a:rPr lang="en-US" sz="2200" dirty="0"/>
              <a:t>more </a:t>
            </a:r>
            <a:r>
              <a:rPr lang="en-US" sz="2200" dirty="0">
                <a:hlinkClick r:id="rId3"/>
              </a:rPr>
              <a:t>high impact </a:t>
            </a:r>
            <a:r>
              <a:rPr lang="en-US" sz="2200" dirty="0" smtClean="0">
                <a:hlinkClick r:id="rId3"/>
              </a:rPr>
              <a:t>practices</a:t>
            </a:r>
            <a:endParaRPr lang="en-US" sz="2200" dirty="0"/>
          </a:p>
          <a:p>
            <a:pPr lvl="1"/>
            <a:r>
              <a:rPr lang="en-US" sz="2200" dirty="0" smtClean="0"/>
              <a:t>Be a more sustainable program</a:t>
            </a:r>
          </a:p>
        </p:txBody>
      </p:sp>
    </p:spTree>
    <p:extLst>
      <p:ext uri="{BB962C8B-B14F-4D97-AF65-F5344CB8AC3E}">
        <p14:creationId xmlns:p14="http://schemas.microsoft.com/office/powerpoint/2010/main" val="22001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67363"/>
            <a:ext cx="9844775" cy="1400530"/>
          </a:xfrm>
        </p:spPr>
        <p:txBody>
          <a:bodyPr/>
          <a:lstStyle/>
          <a:p>
            <a:r>
              <a:rPr lang="en-US" b="1" dirty="0" smtClean="0">
                <a:solidFill>
                  <a:schemeClr val="bg2">
                    <a:lumMod val="60000"/>
                    <a:lumOff val="40000"/>
                  </a:schemeClr>
                </a:solidFill>
              </a:rPr>
              <a:t>Towson University’s Core Curriculum</a:t>
            </a:r>
            <a:endParaRPr lang="en-US" b="1" dirty="0">
              <a:solidFill>
                <a:schemeClr val="bg2">
                  <a:lumMod val="60000"/>
                  <a:lumOff val="40000"/>
                </a:schemeClr>
              </a:solidFill>
            </a:endParaRPr>
          </a:p>
        </p:txBody>
      </p:sp>
      <p:sp>
        <p:nvSpPr>
          <p:cNvPr id="3" name="Content Placeholder 2"/>
          <p:cNvSpPr>
            <a:spLocks noGrp="1"/>
          </p:cNvSpPr>
          <p:nvPr>
            <p:ph idx="1"/>
          </p:nvPr>
        </p:nvSpPr>
        <p:spPr>
          <a:xfrm>
            <a:off x="1103312" y="1322168"/>
            <a:ext cx="10030126" cy="4967415"/>
          </a:xfrm>
        </p:spPr>
        <p:txBody>
          <a:bodyPr>
            <a:normAutofit fontScale="92500" lnSpcReduction="20000"/>
          </a:bodyPr>
          <a:lstStyle/>
          <a:p>
            <a:r>
              <a:rPr lang="en-US" sz="2600" dirty="0"/>
              <a:t>The purpose of the </a:t>
            </a:r>
            <a:r>
              <a:rPr lang="en-US" sz="2600" dirty="0" smtClean="0"/>
              <a:t>TU University </a:t>
            </a:r>
            <a:r>
              <a:rPr lang="en-US" sz="2600" dirty="0"/>
              <a:t>Core is, in part, to provide students with an experience of different approaches to learning, different disciplinary frameworks for analysis, and different perspectives on issues and </a:t>
            </a:r>
            <a:r>
              <a:rPr lang="en-US" sz="2600" dirty="0" smtClean="0"/>
              <a:t>beliefs </a:t>
            </a:r>
            <a:r>
              <a:rPr lang="en-US" sz="2600" baseline="30000" dirty="0" smtClean="0"/>
              <a:t>1</a:t>
            </a:r>
          </a:p>
          <a:p>
            <a:r>
              <a:rPr lang="en-US" sz="2600" dirty="0" smtClean="0"/>
              <a:t>Implemented in 2011, the Core comprises 14 categories of courses, organized under 4 themes:</a:t>
            </a:r>
          </a:p>
          <a:p>
            <a:pPr lvl="1"/>
            <a:r>
              <a:rPr lang="en-US" sz="1900" b="1" i="1" dirty="0" smtClean="0">
                <a:solidFill>
                  <a:srgbClr val="FFFF00"/>
                </a:solidFill>
                <a:effectLst>
                  <a:outerShdw blurRad="38100" dist="38100" dir="2700000" algn="tl">
                    <a:srgbClr val="000000">
                      <a:alpha val="43137"/>
                    </a:srgbClr>
                  </a:outerShdw>
                </a:effectLst>
              </a:rPr>
              <a:t>Fundamentals</a:t>
            </a:r>
          </a:p>
          <a:p>
            <a:pPr lvl="1"/>
            <a:r>
              <a:rPr lang="en-US" sz="1900" b="1" i="1" dirty="0" smtClean="0">
                <a:solidFill>
                  <a:srgbClr val="FFFF00"/>
                </a:solidFill>
                <a:effectLst>
                  <a:outerShdw blurRad="38100" dist="38100" dir="2700000" algn="tl">
                    <a:srgbClr val="000000">
                      <a:alpha val="43137"/>
                    </a:srgbClr>
                  </a:outerShdw>
                </a:effectLst>
              </a:rPr>
              <a:t>Ways of Knowing</a:t>
            </a:r>
          </a:p>
          <a:p>
            <a:pPr lvl="1"/>
            <a:r>
              <a:rPr lang="en-US" sz="1900" b="1" i="1" dirty="0" smtClean="0">
                <a:solidFill>
                  <a:srgbClr val="FFFF00"/>
                </a:solidFill>
                <a:effectLst>
                  <a:outerShdw blurRad="38100" dist="38100" dir="2700000" algn="tl">
                    <a:srgbClr val="000000">
                      <a:alpha val="43137"/>
                    </a:srgbClr>
                  </a:outerShdw>
                </a:effectLst>
              </a:rPr>
              <a:t>Writing in a Chosen Field</a:t>
            </a:r>
          </a:p>
          <a:p>
            <a:pPr lvl="1"/>
            <a:r>
              <a:rPr lang="en-US" sz="1900" b="1" i="1" dirty="0" smtClean="0">
                <a:solidFill>
                  <a:srgbClr val="FFFF00"/>
                </a:solidFill>
                <a:effectLst>
                  <a:outerShdw blurRad="38100" dist="38100" dir="2700000" algn="tl">
                    <a:srgbClr val="000000">
                      <a:alpha val="43137"/>
                    </a:srgbClr>
                  </a:outerShdw>
                </a:effectLst>
              </a:rPr>
              <a:t>Perspectives</a:t>
            </a:r>
          </a:p>
          <a:p>
            <a:r>
              <a:rPr lang="en-US" sz="2600" dirty="0" smtClean="0"/>
              <a:t>Collectively, these courses are aligned with:</a:t>
            </a:r>
          </a:p>
          <a:p>
            <a:pPr lvl="1"/>
            <a:r>
              <a:rPr lang="en-US" sz="1900" dirty="0" smtClean="0"/>
              <a:t>Current Maryland General Education Requirements</a:t>
            </a:r>
          </a:p>
          <a:p>
            <a:pPr lvl="1"/>
            <a:r>
              <a:rPr lang="en-US" sz="1900" dirty="0" smtClean="0"/>
              <a:t>Middle States Commission for Higher Education Requirements</a:t>
            </a:r>
          </a:p>
          <a:p>
            <a:pPr lvl="1"/>
            <a:r>
              <a:rPr lang="en-US" sz="1900" dirty="0" smtClean="0"/>
              <a:t>TU’s Strategic Plan and Goals</a:t>
            </a:r>
          </a:p>
          <a:p>
            <a:endParaRPr lang="en-US" baseline="30000" dirty="0" smtClean="0"/>
          </a:p>
          <a:p>
            <a:endParaRPr lang="en-US" baseline="30000" dirty="0"/>
          </a:p>
        </p:txBody>
      </p:sp>
      <p:sp>
        <p:nvSpPr>
          <p:cNvPr id="4" name="TextBox 3"/>
          <p:cNvSpPr txBox="1"/>
          <p:nvPr/>
        </p:nvSpPr>
        <p:spPr>
          <a:xfrm>
            <a:off x="5526662" y="6159771"/>
            <a:ext cx="6369051" cy="584775"/>
          </a:xfrm>
          <a:prstGeom prst="rect">
            <a:avLst/>
          </a:prstGeom>
          <a:noFill/>
          <a:ln>
            <a:solidFill>
              <a:schemeClr val="accent4"/>
            </a:solidFill>
          </a:ln>
        </p:spPr>
        <p:txBody>
          <a:bodyPr wrap="none" rtlCol="0">
            <a:spAutoFit/>
          </a:bodyPr>
          <a:lstStyle/>
          <a:p>
            <a:r>
              <a:rPr lang="en-US" sz="1400" dirty="0" smtClean="0"/>
              <a:t>1.</a:t>
            </a:r>
            <a:r>
              <a:rPr lang="en-US" dirty="0" smtClean="0"/>
              <a:t>	</a:t>
            </a:r>
            <a:r>
              <a:rPr lang="en-US" sz="1400" dirty="0" smtClean="0"/>
              <a:t>Source: Report </a:t>
            </a:r>
            <a:r>
              <a:rPr lang="en-US" sz="1400" dirty="0"/>
              <a:t>of the General Education Review Committee</a:t>
            </a:r>
          </a:p>
          <a:p>
            <a:r>
              <a:rPr lang="en-US" sz="1400" dirty="0" smtClean="0"/>
              <a:t>	Towson University, Fall 2008</a:t>
            </a:r>
            <a:endParaRPr lang="en-US" sz="1400" dirty="0"/>
          </a:p>
        </p:txBody>
      </p:sp>
    </p:spTree>
    <p:extLst>
      <p:ext uri="{BB962C8B-B14F-4D97-AF65-F5344CB8AC3E}">
        <p14:creationId xmlns:p14="http://schemas.microsoft.com/office/powerpoint/2010/main" val="3561799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55006"/>
            <a:ext cx="9404723" cy="1400530"/>
          </a:xfrm>
        </p:spPr>
        <p:txBody>
          <a:bodyPr/>
          <a:lstStyle/>
          <a:p>
            <a:r>
              <a:rPr lang="en-US" b="1" dirty="0" smtClean="0">
                <a:solidFill>
                  <a:schemeClr val="bg2">
                    <a:lumMod val="60000"/>
                    <a:lumOff val="40000"/>
                  </a:schemeClr>
                </a:solidFill>
              </a:rPr>
              <a:t>Components of the Core (1)</a:t>
            </a:r>
            <a:endParaRPr lang="en-US" b="1" dirty="0">
              <a:solidFill>
                <a:schemeClr val="bg2">
                  <a:lumMod val="60000"/>
                  <a:lumOff val="40000"/>
                </a:schemeClr>
              </a:solidFill>
            </a:endParaRPr>
          </a:p>
        </p:txBody>
      </p:sp>
      <p:sp>
        <p:nvSpPr>
          <p:cNvPr id="3" name="Content Placeholder 2"/>
          <p:cNvSpPr>
            <a:spLocks noGrp="1"/>
          </p:cNvSpPr>
          <p:nvPr>
            <p:ph idx="1"/>
          </p:nvPr>
        </p:nvSpPr>
        <p:spPr>
          <a:xfrm>
            <a:off x="1103312" y="1210955"/>
            <a:ext cx="10005412" cy="5263978"/>
          </a:xfrm>
        </p:spPr>
        <p:txBody>
          <a:bodyPr>
            <a:normAutofit/>
          </a:bodyPr>
          <a:lstStyle/>
          <a:p>
            <a:r>
              <a:rPr lang="en-US" sz="2800" b="1" i="1" dirty="0" smtClean="0">
                <a:solidFill>
                  <a:srgbClr val="FFFF00"/>
                </a:solidFill>
                <a:effectLst>
                  <a:outerShdw blurRad="38100" dist="38100" dir="2700000" algn="tl">
                    <a:srgbClr val="000000">
                      <a:alpha val="43137"/>
                    </a:srgbClr>
                  </a:outerShdw>
                </a:effectLst>
              </a:rPr>
              <a:t>Fundamentals</a:t>
            </a:r>
            <a:r>
              <a:rPr lang="en-US" sz="2800" b="1" dirty="0" smtClean="0">
                <a:solidFill>
                  <a:srgbClr val="FFFF00"/>
                </a:solidFill>
                <a:effectLst>
                  <a:outerShdw blurRad="38100" dist="38100" dir="2700000" algn="tl">
                    <a:srgbClr val="000000">
                      <a:alpha val="43137"/>
                    </a:srgbClr>
                  </a:outerShdw>
                </a:effectLst>
              </a:rPr>
              <a:t> </a:t>
            </a:r>
            <a:r>
              <a:rPr lang="en-US" dirty="0" smtClean="0"/>
              <a:t>(Normally taken </a:t>
            </a:r>
            <a:r>
              <a:rPr lang="en-US" dirty="0"/>
              <a:t>during the first year of college study)</a:t>
            </a:r>
          </a:p>
          <a:p>
            <a:pPr marL="914400" lvl="1" indent="-457200">
              <a:buFont typeface="+mj-lt"/>
              <a:buAutoNum type="arabicPeriod"/>
            </a:pPr>
            <a:r>
              <a:rPr lang="en-US" dirty="0" smtClean="0"/>
              <a:t>Towson </a:t>
            </a:r>
            <a:r>
              <a:rPr lang="en-US" dirty="0"/>
              <a:t>Seminar 								</a:t>
            </a:r>
          </a:p>
          <a:p>
            <a:pPr marL="914400" lvl="1" indent="-457200">
              <a:buFont typeface="+mj-lt"/>
              <a:buAutoNum type="arabicPeriod"/>
            </a:pPr>
            <a:r>
              <a:rPr lang="en-US" dirty="0" smtClean="0"/>
              <a:t>English Composition * </a:t>
            </a:r>
            <a:r>
              <a:rPr lang="en-US" dirty="0"/>
              <a:t>							</a:t>
            </a:r>
          </a:p>
          <a:p>
            <a:pPr marL="914400" lvl="1" indent="-457200">
              <a:buFont typeface="+mj-lt"/>
              <a:buAutoNum type="arabicPeriod"/>
            </a:pPr>
            <a:r>
              <a:rPr lang="en-US" dirty="0" smtClean="0"/>
              <a:t>Mathematics </a:t>
            </a:r>
            <a:r>
              <a:rPr lang="en-US" dirty="0"/>
              <a:t>(at or above the level of college algebra</a:t>
            </a:r>
            <a:r>
              <a:rPr lang="en-US" dirty="0" smtClean="0"/>
              <a:t>) * </a:t>
            </a:r>
            <a:endParaRPr lang="en-US" dirty="0"/>
          </a:p>
          <a:p>
            <a:pPr marL="914400" lvl="1" indent="-457200">
              <a:buFont typeface="+mj-lt"/>
              <a:buAutoNum type="arabicPeriod"/>
            </a:pPr>
            <a:r>
              <a:rPr lang="en-US" dirty="0" smtClean="0"/>
              <a:t>Creativity </a:t>
            </a:r>
            <a:r>
              <a:rPr lang="en-US" dirty="0"/>
              <a:t>and Creative </a:t>
            </a:r>
            <a:r>
              <a:rPr lang="en-US" dirty="0" smtClean="0"/>
              <a:t>Development *</a:t>
            </a:r>
            <a:endParaRPr lang="en-US" dirty="0"/>
          </a:p>
          <a:p>
            <a:r>
              <a:rPr lang="en-US" sz="2800" b="1" i="1" dirty="0">
                <a:solidFill>
                  <a:srgbClr val="FFFF00"/>
                </a:solidFill>
                <a:effectLst>
                  <a:outerShdw blurRad="38100" dist="38100" dir="2700000" algn="tl">
                    <a:srgbClr val="000000">
                      <a:alpha val="43137"/>
                    </a:srgbClr>
                  </a:outerShdw>
                </a:effectLst>
              </a:rPr>
              <a:t>Ways of </a:t>
            </a:r>
            <a:r>
              <a:rPr lang="en-US" sz="2800" b="1" i="1" dirty="0" smtClean="0">
                <a:solidFill>
                  <a:srgbClr val="FFFF00"/>
                </a:solidFill>
                <a:effectLst>
                  <a:outerShdw blurRad="38100" dist="38100" dir="2700000" algn="tl">
                    <a:srgbClr val="000000">
                      <a:alpha val="43137"/>
                    </a:srgbClr>
                  </a:outerShdw>
                </a:effectLst>
              </a:rPr>
              <a:t>Knowing </a:t>
            </a:r>
            <a:r>
              <a:rPr lang="en-US" dirty="0" smtClean="0"/>
              <a:t>(</a:t>
            </a:r>
            <a:r>
              <a:rPr lang="en-US" dirty="0"/>
              <a:t>Normally </a:t>
            </a:r>
            <a:r>
              <a:rPr lang="en-US" dirty="0" smtClean="0"/>
              <a:t>taken </a:t>
            </a:r>
            <a:r>
              <a:rPr lang="en-US" dirty="0"/>
              <a:t>during the first two years of college </a:t>
            </a:r>
            <a:r>
              <a:rPr lang="en-US" dirty="0" smtClean="0"/>
              <a:t>study)</a:t>
            </a:r>
            <a:endParaRPr lang="en-US" dirty="0"/>
          </a:p>
          <a:p>
            <a:pPr marL="914400" lvl="1" indent="-457200">
              <a:buFont typeface="+mj-lt"/>
              <a:buAutoNum type="arabicPeriod" startAt="5"/>
            </a:pPr>
            <a:r>
              <a:rPr lang="en-US" dirty="0" smtClean="0"/>
              <a:t>Arts </a:t>
            </a:r>
            <a:r>
              <a:rPr lang="en-US" dirty="0"/>
              <a:t>and Humanities </a:t>
            </a:r>
            <a:r>
              <a:rPr lang="en-US" i="1" dirty="0" smtClean="0"/>
              <a:t>(Must </a:t>
            </a:r>
            <a:r>
              <a:rPr lang="en-US" i="1" dirty="0"/>
              <a:t>be taken in a discipline different from the course meeting requirement 4. A foreign language course may be taken to meet requirement 5</a:t>
            </a:r>
            <a:r>
              <a:rPr lang="en-US" i="1" dirty="0" smtClean="0"/>
              <a:t>.) *</a:t>
            </a:r>
            <a:endParaRPr lang="en-US" dirty="0" smtClean="0"/>
          </a:p>
          <a:p>
            <a:pPr marL="914400" lvl="1" indent="-457200">
              <a:buFont typeface="+mj-lt"/>
              <a:buAutoNum type="arabicPeriod" startAt="5"/>
            </a:pPr>
            <a:r>
              <a:rPr lang="en-US" dirty="0" smtClean="0"/>
              <a:t>Social </a:t>
            </a:r>
            <a:r>
              <a:rPr lang="en-US" dirty="0"/>
              <a:t>and Behavioral Sciences </a:t>
            </a:r>
            <a:r>
              <a:rPr lang="en-US" dirty="0" smtClean="0"/>
              <a:t>*</a:t>
            </a:r>
          </a:p>
          <a:p>
            <a:pPr marL="914400" lvl="1" indent="-457200">
              <a:buFont typeface="+mj-lt"/>
              <a:buAutoNum type="arabicPeriod" startAt="5"/>
            </a:pPr>
            <a:r>
              <a:rPr lang="en-US" dirty="0" smtClean="0"/>
              <a:t>Biological </a:t>
            </a:r>
            <a:r>
              <a:rPr lang="en-US" dirty="0"/>
              <a:t>and Physical Sciences </a:t>
            </a:r>
            <a:r>
              <a:rPr lang="en-US" dirty="0" smtClean="0"/>
              <a:t>(with laboratory) *</a:t>
            </a:r>
          </a:p>
          <a:p>
            <a:pPr marL="914400" lvl="1" indent="-457200">
              <a:buFont typeface="+mj-lt"/>
              <a:buAutoNum type="arabicPeriod" startAt="5"/>
            </a:pPr>
            <a:r>
              <a:rPr lang="en-US" dirty="0" smtClean="0"/>
              <a:t>Biological </a:t>
            </a:r>
            <a:r>
              <a:rPr lang="en-US" dirty="0"/>
              <a:t>and Physical sciences, </a:t>
            </a:r>
            <a:r>
              <a:rPr lang="en-US" dirty="0" smtClean="0"/>
              <a:t>(with </a:t>
            </a:r>
            <a:r>
              <a:rPr lang="en-US" dirty="0"/>
              <a:t>or without </a:t>
            </a:r>
            <a:r>
              <a:rPr lang="en-US" dirty="0" smtClean="0"/>
              <a:t>laboratory) *</a:t>
            </a:r>
            <a:endParaRPr lang="en-US" dirty="0"/>
          </a:p>
          <a:p>
            <a:endParaRPr lang="en-US" dirty="0"/>
          </a:p>
        </p:txBody>
      </p:sp>
      <p:sp>
        <p:nvSpPr>
          <p:cNvPr id="4" name="TextBox 3"/>
          <p:cNvSpPr txBox="1"/>
          <p:nvPr/>
        </p:nvSpPr>
        <p:spPr>
          <a:xfrm>
            <a:off x="3200409" y="6463950"/>
            <a:ext cx="5774338" cy="307777"/>
          </a:xfrm>
          <a:prstGeom prst="rect">
            <a:avLst/>
          </a:prstGeom>
          <a:noFill/>
          <a:ln>
            <a:solidFill>
              <a:schemeClr val="bg2">
                <a:lumMod val="40000"/>
                <a:lumOff val="60000"/>
              </a:schemeClr>
            </a:solidFill>
          </a:ln>
        </p:spPr>
        <p:txBody>
          <a:bodyPr wrap="none" rtlCol="0">
            <a:spAutoFit/>
          </a:bodyPr>
          <a:lstStyle/>
          <a:p>
            <a:r>
              <a:rPr lang="en-US" sz="1400" dirty="0" smtClean="0"/>
              <a:t>*  Indicates alignment with MD General Education Requirements</a:t>
            </a:r>
            <a:endParaRPr lang="en-US" sz="1400" dirty="0"/>
          </a:p>
        </p:txBody>
      </p:sp>
    </p:spTree>
    <p:extLst>
      <p:ext uri="{BB962C8B-B14F-4D97-AF65-F5344CB8AC3E}">
        <p14:creationId xmlns:p14="http://schemas.microsoft.com/office/powerpoint/2010/main" val="700498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55006"/>
            <a:ext cx="9404723" cy="1400530"/>
          </a:xfrm>
        </p:spPr>
        <p:txBody>
          <a:bodyPr/>
          <a:lstStyle/>
          <a:p>
            <a:r>
              <a:rPr lang="en-US" b="1" dirty="0" smtClean="0">
                <a:solidFill>
                  <a:schemeClr val="bg2">
                    <a:lumMod val="60000"/>
                    <a:lumOff val="40000"/>
                  </a:schemeClr>
                </a:solidFill>
              </a:rPr>
              <a:t>Components of the Core (2)</a:t>
            </a:r>
            <a:endParaRPr lang="en-US" b="1" dirty="0">
              <a:solidFill>
                <a:schemeClr val="bg2">
                  <a:lumMod val="60000"/>
                  <a:lumOff val="40000"/>
                </a:schemeClr>
              </a:solidFill>
            </a:endParaRPr>
          </a:p>
        </p:txBody>
      </p:sp>
      <p:sp>
        <p:nvSpPr>
          <p:cNvPr id="3" name="Content Placeholder 2"/>
          <p:cNvSpPr>
            <a:spLocks noGrp="1"/>
          </p:cNvSpPr>
          <p:nvPr>
            <p:ph idx="1"/>
          </p:nvPr>
        </p:nvSpPr>
        <p:spPr>
          <a:xfrm>
            <a:off x="1103312" y="1248028"/>
            <a:ext cx="10005412" cy="4893276"/>
          </a:xfrm>
        </p:spPr>
        <p:txBody>
          <a:bodyPr>
            <a:normAutofit lnSpcReduction="10000"/>
          </a:bodyPr>
          <a:lstStyle/>
          <a:p>
            <a:r>
              <a:rPr lang="en-US" sz="2800" b="1" i="1" dirty="0">
                <a:solidFill>
                  <a:srgbClr val="FFFF00"/>
                </a:solidFill>
                <a:effectLst>
                  <a:outerShdw blurRad="38100" dist="38100" dir="2700000" algn="tl">
                    <a:srgbClr val="000000">
                      <a:alpha val="43137"/>
                    </a:srgbClr>
                  </a:outerShdw>
                </a:effectLst>
              </a:rPr>
              <a:t>Writing in a Chosen </a:t>
            </a:r>
            <a:r>
              <a:rPr lang="en-US" sz="2800" b="1" i="1" dirty="0" smtClean="0">
                <a:solidFill>
                  <a:srgbClr val="FFFF00"/>
                </a:solidFill>
                <a:effectLst>
                  <a:outerShdw blurRad="38100" dist="38100" dir="2700000" algn="tl">
                    <a:srgbClr val="000000">
                      <a:alpha val="43137"/>
                    </a:srgbClr>
                  </a:outerShdw>
                </a:effectLst>
              </a:rPr>
              <a:t>Field </a:t>
            </a:r>
            <a:r>
              <a:rPr lang="en-US" dirty="0" smtClean="0"/>
              <a:t>(</a:t>
            </a:r>
            <a:r>
              <a:rPr lang="en-US" dirty="0"/>
              <a:t>Normally </a:t>
            </a:r>
            <a:r>
              <a:rPr lang="en-US" dirty="0" smtClean="0"/>
              <a:t>taken </a:t>
            </a:r>
            <a:r>
              <a:rPr lang="en-US" dirty="0"/>
              <a:t>in the third year of college </a:t>
            </a:r>
            <a:r>
              <a:rPr lang="en-US" dirty="0" smtClean="0"/>
              <a:t>study) </a:t>
            </a:r>
            <a:endParaRPr lang="en-US" dirty="0"/>
          </a:p>
          <a:p>
            <a:pPr marL="914400" lvl="1" indent="-457200">
              <a:buFont typeface="+mj-lt"/>
              <a:buAutoNum type="arabicPeriod" startAt="9"/>
            </a:pPr>
            <a:r>
              <a:rPr lang="en-US" sz="2000" dirty="0" smtClean="0"/>
              <a:t>Advanced </a:t>
            </a:r>
            <a:r>
              <a:rPr lang="en-US" sz="2000" dirty="0"/>
              <a:t>Writing Seminar	</a:t>
            </a:r>
            <a:endParaRPr lang="en-US" sz="2000" dirty="0" smtClean="0"/>
          </a:p>
          <a:p>
            <a:r>
              <a:rPr lang="en-US" sz="2800" b="1" i="1" dirty="0">
                <a:solidFill>
                  <a:srgbClr val="FFFF00"/>
                </a:solidFill>
                <a:effectLst>
                  <a:outerShdw blurRad="38100" dist="38100" dir="2700000" algn="tl">
                    <a:srgbClr val="000000">
                      <a:alpha val="43137"/>
                    </a:srgbClr>
                  </a:outerShdw>
                </a:effectLst>
              </a:rPr>
              <a:t>Perspectives</a:t>
            </a:r>
            <a:r>
              <a:rPr lang="en-US" dirty="0">
                <a:solidFill>
                  <a:srgbClr val="FFFF00"/>
                </a:solidFill>
                <a:effectLst>
                  <a:outerShdw blurRad="38100" dist="38100" dir="2700000" algn="tl">
                    <a:srgbClr val="000000">
                      <a:alpha val="43137"/>
                    </a:srgbClr>
                  </a:outerShdw>
                </a:effectLst>
              </a:rPr>
              <a:t> </a:t>
            </a:r>
            <a:r>
              <a:rPr lang="en-US" dirty="0" smtClean="0"/>
              <a:t>(</a:t>
            </a:r>
            <a:r>
              <a:rPr lang="en-US" i="1" dirty="0" smtClean="0"/>
              <a:t>One </a:t>
            </a:r>
            <a:r>
              <a:rPr lang="en-US" i="1" dirty="0"/>
              <a:t>course under Perspectives must be taken in a discipline in the arts and humanities, different from the discipline in requirement 5</a:t>
            </a:r>
            <a:r>
              <a:rPr lang="en-US" i="1" dirty="0" smtClean="0"/>
              <a:t>. * One </a:t>
            </a:r>
            <a:r>
              <a:rPr lang="en-US" i="1" dirty="0"/>
              <a:t>course under Perspectives must be taken in a discipline in the social and behavioral sciences, different from the discipline in requirement 6</a:t>
            </a:r>
            <a:r>
              <a:rPr lang="en-US" i="1" dirty="0" smtClean="0"/>
              <a:t>. *)</a:t>
            </a:r>
            <a:endParaRPr lang="en-US" dirty="0"/>
          </a:p>
          <a:p>
            <a:pPr marL="914400" lvl="1" indent="-457200">
              <a:buFont typeface="+mj-lt"/>
              <a:buAutoNum type="arabicPeriod" startAt="10"/>
            </a:pPr>
            <a:r>
              <a:rPr lang="en-US" sz="2000" dirty="0" smtClean="0"/>
              <a:t>Metropolitan Perspectives	</a:t>
            </a:r>
          </a:p>
          <a:p>
            <a:pPr marL="914400" lvl="1" indent="-457200">
              <a:buFont typeface="+mj-lt"/>
              <a:buAutoNum type="arabicPeriod" startAt="10"/>
            </a:pPr>
            <a:r>
              <a:rPr lang="en-US" sz="2000" dirty="0" smtClean="0"/>
              <a:t>The </a:t>
            </a:r>
            <a:r>
              <a:rPr lang="en-US" sz="2000" dirty="0"/>
              <a:t>United States as a </a:t>
            </a:r>
            <a:r>
              <a:rPr lang="en-US" sz="2000" dirty="0" smtClean="0"/>
              <a:t>Nation</a:t>
            </a:r>
          </a:p>
          <a:p>
            <a:pPr marL="914400" lvl="1" indent="-457200">
              <a:buFont typeface="+mj-lt"/>
              <a:buAutoNum type="arabicPeriod" startAt="10"/>
            </a:pPr>
            <a:r>
              <a:rPr lang="en-US" sz="2000" dirty="0" smtClean="0"/>
              <a:t>Global Perspectives</a:t>
            </a:r>
          </a:p>
          <a:p>
            <a:pPr marL="914400" lvl="1" indent="-457200">
              <a:buFont typeface="+mj-lt"/>
              <a:buAutoNum type="arabicPeriod" startAt="10"/>
            </a:pPr>
            <a:r>
              <a:rPr lang="en-US" sz="2000" dirty="0" smtClean="0"/>
              <a:t>Diversity </a:t>
            </a:r>
            <a:r>
              <a:rPr lang="en-US" sz="2000" dirty="0"/>
              <a:t>and Difference	</a:t>
            </a:r>
            <a:endParaRPr lang="en-US" sz="2000" dirty="0" smtClean="0"/>
          </a:p>
          <a:p>
            <a:pPr marL="914400" lvl="1" indent="-457200">
              <a:buFont typeface="+mj-lt"/>
              <a:buAutoNum type="arabicPeriod" startAt="10"/>
            </a:pPr>
            <a:r>
              <a:rPr lang="en-US" sz="2000" dirty="0" smtClean="0"/>
              <a:t>Ethical </a:t>
            </a:r>
            <a:r>
              <a:rPr lang="en-US" sz="2000" dirty="0"/>
              <a:t>Issues and Perspectives	</a:t>
            </a:r>
          </a:p>
        </p:txBody>
      </p:sp>
      <p:sp>
        <p:nvSpPr>
          <p:cNvPr id="4" name="TextBox 3"/>
          <p:cNvSpPr txBox="1"/>
          <p:nvPr/>
        </p:nvSpPr>
        <p:spPr>
          <a:xfrm>
            <a:off x="3200409" y="6463950"/>
            <a:ext cx="5774338" cy="307777"/>
          </a:xfrm>
          <a:prstGeom prst="rect">
            <a:avLst/>
          </a:prstGeom>
          <a:noFill/>
          <a:ln>
            <a:solidFill>
              <a:schemeClr val="bg2">
                <a:lumMod val="40000"/>
                <a:lumOff val="60000"/>
              </a:schemeClr>
            </a:solidFill>
          </a:ln>
        </p:spPr>
        <p:txBody>
          <a:bodyPr wrap="none" rtlCol="0">
            <a:spAutoFit/>
          </a:bodyPr>
          <a:lstStyle/>
          <a:p>
            <a:r>
              <a:rPr lang="en-US" sz="1400" dirty="0" smtClean="0"/>
              <a:t>*  Indicates alignment with MD General Education Requirements</a:t>
            </a:r>
            <a:endParaRPr lang="en-US" sz="1400" dirty="0"/>
          </a:p>
        </p:txBody>
      </p:sp>
    </p:spTree>
    <p:extLst>
      <p:ext uri="{BB962C8B-B14F-4D97-AF65-F5344CB8AC3E}">
        <p14:creationId xmlns:p14="http://schemas.microsoft.com/office/powerpoint/2010/main" val="284992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42649"/>
            <a:ext cx="9404723" cy="1400530"/>
          </a:xfrm>
        </p:spPr>
        <p:txBody>
          <a:bodyPr/>
          <a:lstStyle/>
          <a:p>
            <a:r>
              <a:rPr lang="en-US" b="1" dirty="0" smtClean="0">
                <a:solidFill>
                  <a:schemeClr val="bg2">
                    <a:lumMod val="60000"/>
                    <a:lumOff val="40000"/>
                  </a:schemeClr>
                </a:solidFill>
              </a:rPr>
              <a:t>Learning Outcomes &amp; Assessment</a:t>
            </a:r>
            <a:endParaRPr lang="en-US" b="1" dirty="0">
              <a:solidFill>
                <a:schemeClr val="bg2">
                  <a:lumMod val="60000"/>
                  <a:lumOff val="40000"/>
                </a:schemeClr>
              </a:solidFill>
            </a:endParaRPr>
          </a:p>
        </p:txBody>
      </p:sp>
      <p:sp>
        <p:nvSpPr>
          <p:cNvPr id="3" name="Content Placeholder 2"/>
          <p:cNvSpPr>
            <a:spLocks noGrp="1"/>
          </p:cNvSpPr>
          <p:nvPr>
            <p:ph idx="1"/>
          </p:nvPr>
        </p:nvSpPr>
        <p:spPr>
          <a:xfrm>
            <a:off x="1103312" y="1618736"/>
            <a:ext cx="10042483" cy="4629664"/>
          </a:xfrm>
        </p:spPr>
        <p:txBody>
          <a:bodyPr>
            <a:normAutofit/>
          </a:bodyPr>
          <a:lstStyle/>
          <a:p>
            <a:r>
              <a:rPr lang="en-US" sz="2800" dirty="0" smtClean="0"/>
              <a:t>The University </a:t>
            </a:r>
            <a:r>
              <a:rPr lang="en-US" sz="2800" dirty="0"/>
              <a:t>Core requirements, as a group and individually, </a:t>
            </a:r>
            <a:r>
              <a:rPr lang="en-US" sz="2800" dirty="0" smtClean="0"/>
              <a:t>are linked with </a:t>
            </a:r>
            <a:r>
              <a:rPr lang="en-US" sz="2800" dirty="0"/>
              <a:t>a set of articulated learning outcomes for Towson </a:t>
            </a:r>
            <a:r>
              <a:rPr lang="en-US" sz="2800" dirty="0" smtClean="0"/>
              <a:t>Students</a:t>
            </a:r>
          </a:p>
          <a:p>
            <a:r>
              <a:rPr lang="en-US" sz="2800" dirty="0" smtClean="0"/>
              <a:t>Courses </a:t>
            </a:r>
            <a:r>
              <a:rPr lang="en-US" sz="2800" dirty="0"/>
              <a:t>within specific categories </a:t>
            </a:r>
            <a:r>
              <a:rPr lang="en-US" sz="2800" dirty="0" smtClean="0"/>
              <a:t>are assessed annually for </a:t>
            </a:r>
            <a:r>
              <a:rPr lang="en-US" sz="2800" dirty="0"/>
              <a:t>their effectiveness in addressing the targeted learning outcomes for the </a:t>
            </a:r>
            <a:r>
              <a:rPr lang="en-US" sz="2800" dirty="0" smtClean="0"/>
              <a:t>category</a:t>
            </a:r>
            <a:endParaRPr lang="en-US" sz="2800" dirty="0"/>
          </a:p>
          <a:p>
            <a:endParaRPr lang="en-US" sz="2800" baseline="30000" dirty="0" smtClean="0"/>
          </a:p>
          <a:p>
            <a:endParaRPr lang="en-US" sz="2800" baseline="30000" dirty="0"/>
          </a:p>
        </p:txBody>
      </p:sp>
    </p:spTree>
    <p:extLst>
      <p:ext uri="{BB962C8B-B14F-4D97-AF65-F5344CB8AC3E}">
        <p14:creationId xmlns:p14="http://schemas.microsoft.com/office/powerpoint/2010/main" val="2958380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chemeClr val="bg2">
                    <a:lumMod val="60000"/>
                    <a:lumOff val="40000"/>
                  </a:schemeClr>
                </a:solidFill>
              </a:rPr>
              <a:t>The Core by the Numbers</a:t>
            </a:r>
            <a:endParaRPr lang="en-US" b="1" dirty="0">
              <a:solidFill>
                <a:schemeClr val="bg2">
                  <a:lumMod val="60000"/>
                  <a:lumOff val="40000"/>
                </a:schemeClr>
              </a:solidFill>
            </a:endParaRPr>
          </a:p>
        </p:txBody>
      </p:sp>
      <p:graphicFrame>
        <p:nvGraphicFramePr>
          <p:cNvPr id="10" name="Chart 9"/>
          <p:cNvGraphicFramePr>
            <a:graphicFrameLocks/>
          </p:cNvGraphicFramePr>
          <p:nvPr>
            <p:extLst>
              <p:ext uri="{D42A27DB-BD31-4B8C-83A1-F6EECF244321}">
                <p14:modId xmlns:p14="http://schemas.microsoft.com/office/powerpoint/2010/main" val="761057488"/>
              </p:ext>
            </p:extLst>
          </p:nvPr>
        </p:nvGraphicFramePr>
        <p:xfrm>
          <a:off x="1527585" y="1561597"/>
          <a:ext cx="9122485" cy="5167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4442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42649"/>
            <a:ext cx="9404723" cy="1400530"/>
          </a:xfrm>
        </p:spPr>
        <p:txBody>
          <a:bodyPr/>
          <a:lstStyle/>
          <a:p>
            <a:r>
              <a:rPr lang="en-US" b="1" dirty="0" smtClean="0">
                <a:solidFill>
                  <a:schemeClr val="bg2">
                    <a:lumMod val="60000"/>
                    <a:lumOff val="40000"/>
                  </a:schemeClr>
                </a:solidFill>
              </a:rPr>
              <a:t>Trends Since Introduction</a:t>
            </a:r>
            <a:br>
              <a:rPr lang="en-US" b="1" dirty="0" smtClean="0">
                <a:solidFill>
                  <a:schemeClr val="bg2">
                    <a:lumMod val="60000"/>
                    <a:lumOff val="40000"/>
                  </a:schemeClr>
                </a:solidFill>
              </a:rPr>
            </a:br>
            <a:endParaRPr lang="en-US" b="1" dirty="0">
              <a:solidFill>
                <a:schemeClr val="bg2">
                  <a:lumMod val="60000"/>
                  <a:lumOff val="40000"/>
                </a:schemeClr>
              </a:solidFill>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191753062"/>
              </p:ext>
            </p:extLst>
          </p:nvPr>
        </p:nvGraphicFramePr>
        <p:xfrm>
          <a:off x="304801" y="1643179"/>
          <a:ext cx="5529942" cy="46131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608227214"/>
              </p:ext>
            </p:extLst>
          </p:nvPr>
        </p:nvGraphicFramePr>
        <p:xfrm>
          <a:off x="5718629" y="1643179"/>
          <a:ext cx="6255657" cy="46131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02481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46111" y="255007"/>
            <a:ext cx="9404723" cy="1400530"/>
          </a:xfrm>
        </p:spPr>
        <p:txBody>
          <a:bodyPr/>
          <a:lstStyle/>
          <a:p>
            <a:r>
              <a:rPr lang="en-US" b="1" dirty="0" smtClean="0">
                <a:solidFill>
                  <a:schemeClr val="bg2">
                    <a:lumMod val="60000"/>
                    <a:lumOff val="40000"/>
                  </a:schemeClr>
                </a:solidFill>
              </a:rPr>
              <a:t>The Good, The Bad and the Ugly</a:t>
            </a:r>
            <a:endParaRPr lang="en-US" b="1" dirty="0">
              <a:solidFill>
                <a:schemeClr val="bg2">
                  <a:lumMod val="60000"/>
                  <a:lumOff val="40000"/>
                </a:schemeClr>
              </a:solidFill>
            </a:endParaRPr>
          </a:p>
        </p:txBody>
      </p:sp>
      <p:sp>
        <p:nvSpPr>
          <p:cNvPr id="8" name="Content Placeholder 7"/>
          <p:cNvSpPr>
            <a:spLocks noGrp="1"/>
          </p:cNvSpPr>
          <p:nvPr>
            <p:ph idx="1"/>
          </p:nvPr>
        </p:nvSpPr>
        <p:spPr>
          <a:xfrm>
            <a:off x="1103312" y="1348577"/>
            <a:ext cx="10054839" cy="5373498"/>
          </a:xfrm>
        </p:spPr>
        <p:txBody>
          <a:bodyPr>
            <a:normAutofit fontScale="70000" lnSpcReduction="20000"/>
          </a:bodyPr>
          <a:lstStyle/>
          <a:p>
            <a:r>
              <a:rPr lang="en-US" sz="3100" dirty="0" smtClean="0"/>
              <a:t>The Core Curriculum represents a substantial commitment of resources and planning effort to schedule and staff</a:t>
            </a:r>
          </a:p>
          <a:p>
            <a:r>
              <a:rPr lang="en-US" sz="3100" dirty="0" smtClean="0"/>
              <a:t>It meets the </a:t>
            </a:r>
            <a:r>
              <a:rPr lang="en-US" sz="3100" dirty="0"/>
              <a:t>Maryland </a:t>
            </a:r>
            <a:r>
              <a:rPr lang="en-US" sz="3100" dirty="0" smtClean="0"/>
              <a:t>General Education requirements and that of Middle States</a:t>
            </a:r>
          </a:p>
          <a:p>
            <a:r>
              <a:rPr lang="en-US" sz="3100" dirty="0" smtClean="0"/>
              <a:t>For the most part it is working as expected, but there are areas that require our attention</a:t>
            </a:r>
          </a:p>
          <a:p>
            <a:r>
              <a:rPr lang="en-US" sz="3100" dirty="0" smtClean="0"/>
              <a:t>This year’s January Conference was devoted to addressing the Core Curriculum</a:t>
            </a:r>
          </a:p>
          <a:p>
            <a:pPr lvl="1"/>
            <a:r>
              <a:rPr lang="en-US" sz="2800" dirty="0" smtClean="0"/>
              <a:t>Faculty and staff from across the campus convened</a:t>
            </a:r>
          </a:p>
          <a:p>
            <a:pPr lvl="1"/>
            <a:r>
              <a:rPr lang="en-US" sz="2800" dirty="0" smtClean="0"/>
              <a:t>Dr. Carol Christ was our keynote speaker</a:t>
            </a:r>
          </a:p>
          <a:p>
            <a:pPr lvl="1"/>
            <a:r>
              <a:rPr lang="en-US" sz="2800" dirty="0" smtClean="0"/>
              <a:t>This was followed by a series of concurrent sessions that focused on a wide range of issues</a:t>
            </a:r>
          </a:p>
          <a:p>
            <a:r>
              <a:rPr lang="en-US" sz="3100" dirty="0" smtClean="0"/>
              <a:t>The crucial questions we have begun to evaluate include:</a:t>
            </a:r>
          </a:p>
          <a:p>
            <a:pPr lvl="1"/>
            <a:r>
              <a:rPr lang="en-US" sz="3400" b="1" i="1" dirty="0" smtClean="0">
                <a:solidFill>
                  <a:srgbClr val="FFFF00"/>
                </a:solidFill>
                <a:effectLst>
                  <a:outerShdw blurRad="38100" dist="38100" dir="2700000" algn="tl">
                    <a:srgbClr val="000000">
                      <a:alpha val="43137"/>
                    </a:srgbClr>
                  </a:outerShdw>
                </a:effectLst>
              </a:rPr>
              <a:t>Is the Core sustainable in its present form?</a:t>
            </a:r>
          </a:p>
          <a:p>
            <a:pPr lvl="1"/>
            <a:r>
              <a:rPr lang="en-US" sz="3400" b="1" i="1" dirty="0" smtClean="0">
                <a:solidFill>
                  <a:srgbClr val="FFFF00"/>
                </a:solidFill>
                <a:effectLst>
                  <a:outerShdw blurRad="38100" dist="38100" dir="2700000" algn="tl">
                    <a:srgbClr val="000000">
                      <a:alpha val="43137"/>
                    </a:srgbClr>
                  </a:outerShdw>
                </a:effectLst>
              </a:rPr>
              <a:t>What aspects need to be refined or modified?</a:t>
            </a:r>
          </a:p>
          <a:p>
            <a:endParaRPr lang="en-US" dirty="0" smtClean="0"/>
          </a:p>
          <a:p>
            <a:endParaRPr lang="en-US" dirty="0"/>
          </a:p>
        </p:txBody>
      </p:sp>
    </p:spTree>
    <p:extLst>
      <p:ext uri="{BB962C8B-B14F-4D97-AF65-F5344CB8AC3E}">
        <p14:creationId xmlns:p14="http://schemas.microsoft.com/office/powerpoint/2010/main" val="16831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8" end="8"/>
                                            </p:txEl>
                                          </p:spTgt>
                                        </p:tgtEl>
                                        <p:attrNameLst>
                                          <p:attrName>style.visibility</p:attrName>
                                        </p:attrNameLst>
                                      </p:cBhvr>
                                      <p:to>
                                        <p:strVal val="visible"/>
                                      </p:to>
                                    </p:set>
                                    <p:animEffect transition="in" filter="wipe(down)">
                                      <p:cBhvr>
                                        <p:cTn id="7" dur="500"/>
                                        <p:tgtEl>
                                          <p:spTgt spid="8">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9" end="9"/>
                                            </p:txEl>
                                          </p:spTgt>
                                        </p:tgtEl>
                                        <p:attrNameLst>
                                          <p:attrName>style.visibility</p:attrName>
                                        </p:attrNameLst>
                                      </p:cBhvr>
                                      <p:to>
                                        <p:strVal val="visible"/>
                                      </p:to>
                                    </p:set>
                                    <p:animEffect transition="in" filter="wipe(down)">
                                      <p:cBhvr>
                                        <p:cTn id="1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267363"/>
            <a:ext cx="9404723" cy="1400530"/>
          </a:xfrm>
        </p:spPr>
        <p:txBody>
          <a:bodyPr/>
          <a:lstStyle/>
          <a:p>
            <a:r>
              <a:rPr lang="en-US" b="1" dirty="0" smtClean="0">
                <a:solidFill>
                  <a:schemeClr val="bg2">
                    <a:lumMod val="60000"/>
                    <a:lumOff val="40000"/>
                  </a:schemeClr>
                </a:solidFill>
              </a:rPr>
              <a:t>Most Significant Current Issues</a:t>
            </a:r>
            <a:endParaRPr lang="en-US" b="1" dirty="0">
              <a:solidFill>
                <a:schemeClr val="bg2">
                  <a:lumMod val="60000"/>
                  <a:lumOff val="40000"/>
                </a:schemeClr>
              </a:solidFill>
            </a:endParaRPr>
          </a:p>
        </p:txBody>
      </p:sp>
      <p:sp>
        <p:nvSpPr>
          <p:cNvPr id="5" name="Text Placeholder 4"/>
          <p:cNvSpPr>
            <a:spLocks noGrp="1"/>
          </p:cNvSpPr>
          <p:nvPr>
            <p:ph type="body" idx="1"/>
          </p:nvPr>
        </p:nvSpPr>
        <p:spPr>
          <a:xfrm>
            <a:off x="1103313" y="1017044"/>
            <a:ext cx="4914428" cy="576262"/>
          </a:xfrm>
        </p:spPr>
        <p:txBody>
          <a:bodyPr/>
          <a:lstStyle/>
          <a:p>
            <a:r>
              <a:rPr lang="en-US" b="1" i="1" dirty="0" smtClean="0">
                <a:solidFill>
                  <a:srgbClr val="FFFF00"/>
                </a:solidFill>
                <a:effectLst>
                  <a:outerShdw blurRad="38100" dist="38100" dir="2700000" algn="tl">
                    <a:srgbClr val="000000">
                      <a:alpha val="43137"/>
                    </a:srgbClr>
                  </a:outerShdw>
                </a:effectLst>
              </a:rPr>
              <a:t>Core 1: Towson Seminar</a:t>
            </a:r>
            <a:endParaRPr lang="en-US" b="1" i="1" dirty="0">
              <a:solidFill>
                <a:srgbClr val="FFFF00"/>
              </a:solidFill>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a:xfrm>
            <a:off x="1103312" y="1626644"/>
            <a:ext cx="4914429" cy="4900188"/>
          </a:xfrm>
        </p:spPr>
        <p:txBody>
          <a:bodyPr>
            <a:noAutofit/>
          </a:bodyPr>
          <a:lstStyle/>
          <a:p>
            <a:r>
              <a:rPr lang="en-US" sz="1900" dirty="0" smtClean="0"/>
              <a:t>Our original intent was to require both entering Freshman AND transfer students to take a Towson Seminar</a:t>
            </a:r>
          </a:p>
          <a:p>
            <a:pPr lvl="1"/>
            <a:r>
              <a:rPr lang="en-US" sz="1800" dirty="0" smtClean="0"/>
              <a:t>This has been waived from the outset for transfer students</a:t>
            </a:r>
          </a:p>
          <a:p>
            <a:r>
              <a:rPr lang="en-US" sz="1900" dirty="0" smtClean="0"/>
              <a:t>Considerable number of classes no longer offered and difficulty scheduling a sufficient number of sections each semester</a:t>
            </a:r>
          </a:p>
          <a:p>
            <a:pPr lvl="1"/>
            <a:r>
              <a:rPr lang="en-US" sz="1800" dirty="0" smtClean="0"/>
              <a:t>Significant number of students must repeat the TSEM</a:t>
            </a:r>
          </a:p>
          <a:p>
            <a:r>
              <a:rPr lang="en-US" sz="1900" dirty="0" smtClean="0"/>
              <a:t>TSEM is the only Core category which is designated to fulfil the information literacy requirements of Middle States accreditation</a:t>
            </a:r>
            <a:endParaRPr lang="en-US" sz="1900" dirty="0"/>
          </a:p>
        </p:txBody>
      </p:sp>
      <p:sp>
        <p:nvSpPr>
          <p:cNvPr id="7" name="Text Placeholder 6"/>
          <p:cNvSpPr>
            <a:spLocks noGrp="1"/>
          </p:cNvSpPr>
          <p:nvPr>
            <p:ph type="body" sz="quarter" idx="3"/>
          </p:nvPr>
        </p:nvSpPr>
        <p:spPr>
          <a:xfrm>
            <a:off x="6148767" y="1017044"/>
            <a:ext cx="4396339" cy="576262"/>
          </a:xfrm>
        </p:spPr>
        <p:txBody>
          <a:bodyPr>
            <a:noAutofit/>
          </a:bodyPr>
          <a:lstStyle/>
          <a:p>
            <a:endParaRPr lang="en-US" dirty="0"/>
          </a:p>
          <a:p>
            <a:r>
              <a:rPr lang="en-US" b="1" i="1" dirty="0" smtClean="0">
                <a:solidFill>
                  <a:srgbClr val="FFFF00"/>
                </a:solidFill>
                <a:effectLst>
                  <a:outerShdw blurRad="38100" dist="38100" dir="2700000" algn="tl">
                    <a:srgbClr val="000000">
                      <a:alpha val="43137"/>
                    </a:srgbClr>
                  </a:outerShdw>
                </a:effectLst>
              </a:rPr>
              <a:t>Core 10-14:  Perspectives</a:t>
            </a:r>
            <a:endParaRPr lang="en-US" b="1" i="1" dirty="0">
              <a:solidFill>
                <a:srgbClr val="FFFF00"/>
              </a:solidFill>
              <a:effectLst>
                <a:outerShdw blurRad="38100" dist="38100" dir="2700000" algn="tl">
                  <a:srgbClr val="000000">
                    <a:alpha val="43137"/>
                  </a:srgbClr>
                </a:outerShdw>
              </a:effectLst>
            </a:endParaRPr>
          </a:p>
        </p:txBody>
      </p:sp>
      <p:sp>
        <p:nvSpPr>
          <p:cNvPr id="8" name="Content Placeholder 7"/>
          <p:cNvSpPr>
            <a:spLocks noGrp="1"/>
          </p:cNvSpPr>
          <p:nvPr>
            <p:ph sz="quarter" idx="4"/>
          </p:nvPr>
        </p:nvSpPr>
        <p:spPr>
          <a:xfrm>
            <a:off x="6136411" y="1626644"/>
            <a:ext cx="5083524" cy="5521362"/>
          </a:xfrm>
        </p:spPr>
        <p:txBody>
          <a:bodyPr>
            <a:noAutofit/>
          </a:bodyPr>
          <a:lstStyle/>
          <a:p>
            <a:r>
              <a:rPr lang="en-US" sz="1900" dirty="0" smtClean="0"/>
              <a:t>This where the second arts &amp; humanities course and social &amp; behavioral science course typically is found</a:t>
            </a:r>
          </a:p>
          <a:p>
            <a:pPr lvl="1"/>
            <a:r>
              <a:rPr lang="en-US" sz="1800" dirty="0" smtClean="0"/>
              <a:t>Convoluted system for designation as arts &amp; humanities versus social &amp; behavioral science.</a:t>
            </a:r>
          </a:p>
          <a:p>
            <a:pPr lvl="1"/>
            <a:r>
              <a:rPr lang="en-US" sz="1800" dirty="0" smtClean="0"/>
              <a:t>We ‘ve had trouble transitioning from our old GenEd system to offer a sufficient number of courses in certain perspectives categories</a:t>
            </a:r>
          </a:p>
          <a:p>
            <a:pPr lvl="1"/>
            <a:r>
              <a:rPr lang="en-US" sz="1800" dirty="0" smtClean="0"/>
              <a:t>Difficulty aligning transferred courses to perspectives categories within transfer packages</a:t>
            </a:r>
          </a:p>
        </p:txBody>
      </p:sp>
    </p:spTree>
    <p:extLst>
      <p:ext uri="{BB962C8B-B14F-4D97-AF65-F5344CB8AC3E}">
        <p14:creationId xmlns:p14="http://schemas.microsoft.com/office/powerpoint/2010/main" val="6564333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3723</TotalTime>
  <Words>1440</Words>
  <Application>Microsoft Macintosh PowerPoint</Application>
  <PresentationFormat>Widescreen</PresentationFormat>
  <Paragraphs>144</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Century Gothic</vt:lpstr>
      <vt:lpstr>Wingdings 3</vt:lpstr>
      <vt:lpstr>Arial</vt:lpstr>
      <vt:lpstr>Ion</vt:lpstr>
      <vt:lpstr>Towson University’s Core Curriculum</vt:lpstr>
      <vt:lpstr>Towson University’s Core Curriculum</vt:lpstr>
      <vt:lpstr>Components of the Core (1)</vt:lpstr>
      <vt:lpstr>Components of the Core (2)</vt:lpstr>
      <vt:lpstr>Learning Outcomes &amp; Assessment</vt:lpstr>
      <vt:lpstr>The Core by the Numbers</vt:lpstr>
      <vt:lpstr>Trends Since Introduction </vt:lpstr>
      <vt:lpstr>The Good, The Bad and the Ugly</vt:lpstr>
      <vt:lpstr>Most Significant Current Issues</vt:lpstr>
      <vt:lpstr>Another Concern</vt:lpstr>
      <vt:lpstr>Looking Forward:  Other Important Issues &amp; Concerns (1)</vt:lpstr>
      <vt:lpstr>Looking Forward (2)</vt:lpstr>
      <vt:lpstr>What’s Next?</vt:lpstr>
    </vt:vector>
  </TitlesOfParts>
  <Company>Towson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Stump, Rodney L.</dc:creator>
  <cp:lastModifiedBy>Nancy O'Neill</cp:lastModifiedBy>
  <cp:revision>27</cp:revision>
  <cp:lastPrinted>2016-02-16T20:21:51Z</cp:lastPrinted>
  <dcterms:created xsi:type="dcterms:W3CDTF">2016-02-16T15:34:02Z</dcterms:created>
  <dcterms:modified xsi:type="dcterms:W3CDTF">2016-03-22T13:18:31Z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