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nBk8dZ4c3/Hkl/VUZpcpAW5v0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981" autoAdjust="0"/>
  </p:normalViewPr>
  <p:slideViewPr>
    <p:cSldViewPr snapToGrid="0">
      <p:cViewPr varScale="1">
        <p:scale>
          <a:sx n="45" d="100"/>
          <a:sy n="45" d="100"/>
        </p:scale>
        <p:origin x="24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a0163cfc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a0163cfc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g2a0163cfcc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0163cfcc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a0163cfcc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2a0163cfcc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06ed258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a06ed258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317" name="Google Shape;317;g2a06ed2589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0d472af0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a0d472af0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a0d472af0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06ed2589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a06ed2589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a06ed2589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06ed2589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a06ed2589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rtl="0">
              <a:spcBef>
                <a:spcPts val="46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340" name="Google Shape;340;g2a06ed2589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a06ed2589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a06ed2589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US" dirty="0"/>
            </a:br>
            <a:endParaRPr dirty="0"/>
          </a:p>
        </p:txBody>
      </p:sp>
      <p:sp>
        <p:nvSpPr>
          <p:cNvPr id="347" name="Google Shape;347;g2a06ed2589a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0f727c2c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0f727c2c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88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a0f727c2c1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5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 descr="Generic SPH Red Building_Generic Logo-02-0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8515" y="-1"/>
            <a:ext cx="9221499" cy="69168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8" descr="FiFi_shellOpaque_background_final_gray.ep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74675" y="-1989138"/>
            <a:ext cx="10307638" cy="103187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/>
          <p:nvPr/>
        </p:nvSpPr>
        <p:spPr>
          <a:xfrm>
            <a:off x="0" y="2986088"/>
            <a:ext cx="9144000" cy="101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8" descr="SPH globe centered out-14.eps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98825" y="5438775"/>
            <a:ext cx="2479675" cy="1419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 descr="Generic SPH Logo Header_bottom.ep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350" y="6072188"/>
            <a:ext cx="9202738" cy="7905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2" descr="Generic SPH Red Building_Generic Logo-02-0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62583" y="0"/>
            <a:ext cx="9212395" cy="69100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twitter.com/U21_HREx" TargetMode="External"/><Relationship Id="rId5" Type="http://schemas.openxmlformats.org/officeDocument/2006/relationships/hyperlink" Target="https://universitas21.com/news/newsletter/connect-newsletter" TargetMode="External"/><Relationship Id="rId4" Type="http://schemas.openxmlformats.org/officeDocument/2006/relationships/hyperlink" Target="https://universitas21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pressbooks.com/" TargetMode="External"/><Relationship Id="rId5" Type="http://schemas.openxmlformats.org/officeDocument/2006/relationships/hyperlink" Target="https://rebus.community/" TargetMode="External"/><Relationship Id="rId4" Type="http://schemas.openxmlformats.org/officeDocument/2006/relationships/hyperlink" Target="https://www.birmingham.ac.uk/index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0163cfcc8_0_4"/>
          <p:cNvSpPr txBox="1"/>
          <p:nvPr/>
        </p:nvSpPr>
        <p:spPr>
          <a:xfrm>
            <a:off x="662941" y="787295"/>
            <a:ext cx="7818119" cy="4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Maryam Hashmi - Master of Public Health Candidate</a:t>
            </a:r>
            <a:endParaRPr sz="19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Impact from my involvement</a:t>
            </a:r>
            <a:endParaRPr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Voice of Graduate students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Free access to course material for faculty &amp; students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Ability for students to come together globally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Learning the material is easy but putting it into action is harder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Getting ethics approval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Coordination within internal organization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Designating roles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Timelines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Projects for Undergraduate &amp; Graduate students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Wins</a:t>
            </a:r>
            <a:endParaRPr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Global public health experience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Writing &amp; academia experience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6" name="Google Shape;366;g2a0163cfcc8_0_4"/>
          <p:cNvSpPr txBox="1"/>
          <p:nvPr/>
        </p:nvSpPr>
        <p:spPr>
          <a:xfrm>
            <a:off x="1442025" y="181130"/>
            <a:ext cx="6304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10287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Student Engagement and Impact</a:t>
            </a:r>
            <a:endParaRPr sz="23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0163cfcc8_0_8"/>
          <p:cNvSpPr txBox="1"/>
          <p:nvPr/>
        </p:nvSpPr>
        <p:spPr>
          <a:xfrm>
            <a:off x="594360" y="1753325"/>
            <a:ext cx="78867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Feel free to contact Dr. Negin Fouladi fouladi@umd.edu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"/>
          <p:cNvSpPr txBox="1">
            <a:spLocks noGrp="1"/>
          </p:cNvSpPr>
          <p:nvPr>
            <p:ph type="ctrTitle"/>
          </p:nvPr>
        </p:nvSpPr>
        <p:spPr>
          <a:xfrm>
            <a:off x="82050" y="2930650"/>
            <a:ext cx="89799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/>
              <a:t>Open Education Pedagogy in Public Health to Address the Global Challenges of Our Time</a:t>
            </a:r>
            <a:endParaRPr sz="23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/>
              <a:t>Presentors</a:t>
            </a:r>
            <a:r>
              <a:rPr lang="en-US" sz="1400" dirty="0"/>
              <a:t>: Dr. Negin Fouladi; Maryam Hashmi, MPH Candidate; Duncan </a:t>
            </a:r>
            <a:r>
              <a:rPr lang="en-US" sz="1400" dirty="0" err="1"/>
              <a:t>Coltharp</a:t>
            </a:r>
            <a:r>
              <a:rPr lang="en-US" sz="1400" dirty="0"/>
              <a:t>, BS in Public Health Science Candidate</a:t>
            </a:r>
            <a:endParaRPr sz="1700" b="1" dirty="0"/>
          </a:p>
        </p:txBody>
      </p:sp>
      <p:sp>
        <p:nvSpPr>
          <p:cNvPr id="304" name="Google Shape;304;p2"/>
          <p:cNvSpPr txBox="1">
            <a:spLocks noGrp="1"/>
          </p:cNvSpPr>
          <p:nvPr>
            <p:ph type="subTitle" idx="1"/>
          </p:nvPr>
        </p:nvSpPr>
        <p:spPr>
          <a:xfrm>
            <a:off x="190918" y="5262712"/>
            <a:ext cx="8762163" cy="49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</a:rPr>
              <a:t>2023 Maryland OER Summit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"/>
          <p:cNvPicPr preferRelativeResize="0"/>
          <p:nvPr/>
        </p:nvPicPr>
        <p:blipFill rotWithShape="1">
          <a:blip r:embed="rId3">
            <a:alphaModFix/>
          </a:blip>
          <a:srcRect l="9951" r="10437"/>
          <a:stretch/>
        </p:blipFill>
        <p:spPr>
          <a:xfrm>
            <a:off x="5050315" y="725313"/>
            <a:ext cx="3886650" cy="12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"/>
          <p:cNvSpPr txBox="1"/>
          <p:nvPr/>
        </p:nvSpPr>
        <p:spPr>
          <a:xfrm>
            <a:off x="272850" y="1814100"/>
            <a:ext cx="85983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10287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Pandemic presented challenges &amp; changed teaching and research environment.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-3619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struggled with navigating through traditional didactic and linear teaching approaches in online settings.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7790" lvl="0" indent="-3619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alibri"/>
              <a:buChar char="•"/>
            </a:pP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Pandemic highlighted struggles faced by nations to improve population health and the need for timely evidence-based research to inform practice and policy. </a:t>
            </a: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779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7790" lvl="0" indent="-3619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100"/>
              <a:buFont typeface="Calibri"/>
              <a:buChar char="•"/>
            </a:pP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Need to develop innovative and inclusive OER to promote student engagement, address community needs, and solve healthcare issues in real-world settings.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12" name="Google Shape;31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95" y="852500"/>
            <a:ext cx="2316475" cy="8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"/>
          <p:cNvSpPr txBox="1"/>
          <p:nvPr/>
        </p:nvSpPr>
        <p:spPr>
          <a:xfrm>
            <a:off x="220225" y="246225"/>
            <a:ext cx="8526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" marR="10287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Challenges of Our Time and Need for Public Health Open Education Resources (PH-OER)</a:t>
            </a:r>
            <a:endParaRPr sz="23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2a06ed2589a_0_0"/>
          <p:cNvPicPr preferRelativeResize="0"/>
          <p:nvPr/>
        </p:nvPicPr>
        <p:blipFill rotWithShape="1">
          <a:blip r:embed="rId3">
            <a:alphaModFix/>
          </a:blip>
          <a:srcRect l="-1210" r="1209"/>
          <a:stretch/>
        </p:blipFill>
        <p:spPr>
          <a:xfrm>
            <a:off x="2905075" y="2653700"/>
            <a:ext cx="6061299" cy="31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a06ed2589a_0_0"/>
          <p:cNvSpPr txBox="1"/>
          <p:nvPr/>
        </p:nvSpPr>
        <p:spPr>
          <a:xfrm>
            <a:off x="230975" y="704700"/>
            <a:ext cx="8735400" cy="4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addresses lack of DEI in research and practice via an innovative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designed and driven Comparative Public Health OER to facilitate global Research and Practice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graduate and undergraduate programs at UMD-SPH.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with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Universitas 21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Global academic partner institutions</a:t>
            </a:r>
            <a:r>
              <a:rPr lang="en-US" sz="20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will provide a learning environment to</a:t>
            </a:r>
            <a:r>
              <a:rPr lang="en-US" sz="2000" b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advance lifelong learning and build deep cross-national connections</a:t>
            </a:r>
            <a:r>
              <a:rPr lang="en-US" sz="20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Universitas21 Virtual </a:t>
            </a:r>
            <a:endParaRPr sz="1300"/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Health Research Exchange (U21HREx)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Lead- UMD College Park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Birmingham, UK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College Dublin, Ireland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214D89"/>
                </a:solidFill>
                <a:latin typeface="Calibri"/>
                <a:ea typeface="Calibri"/>
                <a:cs typeface="Calibri"/>
                <a:sym typeface="Calibri"/>
              </a:rPr>
              <a:t>Twitter/X </a:t>
            </a:r>
            <a:r>
              <a:rPr lang="en-US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@U21_HREx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a06ed2589a_0_0"/>
          <p:cNvSpPr txBox="1"/>
          <p:nvPr/>
        </p:nvSpPr>
        <p:spPr>
          <a:xfrm>
            <a:off x="688600" y="150975"/>
            <a:ext cx="76461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69850" lvl="0" indent="0" algn="ctr" rtl="0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International Partnerships to Facilitate use of PH-OER</a:t>
            </a:r>
            <a:endParaRPr sz="23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0d472af04_1_0"/>
          <p:cNvSpPr txBox="1"/>
          <p:nvPr/>
        </p:nvSpPr>
        <p:spPr>
          <a:xfrm>
            <a:off x="416975" y="652140"/>
            <a:ext cx="8310050" cy="557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Students, Primary Stakeholders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Maryam Hashmi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MPH in Practice and Policy Candidate, Department of Health Policy and Management, School of Public Health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Duncan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Coltharp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BS in Public Health Science Candidate,  School of Public Health, Universities at Shady Grove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Health/Health Systems, International Collaboration/Engagement Expertise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Negin Fouladi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Project Lead, Associate Clinical Professor and Director of Online Graduate Studies, Department of Health Policy and Management , School of Public Health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Mark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Exworthy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University of Birmingham, UK, Health Services Management Center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Learning Expertise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Raluca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Nahorniac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Director, Office of International Affairs, Global Learning Initiatives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Taylor Woodman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Assistant Clinical Professor and Associate Director, Office of International Affairs, Global Learning Initiative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 Sciences, Research, and OER Expertise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Nedelina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Tchangalova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Public Health Librarian, University of Maryland  STEM Library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Eileen Harrington,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Assistant Director &amp; Health and Life Sciences Librarian, University of Maryland Priddy Library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Culturally Responsive and Equitable Evaluation/Systems Thinking Expertise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Arthur Hernandez,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Evaluation Association (AEA)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Ralph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Renger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CEO, Just Evaluation Services, LLC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85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a0d472af04_1_0"/>
          <p:cNvSpPr txBox="1"/>
          <p:nvPr/>
        </p:nvSpPr>
        <p:spPr>
          <a:xfrm>
            <a:off x="201025" y="251460"/>
            <a:ext cx="8526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" marR="10287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Project Team</a:t>
            </a:r>
            <a:endParaRPr sz="2300" b="1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2a06ed2589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420" y="1251575"/>
            <a:ext cx="2580025" cy="3442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5" name="Google Shape;335;g2a06ed2589a_0_7"/>
          <p:cNvSpPr txBox="1"/>
          <p:nvPr/>
        </p:nvSpPr>
        <p:spPr>
          <a:xfrm>
            <a:off x="269775" y="904950"/>
            <a:ext cx="6176400" cy="51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PH-OER to include content modules and experiential-learning </a:t>
            </a: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project-based team case studies identified and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with </a:t>
            </a:r>
            <a:r>
              <a:rPr lang="en-US" sz="2000" u="sng" dirty="0">
                <a:solidFill>
                  <a:srgbClr val="1154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Birmingham (</a:t>
            </a:r>
            <a:r>
              <a:rPr lang="en-US" sz="2000" u="sng" dirty="0" err="1">
                <a:solidFill>
                  <a:srgbClr val="1154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UoB</a:t>
            </a:r>
            <a:r>
              <a:rPr lang="en-US" sz="2000" u="sng" dirty="0">
                <a:solidFill>
                  <a:srgbClr val="1154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, UK.</a:t>
            </a: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16204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Rebus Textbook Success Program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become familiar with OER creation and dissemination on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Pressbooks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publishing platform.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-3492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00"/>
              <a:buFont typeface="Calibri"/>
              <a:buChar char="●"/>
            </a:pP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PH-OER implemented in graduate and undergraduate courses Fall/Spring. </a:t>
            </a: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-3492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00"/>
              <a:buFont typeface="Calibri"/>
              <a:buChar char="●"/>
            </a:pP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Content and case studies focused on health policy, services, management developed via a Systems Thinking and Culturally Responsive and Equitable  (CREE) lens.</a:t>
            </a: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g2a06ed2589a_0_7"/>
          <p:cNvSpPr txBox="1"/>
          <p:nvPr/>
        </p:nvSpPr>
        <p:spPr>
          <a:xfrm>
            <a:off x="667350" y="294400"/>
            <a:ext cx="78093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980000"/>
                </a:solidFill>
              </a:rPr>
              <a:t>Implementation</a:t>
            </a:r>
            <a:endParaRPr sz="23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06ed2589a_0_23"/>
          <p:cNvSpPr txBox="1"/>
          <p:nvPr/>
        </p:nvSpPr>
        <p:spPr>
          <a:xfrm>
            <a:off x="1348900" y="369150"/>
            <a:ext cx="6304200" cy="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10287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Outcomes and Assessment</a:t>
            </a:r>
            <a:endParaRPr sz="23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a06ed2589a_0_23"/>
          <p:cNvSpPr txBox="1"/>
          <p:nvPr/>
        </p:nvSpPr>
        <p:spPr>
          <a:xfrm>
            <a:off x="184500" y="1008125"/>
            <a:ext cx="8775000" cy="4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0287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2000" b="1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Student Surveys </a:t>
            </a: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to assess knowledge and professional development needs of graduate and undergraduate students,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diversity, </a:t>
            </a:r>
            <a:r>
              <a:rPr lang="en-US" sz="19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interest in international collaboration, and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organization/usability and usefulness/applicability of the PH-OER content for research, practice, and professional development.</a:t>
            </a:r>
          </a:p>
          <a:p>
            <a:pPr marL="139700" marR="10287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19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-3492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00"/>
              <a:buFont typeface="Calibri"/>
              <a:buChar char="●"/>
            </a:pPr>
            <a:r>
              <a:rPr lang="en-US" sz="1900" b="1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Evaluate level of faculty and student engagement </a:t>
            </a:r>
            <a:r>
              <a:rPr lang="en-US" sz="19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(UMD /</a:t>
            </a:r>
            <a:r>
              <a:rPr lang="en-US" sz="1900" dirty="0" err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UoB</a:t>
            </a:r>
            <a:r>
              <a:rPr lang="en-US" sz="19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) with PH-OER throughout implementation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 challenges, evolving patterns, and best practices to scale, maintain, and sustain the resource and engagement over time.</a:t>
            </a:r>
          </a:p>
          <a:p>
            <a:pPr marL="107950" marR="102870" lvl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00"/>
            </a:pPr>
            <a:endParaRPr sz="19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02870" lvl="0" indent="-3492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00"/>
              <a:buFont typeface="Calibri"/>
              <a:buChar char="●"/>
            </a:pPr>
            <a:r>
              <a:rPr lang="en-US" sz="1900" b="1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Student reflective e</a:t>
            </a:r>
            <a:r>
              <a:rPr lang="en-US" sz="2000" b="1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xercise</a:t>
            </a:r>
            <a:r>
              <a:rPr lang="en-US" sz="20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if the PH-OER provided relevant and timely real- world scenarios and applications. Findings from the exit survey and reflective exercise will be used to improve MPH-PHPP, MHA, and PHS course content and structure to meet the needs of students.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0287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a06ed2589a_0_15"/>
          <p:cNvSpPr txBox="1"/>
          <p:nvPr/>
        </p:nvSpPr>
        <p:spPr>
          <a:xfrm>
            <a:off x="895950" y="1252550"/>
            <a:ext cx="73521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algn="ctr">
              <a:buSzPts val="2000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Duncan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Coltharp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Bachelor of Public Health Candidate</a:t>
            </a: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Undergraduate Involvement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Advancing teaching tech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Contributing to future students’ access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Value of student input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resources should tailored for student needs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Collaboration with Graduate Students and Faculty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Disability access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Student White Paper for Disability Access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 page paper based on survey with nearly 100 (98) USM student respondents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Google Shape;350;g2a06ed2589a_0_15"/>
          <p:cNvSpPr txBox="1"/>
          <p:nvPr/>
        </p:nvSpPr>
        <p:spPr>
          <a:xfrm>
            <a:off x="1442025" y="341150"/>
            <a:ext cx="6304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10287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Student Engagement and Impact</a:t>
            </a:r>
            <a:endParaRPr sz="2300" b="1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a0f727c2c1_1_3"/>
          <p:cNvSpPr txBox="1"/>
          <p:nvPr/>
        </p:nvSpPr>
        <p:spPr>
          <a:xfrm>
            <a:off x="895950" y="1270285"/>
            <a:ext cx="73521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algn="ctr">
              <a:buSzPts val="2000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Duncan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Coltharp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 Bachelor of Public Health Candidate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Education Resource Familiarity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Curriculum development experience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Lessons learned so far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Prioritize a framework and workflow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Identify your tools first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Suggestions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Develop modules for undergraduate students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Recruit student representatives from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" name="Google Shape;358;g2a0f727c2c1_1_3"/>
          <p:cNvSpPr txBox="1"/>
          <p:nvPr/>
        </p:nvSpPr>
        <p:spPr>
          <a:xfrm>
            <a:off x="1442025" y="341150"/>
            <a:ext cx="6304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10287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Student Engagement and Impact</a:t>
            </a:r>
            <a:endParaRPr sz="23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70522 SPH Generic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849</Words>
  <Application>Microsoft Office PowerPoint</Application>
  <PresentationFormat>On-screen Show (4:3)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Custom Design</vt:lpstr>
      <vt:lpstr>2_Custom Design</vt:lpstr>
      <vt:lpstr>20170522 SPH Generic PPT Template</vt:lpstr>
      <vt:lpstr>3_Custom Design</vt:lpstr>
      <vt:lpstr>PowerPoint Presentation</vt:lpstr>
      <vt:lpstr>Open Education Pedagogy in Public Health to Address the Global Challenges of Our Time Presentors: Dr. Negin Fouladi; Maryam Hashmi, MPH Candidate; Duncan Coltharp, BS in Public Health Science Candidate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Llanso</dc:creator>
  <cp:lastModifiedBy>Negin Fouladi</cp:lastModifiedBy>
  <cp:revision>6</cp:revision>
  <dcterms:created xsi:type="dcterms:W3CDTF">2017-03-09T19:08:25Z</dcterms:created>
  <dcterms:modified xsi:type="dcterms:W3CDTF">2023-12-01T14:59:37Z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0x010100573AB6811E01EE4A95B995FE7E04F21C</vt:lpwstr>
  </property>
  <property fmtid="{D5CDD505-2E9C-101B-9397-08002B2CF9AE}" pid="3" name="MediaServiceImageTags">
    <vt:lpwstr/>
  </property>
</Properties>
</file>