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69" r:id="rId2"/>
    <p:sldId id="279" r:id="rId3"/>
    <p:sldId id="289" r:id="rId4"/>
    <p:sldId id="286" r:id="rId5"/>
    <p:sldId id="291" r:id="rId6"/>
    <p:sldId id="292" r:id="rId7"/>
    <p:sldId id="288" r:id="rId8"/>
    <p:sldId id="287" r:id="rId9"/>
    <p:sldId id="295" r:id="rId10"/>
    <p:sldId id="296" r:id="rId11"/>
    <p:sldId id="297" r:id="rId12"/>
    <p:sldId id="281" r:id="rId13"/>
    <p:sldId id="298" r:id="rId14"/>
    <p:sldId id="294" r:id="rId15"/>
    <p:sldId id="29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E9EFF7"/>
    <a:srgbClr val="EBF0F9"/>
    <a:srgbClr val="FCFEE2"/>
    <a:srgbClr val="F5FED2"/>
    <a:srgbClr val="EDFDB1"/>
    <a:srgbClr val="EEEFBF"/>
    <a:srgbClr val="EFECC9"/>
    <a:srgbClr val="EAE1C0"/>
    <a:srgbClr val="F3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14" autoAdjust="0"/>
  </p:normalViewPr>
  <p:slideViewPr>
    <p:cSldViewPr>
      <p:cViewPr varScale="1">
        <p:scale>
          <a:sx n="48" d="100"/>
          <a:sy n="48" d="100"/>
        </p:scale>
        <p:origin x="172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Doctoral/Professional</c:v>
                </c:pt>
                <c:pt idx="1">
                  <c:v>Master's</c:v>
                </c:pt>
                <c:pt idx="2">
                  <c:v>Bachelor's</c:v>
                </c:pt>
              </c:strCache>
            </c:strRef>
          </c:cat>
          <c:val>
            <c:numRef>
              <c:f>Sheet1!$B$2:$B$4</c:f>
              <c:numCache>
                <c:formatCode>0.00%</c:formatCode>
                <c:ptCount val="3"/>
                <c:pt idx="0">
                  <c:v>0.122</c:v>
                </c:pt>
                <c:pt idx="1">
                  <c:v>0.13800000000000001</c:v>
                </c:pt>
                <c:pt idx="2">
                  <c:v>8.2000000000000003E-2</c:v>
                </c:pt>
              </c:numCache>
            </c:numRef>
          </c:val>
          <c:extLst>
            <c:ext xmlns:c16="http://schemas.microsoft.com/office/drawing/2014/chart" uri="{C3380CC4-5D6E-409C-BE32-E72D297353CC}">
              <c16:uniqueId val="{00000000-3B92-4828-940E-63C3EF6106BF}"/>
            </c:ext>
          </c:extLst>
        </c:ser>
        <c:dLbls>
          <c:showLegendKey val="0"/>
          <c:showVal val="0"/>
          <c:showCatName val="0"/>
          <c:showSerName val="0"/>
          <c:showPercent val="0"/>
          <c:showBubbleSize val="0"/>
        </c:dLbls>
        <c:gapWidth val="219"/>
        <c:overlap val="-27"/>
        <c:axId val="615981600"/>
        <c:axId val="615981928"/>
      </c:barChart>
      <c:catAx>
        <c:axId val="6159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981928"/>
        <c:crosses val="autoZero"/>
        <c:auto val="1"/>
        <c:lblAlgn val="ctr"/>
        <c:lblOffset val="100"/>
        <c:noMultiLvlLbl val="0"/>
      </c:catAx>
      <c:valAx>
        <c:axId val="615981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98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F0BF51-6BFA-4995-9B8B-BF0CFF3F6EAF}" type="datetimeFigureOut">
              <a:rPr lang="en-US" smtClean="0"/>
              <a:t>4/18/2017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7CBDE99-E230-4178-B2A3-EBD562C20EC1}" type="slidenum">
              <a:rPr lang="en-US" smtClean="0"/>
              <a:t>‹#›</a:t>
            </a:fld>
            <a:endParaRPr lang="en-US" dirty="0"/>
          </a:p>
        </p:txBody>
      </p:sp>
    </p:spTree>
    <p:extLst>
      <p:ext uri="{BB962C8B-B14F-4D97-AF65-F5344CB8AC3E}">
        <p14:creationId xmlns:p14="http://schemas.microsoft.com/office/powerpoint/2010/main" val="258873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54AD1C-36B8-4607-BCEF-B5DBC5A73E4C}" type="datetimeFigureOut">
              <a:rPr lang="en-US" smtClean="0"/>
              <a:t>4/18/2017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032697-FAFE-4E29-A11A-9D7E1E4158B6}" type="slidenum">
              <a:rPr lang="en-US" smtClean="0"/>
              <a:t>‹#›</a:t>
            </a:fld>
            <a:endParaRPr lang="en-US"/>
          </a:p>
        </p:txBody>
      </p:sp>
    </p:spTree>
    <p:extLst>
      <p:ext uri="{BB962C8B-B14F-4D97-AF65-F5344CB8AC3E}">
        <p14:creationId xmlns:p14="http://schemas.microsoft.com/office/powerpoint/2010/main" val="113110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most of the conversation about SLOs has been happening at the undergraduate level. </a:t>
            </a:r>
            <a:endParaRPr lang="en-US" sz="1100" dirty="0"/>
          </a:p>
          <a:p>
            <a:r>
              <a:rPr lang="en-US" dirty="0"/>
              <a:t> </a:t>
            </a:r>
            <a:endParaRPr lang="en-US" sz="1100" dirty="0"/>
          </a:p>
          <a:p>
            <a:r>
              <a:rPr lang="en-US" dirty="0"/>
              <a:t>Good reasons for ignoring grad </a:t>
            </a:r>
            <a:r>
              <a:rPr lang="en-US" dirty="0" err="1"/>
              <a:t>ed</a:t>
            </a:r>
            <a:r>
              <a:rPr lang="en-US" dirty="0"/>
              <a:t>: things are going well. </a:t>
            </a:r>
            <a:endParaRPr lang="en-US" sz="1100" dirty="0"/>
          </a:p>
          <a:p>
            <a:pPr lvl="0"/>
            <a:r>
              <a:rPr lang="en-US" dirty="0"/>
              <a:t>US Grad </a:t>
            </a:r>
            <a:r>
              <a:rPr lang="en-US" dirty="0" err="1"/>
              <a:t>ed</a:t>
            </a:r>
            <a:r>
              <a:rPr lang="en-US" dirty="0"/>
              <a:t> is still the international standard</a:t>
            </a:r>
            <a:endParaRPr lang="en-US" sz="1100" dirty="0"/>
          </a:p>
          <a:p>
            <a:pPr lvl="0"/>
            <a:r>
              <a:rPr lang="en-US" dirty="0"/>
              <a:t>Students with master’s and doctoral degrees (let alone professional degrees) </a:t>
            </a:r>
            <a:endParaRPr lang="en-US" sz="1100" dirty="0"/>
          </a:p>
          <a:p>
            <a:pPr lvl="1"/>
            <a:r>
              <a:rPr lang="en-US" dirty="0"/>
              <a:t>lower rates of unemployment and </a:t>
            </a:r>
            <a:endParaRPr lang="en-US" sz="1100" dirty="0"/>
          </a:p>
          <a:p>
            <a:pPr lvl="1"/>
            <a:r>
              <a:rPr lang="en-US" dirty="0"/>
              <a:t>higher salaries compared to their peers with bachelor’s and less. </a:t>
            </a:r>
            <a:endParaRPr lang="en-US" sz="1100" dirty="0"/>
          </a:p>
          <a:p>
            <a:r>
              <a:rPr lang="en-US" dirty="0"/>
              <a:t> </a:t>
            </a:r>
            <a:endParaRPr lang="en-US" sz="1100" dirty="0"/>
          </a:p>
          <a:p>
            <a:r>
              <a:rPr lang="en-US" dirty="0"/>
              <a:t>But this is changing. </a:t>
            </a:r>
            <a:endParaRPr lang="en-US" sz="1100" dirty="0"/>
          </a:p>
          <a:p>
            <a:endParaRPr lang="en-US" dirty="0"/>
          </a:p>
          <a:p>
            <a:r>
              <a:rPr lang="en-US" dirty="0"/>
              <a:t>Three factors are driving an increased interest in SLOs at the graduate level:</a:t>
            </a:r>
          </a:p>
          <a:p>
            <a:r>
              <a:rPr lang="en-US" i="1" dirty="0"/>
              <a:t> </a:t>
            </a:r>
            <a:endParaRPr lang="en-US" dirty="0"/>
          </a:p>
          <a:p>
            <a:pPr lvl="0"/>
            <a:r>
              <a:rPr lang="en-US" dirty="0"/>
              <a:t>1)   Increasing demand for workers with advanced and specialized knowledge and skills;</a:t>
            </a:r>
          </a:p>
          <a:p>
            <a:pPr marL="232943" indent="-232943" defTabSz="931774">
              <a:buFontTx/>
              <a:buAutoNum type="arabicParenR" startAt="2"/>
              <a:defRPr/>
            </a:pPr>
            <a:r>
              <a:rPr lang="en-US" dirty="0"/>
              <a:t>Need to diversify the pool of individuals with advanced education;</a:t>
            </a:r>
            <a:endParaRPr lang="en-US" b="1" dirty="0"/>
          </a:p>
          <a:p>
            <a:pPr marL="232943" indent="-232943" defTabSz="931774">
              <a:buFontTx/>
              <a:buAutoNum type="arabicParenR" startAt="2"/>
              <a:defRPr/>
            </a:pPr>
            <a:r>
              <a:rPr lang="en-US" dirty="0"/>
              <a:t>Decreasing public investments in graduate education (you tell me)</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1</a:t>
            </a:fld>
            <a:endParaRPr lang="en-US"/>
          </a:p>
        </p:txBody>
      </p:sp>
    </p:spTree>
    <p:extLst>
      <p:ext uri="{BB962C8B-B14F-4D97-AF65-F5344CB8AC3E}">
        <p14:creationId xmlns:p14="http://schemas.microsoft.com/office/powerpoint/2010/main" val="366219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Because internationally this has been going on for quite some time, there are lessons to be learned from their processes. (EHEA-QF </a:t>
            </a:r>
            <a:r>
              <a:rPr lang="en-US" dirty="0"/>
              <a:t>was adopted by Ministers of the Bologna Process in May 2005)</a:t>
            </a:r>
            <a:endParaRPr lang="en-US" b="1" dirty="0"/>
          </a:p>
          <a:p>
            <a:pPr defTabSz="931774">
              <a:defRPr/>
            </a:pPr>
            <a:endParaRPr lang="en-US" b="1" dirty="0"/>
          </a:p>
          <a:p>
            <a:pPr defTabSz="931774">
              <a:defRPr/>
            </a:pPr>
            <a:r>
              <a:rPr lang="en-US" b="1" dirty="0"/>
              <a:t>Clear need</a:t>
            </a:r>
            <a:r>
              <a:rPr lang="en-US" dirty="0"/>
              <a:t>:  </a:t>
            </a:r>
            <a:r>
              <a:rPr lang="en-US" dirty="0">
                <a:ea typeface="Times New Roman" panose="02020603050405020304" pitchFamily="18" charset="0"/>
              </a:rPr>
              <a:t>Internal and/or external imperatives for change must be present. </a:t>
            </a:r>
          </a:p>
          <a:p>
            <a:pPr defTabSz="931774">
              <a:defRPr/>
            </a:pPr>
            <a:endParaRPr lang="en-US" dirty="0"/>
          </a:p>
          <a:p>
            <a:pPr defTabSz="931774">
              <a:defRPr/>
            </a:pPr>
            <a:r>
              <a:rPr lang="en-US" b="1" dirty="0"/>
              <a:t>Faculty and students</a:t>
            </a:r>
            <a:r>
              <a:rPr lang="en-US" dirty="0"/>
              <a:t>: communicating impact of assessment (how are you using the data?) Making the process of implementing SLOs a model in transparency. Creating opportunities for faculty ownership and leadership (assessment as a faculty governance issue; giving faculty opportunities to share strategies). Are students teaching? </a:t>
            </a:r>
          </a:p>
          <a:p>
            <a:pPr defTabSz="931774">
              <a:defRPr/>
            </a:pPr>
            <a:endParaRPr lang="en-US" dirty="0"/>
          </a:p>
          <a:p>
            <a:pPr defTabSz="931774">
              <a:defRPr/>
            </a:pPr>
            <a:r>
              <a:rPr lang="en-US" b="1" dirty="0"/>
              <a:t>Governance structures</a:t>
            </a:r>
            <a:r>
              <a:rPr lang="en-US" dirty="0"/>
              <a:t>: </a:t>
            </a:r>
            <a:r>
              <a:rPr lang="en-US" dirty="0">
                <a:latin typeface="Garamond" panose="02020404030301010803" pitchFamily="18" charset="0"/>
                <a:ea typeface="Times New Roman" panose="02020603050405020304" pitchFamily="18" charset="0"/>
              </a:rPr>
              <a:t>In highly decentralized systems, some form of overarching guidance can assist with the process</a:t>
            </a:r>
            <a:r>
              <a:rPr lang="en-US" i="1" dirty="0">
                <a:latin typeface="Garamond" panose="02020404030301010803" pitchFamily="18" charset="0"/>
                <a:ea typeface="Times New Roman" panose="02020603050405020304" pitchFamily="18" charset="0"/>
              </a:rPr>
              <a:t>.</a:t>
            </a:r>
          </a:p>
          <a:p>
            <a:pPr defTabSz="931774">
              <a:defRPr/>
            </a:pPr>
            <a:endParaRPr lang="en-US" sz="1100" i="1" dirty="0">
              <a:latin typeface="Garamond" panose="02020404030301010803" pitchFamily="18" charset="0"/>
              <a:ea typeface="Times New Roman" panose="02020603050405020304" pitchFamily="18" charset="0"/>
            </a:endParaRPr>
          </a:p>
          <a:p>
            <a:pPr defTabSz="931774">
              <a:defRPr/>
            </a:pPr>
            <a:endParaRPr lang="en-US" sz="1100" dirty="0">
              <a:latin typeface="Times New Roman" panose="02020603050405020304" pitchFamily="18" charset="0"/>
              <a:ea typeface="Times New Roman" panose="02020603050405020304" pitchFamily="18" charset="0"/>
            </a:endParaRPr>
          </a:p>
          <a:p>
            <a:pPr defTabSz="931774">
              <a:defRPr/>
            </a:pPr>
            <a:endParaRPr lang="en-US" sz="11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1032697-FAFE-4E29-A11A-9D7E1E4158B6}" type="slidenum">
              <a:rPr lang="en-US" smtClean="0"/>
              <a:t>10</a:t>
            </a:fld>
            <a:endParaRPr lang="en-US"/>
          </a:p>
        </p:txBody>
      </p:sp>
    </p:spTree>
    <p:extLst>
      <p:ext uri="{BB962C8B-B14F-4D97-AF65-F5344CB8AC3E}">
        <p14:creationId xmlns:p14="http://schemas.microsoft.com/office/powerpoint/2010/main" val="348379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Curricular adjustments</a:t>
            </a:r>
            <a:r>
              <a:rPr lang="en-US" dirty="0"/>
              <a:t>: </a:t>
            </a:r>
            <a:r>
              <a:rPr lang="en-US" sz="1100" dirty="0">
                <a:ea typeface="Times New Roman" panose="02020603050405020304" pitchFamily="18" charset="0"/>
              </a:rPr>
              <a:t>including the addition of courses specifically directed to professional success. At graduate level, this can be particularly fraught (WHAT WILL BE REPLACED?)</a:t>
            </a:r>
          </a:p>
          <a:p>
            <a:pPr defTabSz="931774">
              <a:defRPr/>
            </a:pPr>
            <a:endParaRPr lang="en-US" sz="1100" dirty="0">
              <a:ea typeface="Times New Roman" panose="02020603050405020304" pitchFamily="18" charset="0"/>
            </a:endParaRPr>
          </a:p>
          <a:p>
            <a:pPr defTabSz="931774">
              <a:defRPr/>
            </a:pPr>
            <a:r>
              <a:rPr lang="en-US" sz="1100" dirty="0">
                <a:ea typeface="Times New Roman" panose="02020603050405020304" pitchFamily="18" charset="0"/>
              </a:rPr>
              <a:t>Strategies for integrating SLO’s and articulating the benefits: lessons from CGS.</a:t>
            </a:r>
          </a:p>
        </p:txBody>
      </p:sp>
      <p:sp>
        <p:nvSpPr>
          <p:cNvPr id="4" name="Slide Number Placeholder 3"/>
          <p:cNvSpPr>
            <a:spLocks noGrp="1"/>
          </p:cNvSpPr>
          <p:nvPr>
            <p:ph type="sldNum" sz="quarter" idx="10"/>
          </p:nvPr>
        </p:nvSpPr>
        <p:spPr/>
        <p:txBody>
          <a:bodyPr/>
          <a:lstStyle/>
          <a:p>
            <a:fld id="{31032697-FAFE-4E29-A11A-9D7E1E4158B6}" type="slidenum">
              <a:rPr lang="en-US" smtClean="0"/>
              <a:t>11</a:t>
            </a:fld>
            <a:endParaRPr lang="en-US"/>
          </a:p>
        </p:txBody>
      </p:sp>
    </p:spTree>
    <p:extLst>
      <p:ext uri="{BB962C8B-B14F-4D97-AF65-F5344CB8AC3E}">
        <p14:creationId xmlns:p14="http://schemas.microsoft.com/office/powerpoint/2010/main" val="294811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a:spcBef>
                <a:spcPts val="611"/>
              </a:spcBef>
              <a:spcAft>
                <a:spcPts val="2446"/>
              </a:spcAft>
            </a:pPr>
            <a:r>
              <a:rPr lang="en-US" dirty="0"/>
              <a:t>Different disciplinary cultures may respond to different </a:t>
            </a:r>
            <a:r>
              <a:rPr lang="en-US" b="1" dirty="0">
                <a:solidFill>
                  <a:schemeClr val="tx2"/>
                </a:solidFill>
              </a:rPr>
              <a:t>language</a:t>
            </a:r>
            <a:r>
              <a:rPr lang="en-US" dirty="0"/>
              <a:t> about outcomes.</a:t>
            </a:r>
          </a:p>
          <a:p>
            <a:pPr marL="465887">
              <a:spcBef>
                <a:spcPts val="611"/>
              </a:spcBef>
              <a:spcAft>
                <a:spcPts val="2446"/>
              </a:spcAft>
            </a:pPr>
            <a:endParaRPr lang="en-US" dirty="0"/>
          </a:p>
          <a:p>
            <a:pPr marL="465887">
              <a:spcBef>
                <a:spcPts val="611"/>
              </a:spcBef>
              <a:spcAft>
                <a:spcPts val="2446"/>
              </a:spcAft>
            </a:pPr>
            <a:r>
              <a:rPr lang="en-US" dirty="0"/>
              <a:t>Linking assessment to research and scholarship (how faculty may already be practicing assessment in ways that can be expanded and refined). This is something I know Chuck has done a lot of work on, so I’ll let him talk more about how to frame these conversations. </a:t>
            </a:r>
          </a:p>
          <a:p>
            <a:pPr marL="465887">
              <a:spcBef>
                <a:spcPts val="611"/>
              </a:spcBef>
              <a:spcAft>
                <a:spcPts val="2446"/>
              </a:spcAft>
            </a:pPr>
            <a:endParaRPr lang="en-US" dirty="0"/>
          </a:p>
          <a:p>
            <a:pPr marL="465887">
              <a:spcBef>
                <a:spcPts val="611"/>
              </a:spcBef>
              <a:spcAft>
                <a:spcPts val="2446"/>
              </a:spcAft>
            </a:pPr>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12</a:t>
            </a:fld>
            <a:endParaRPr lang="en-US"/>
          </a:p>
        </p:txBody>
      </p:sp>
    </p:spTree>
    <p:extLst>
      <p:ext uri="{BB962C8B-B14F-4D97-AF65-F5344CB8AC3E}">
        <p14:creationId xmlns:p14="http://schemas.microsoft.com/office/powerpoint/2010/main" val="1985601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said than done. </a:t>
            </a:r>
          </a:p>
        </p:txBody>
      </p:sp>
      <p:sp>
        <p:nvSpPr>
          <p:cNvPr id="4" name="Slide Number Placeholder 3"/>
          <p:cNvSpPr>
            <a:spLocks noGrp="1"/>
          </p:cNvSpPr>
          <p:nvPr>
            <p:ph type="sldNum" sz="quarter" idx="10"/>
          </p:nvPr>
        </p:nvSpPr>
        <p:spPr/>
        <p:txBody>
          <a:bodyPr/>
          <a:lstStyle/>
          <a:p>
            <a:fld id="{31032697-FAFE-4E29-A11A-9D7E1E4158B6}" type="slidenum">
              <a:rPr lang="en-US" smtClean="0"/>
              <a:t>13</a:t>
            </a:fld>
            <a:endParaRPr lang="en-US"/>
          </a:p>
        </p:txBody>
      </p:sp>
    </p:spTree>
    <p:extLst>
      <p:ext uri="{BB962C8B-B14F-4D97-AF65-F5344CB8AC3E}">
        <p14:creationId xmlns:p14="http://schemas.microsoft.com/office/powerpoint/2010/main" val="100536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14</a:t>
            </a:fld>
            <a:endParaRPr lang="en-US"/>
          </a:p>
        </p:txBody>
      </p:sp>
    </p:spTree>
    <p:extLst>
      <p:ext uri="{BB962C8B-B14F-4D97-AF65-F5344CB8AC3E}">
        <p14:creationId xmlns:p14="http://schemas.microsoft.com/office/powerpoint/2010/main" val="3420913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15</a:t>
            </a:fld>
            <a:endParaRPr lang="en-US"/>
          </a:p>
        </p:txBody>
      </p:sp>
    </p:spTree>
    <p:extLst>
      <p:ext uri="{BB962C8B-B14F-4D97-AF65-F5344CB8AC3E}">
        <p14:creationId xmlns:p14="http://schemas.microsoft.com/office/powerpoint/2010/main" val="181714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2</a:t>
            </a:fld>
            <a:endParaRPr lang="en-US"/>
          </a:p>
        </p:txBody>
      </p:sp>
    </p:spTree>
    <p:extLst>
      <p:ext uri="{BB962C8B-B14F-4D97-AF65-F5344CB8AC3E}">
        <p14:creationId xmlns:p14="http://schemas.microsoft.com/office/powerpoint/2010/main" val="198560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3</a:t>
            </a:fld>
            <a:endParaRPr lang="en-US"/>
          </a:p>
        </p:txBody>
      </p:sp>
    </p:spTree>
    <p:extLst>
      <p:ext uri="{BB962C8B-B14F-4D97-AF65-F5344CB8AC3E}">
        <p14:creationId xmlns:p14="http://schemas.microsoft.com/office/powerpoint/2010/main" val="19539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Recent growth of earned doctorates is largely attributable to professional doctorates.</a:t>
            </a:r>
          </a:p>
          <a:p>
            <a:pPr defTabSz="931774">
              <a:defRPr/>
            </a:pPr>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4</a:t>
            </a:fld>
            <a:endParaRPr lang="en-US"/>
          </a:p>
        </p:txBody>
      </p:sp>
    </p:spTree>
    <p:extLst>
      <p:ext uri="{BB962C8B-B14F-4D97-AF65-F5344CB8AC3E}">
        <p14:creationId xmlns:p14="http://schemas.microsoft.com/office/powerpoint/2010/main" val="307952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r>
              <a:rPr lang="en-US" dirty="0"/>
              <a:t>In the U.S., But nowhere near parity with population of young adults in the U.S.  Adult population closer to: 15% Hispanic, 13% Black/African</a:t>
            </a:r>
            <a:r>
              <a:rPr lang="en-US" baseline="0" dirty="0"/>
              <a:t> </a:t>
            </a:r>
            <a:r>
              <a:rPr lang="en-US" dirty="0"/>
              <a:t>American, [4.43% Asian, 1% American Indian/Alaska Native/Pacific</a:t>
            </a:r>
            <a:r>
              <a:rPr lang="en-US" baseline="0" dirty="0"/>
              <a:t> Islander]. </a:t>
            </a:r>
          </a:p>
          <a:p>
            <a:endParaRPr lang="en-US" dirty="0"/>
          </a:p>
          <a:p>
            <a:pPr marL="174708" indent="-174708">
              <a:buFont typeface="Arial" panose="020B0604020202020204" pitchFamily="34" charset="0"/>
              <a:buChar char="•"/>
            </a:pPr>
            <a:r>
              <a:rPr lang="en-US" dirty="0"/>
              <a:t>Meet growing workforce needs; </a:t>
            </a:r>
            <a:endParaRPr lang="en-US" sz="1100" dirty="0"/>
          </a:p>
          <a:p>
            <a:pPr marL="174708" indent="-174708">
              <a:buFont typeface="Arial" panose="020B0604020202020204" pitchFamily="34" charset="0"/>
              <a:buChar char="•"/>
            </a:pPr>
            <a:r>
              <a:rPr lang="en-US" dirty="0"/>
              <a:t>Respond to evidence that diversity improves the quality of educational experiences for all;</a:t>
            </a:r>
          </a:p>
          <a:p>
            <a:pPr marL="174708" indent="-174708">
              <a:buFont typeface="Arial" panose="020B0604020202020204" pitchFamily="34" charset="0"/>
              <a:buChar char="•"/>
            </a:pPr>
            <a:r>
              <a:rPr lang="en-US" dirty="0"/>
              <a:t>Comfort in diverse environments already a required workplace skill</a:t>
            </a:r>
            <a:endParaRPr lang="en-US" sz="1100" dirty="0"/>
          </a:p>
          <a:p>
            <a:endParaRPr lang="en-US" baseline="0" dirty="0"/>
          </a:p>
        </p:txBody>
      </p:sp>
      <p:sp>
        <p:nvSpPr>
          <p:cNvPr id="4" name="Slide Number Placeholder 3"/>
          <p:cNvSpPr>
            <a:spLocks noGrp="1"/>
          </p:cNvSpPr>
          <p:nvPr>
            <p:ph type="sldNum" sz="quarter" idx="10"/>
          </p:nvPr>
        </p:nvSpPr>
        <p:spPr/>
        <p:txBody>
          <a:bodyPr/>
          <a:lstStyle/>
          <a:p>
            <a:fld id="{31032697-FAFE-4E29-A11A-9D7E1E4158B6}" type="slidenum">
              <a:rPr lang="en-US" smtClean="0"/>
              <a:t>5</a:t>
            </a:fld>
            <a:endParaRPr lang="en-US"/>
          </a:p>
        </p:txBody>
      </p:sp>
    </p:spTree>
    <p:extLst>
      <p:ext uri="{BB962C8B-B14F-4D97-AF65-F5344CB8AC3E}">
        <p14:creationId xmlns:p14="http://schemas.microsoft.com/office/powerpoint/2010/main" val="125508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tell me. </a:t>
            </a:r>
          </a:p>
          <a:p>
            <a:pPr defTabSz="931774">
              <a:defRPr/>
            </a:pPr>
            <a:endParaRPr lang="en-US" dirty="0"/>
          </a:p>
          <a:p>
            <a:pPr defTabSz="931774">
              <a:defRPr/>
            </a:pPr>
            <a:r>
              <a:rPr lang="en-US" dirty="0"/>
              <a:t>New pressures on universities to demonstrate the value of graduate degrees</a:t>
            </a:r>
          </a:p>
          <a:p>
            <a:pPr defTabSz="931774">
              <a:defRPr/>
            </a:pPr>
            <a:endParaRPr lang="en-US" dirty="0"/>
          </a:p>
          <a:p>
            <a:r>
              <a:rPr lang="en-US" dirty="0"/>
              <a:t>Making SLOs more transparent has the potential to benefit graduate education by: </a:t>
            </a:r>
            <a:endParaRPr lang="en-US" sz="1100" dirty="0"/>
          </a:p>
          <a:p>
            <a:pPr lvl="0"/>
            <a:r>
              <a:rPr lang="en-US" dirty="0"/>
              <a:t>providing the </a:t>
            </a:r>
            <a:r>
              <a:rPr lang="en-US" b="1" dirty="0"/>
              <a:t>broader public </a:t>
            </a:r>
            <a:r>
              <a:rPr lang="en-US" dirty="0"/>
              <a:t>with a better understanding of the value of different credentials;  </a:t>
            </a:r>
            <a:endParaRPr lang="en-US" sz="1100" dirty="0"/>
          </a:p>
          <a:p>
            <a:pPr lvl="1"/>
            <a:r>
              <a:rPr lang="en-US" dirty="0"/>
              <a:t>PUBLIC value vs. private value (talked about above)</a:t>
            </a:r>
            <a:endParaRPr lang="en-US" sz="1100" dirty="0"/>
          </a:p>
          <a:p>
            <a:pPr lvl="1"/>
            <a:r>
              <a:rPr lang="en-US" i="1" dirty="0"/>
              <a:t>Lower Ed </a:t>
            </a:r>
            <a:r>
              <a:rPr lang="en-US" dirty="0"/>
              <a:t>(Tressie McMillan Cottom)</a:t>
            </a:r>
            <a:endParaRPr lang="en-US" sz="1100" dirty="0"/>
          </a:p>
          <a:p>
            <a:pPr lvl="0"/>
            <a:r>
              <a:rPr lang="en-US" dirty="0"/>
              <a:t>help </a:t>
            </a:r>
            <a:r>
              <a:rPr lang="en-US" b="1" dirty="0"/>
              <a:t>institutions</a:t>
            </a:r>
            <a:r>
              <a:rPr lang="en-US" dirty="0"/>
              <a:t> respond to calls for accountability; </a:t>
            </a:r>
            <a:endParaRPr lang="en-US" sz="1100" dirty="0"/>
          </a:p>
          <a:p>
            <a:pPr lvl="1"/>
            <a:r>
              <a:rPr lang="en-US" dirty="0"/>
              <a:t>demonstrate ROI</a:t>
            </a:r>
            <a:endParaRPr lang="en-US" sz="1100" dirty="0"/>
          </a:p>
          <a:p>
            <a:pPr lvl="0"/>
            <a:r>
              <a:rPr lang="en-US" dirty="0"/>
              <a:t>prompt </a:t>
            </a:r>
            <a:r>
              <a:rPr lang="en-US" b="1" dirty="0"/>
              <a:t>faculty</a:t>
            </a:r>
            <a:r>
              <a:rPr lang="en-US" dirty="0"/>
              <a:t> to craft their programs intentionally; and </a:t>
            </a:r>
            <a:endParaRPr lang="en-US" sz="1100" dirty="0"/>
          </a:p>
          <a:p>
            <a:pPr lvl="0"/>
            <a:r>
              <a:rPr lang="en-US" dirty="0"/>
              <a:t>increase transparency for </a:t>
            </a:r>
            <a:r>
              <a:rPr lang="en-US" b="1" dirty="0"/>
              <a:t>students</a:t>
            </a:r>
            <a:r>
              <a:rPr lang="en-US" dirty="0"/>
              <a:t>.</a:t>
            </a:r>
          </a:p>
          <a:p>
            <a:pPr lvl="0"/>
            <a:endParaRPr lang="en-US" sz="1100" dirty="0"/>
          </a:p>
          <a:p>
            <a:r>
              <a:rPr lang="en-US" dirty="0"/>
              <a:t>(But you already know that. That’s why you’re here.) </a:t>
            </a:r>
          </a:p>
          <a:p>
            <a:endParaRPr lang="en-US" dirty="0"/>
          </a:p>
          <a:p>
            <a:pPr defTabSz="931774">
              <a:defRPr/>
            </a:pPr>
            <a:r>
              <a:rPr lang="en-US" dirty="0"/>
              <a:t>CGS has conducted some recent research about SLOs at the doctoral level. I’m going to talk BRIEFLY about what we found, because it’s a good gauge for seeing how far the national conversation about SLO’s is penetrating into the graduate space.  </a:t>
            </a:r>
          </a:p>
          <a:p>
            <a:endParaRPr lang="en-US" sz="1100" dirty="0"/>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6</a:t>
            </a:fld>
            <a:endParaRPr lang="en-US"/>
          </a:p>
        </p:txBody>
      </p:sp>
    </p:spTree>
    <p:extLst>
      <p:ext uri="{BB962C8B-B14F-4D97-AF65-F5344CB8AC3E}">
        <p14:creationId xmlns:p14="http://schemas.microsoft.com/office/powerpoint/2010/main" val="342890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2016 CGS member survey found that</a:t>
            </a:r>
            <a:r>
              <a:rPr lang="en-US" b="1" dirty="0"/>
              <a:t> at</a:t>
            </a:r>
            <a:r>
              <a:rPr lang="en-US" dirty="0"/>
              <a:t> </a:t>
            </a:r>
            <a:r>
              <a:rPr lang="en-US" b="1" dirty="0"/>
              <a:t>65% of responding U.S. doctoral institutions, all or most PhD programs have developed learning outcomes for their own use.</a:t>
            </a:r>
          </a:p>
          <a:p>
            <a:endParaRPr lang="en-US" b="1" dirty="0"/>
          </a:p>
          <a:p>
            <a:endParaRPr lang="en-US" i="1" dirty="0"/>
          </a:p>
          <a:p>
            <a:r>
              <a:rPr lang="en-US" i="1" dirty="0"/>
              <a:t>In the spring of 2016, CGS conducted a brief survey questionnaire of our 241 member doctoral-granting universities. The survey’s 144 responses from PhD-granting institutions represent a response rate of over 60% among our doctoral university members. Collectively, CGS institutions annually award more than 91% of all U.S. doctorates (Allum &amp; Okahana, 2015) and may be considered a representative sample. </a:t>
            </a:r>
          </a:p>
        </p:txBody>
      </p:sp>
      <p:sp>
        <p:nvSpPr>
          <p:cNvPr id="4" name="Slide Number Placeholder 3"/>
          <p:cNvSpPr>
            <a:spLocks noGrp="1"/>
          </p:cNvSpPr>
          <p:nvPr>
            <p:ph type="sldNum" sz="quarter" idx="10"/>
          </p:nvPr>
        </p:nvSpPr>
        <p:spPr/>
        <p:txBody>
          <a:bodyPr/>
          <a:lstStyle/>
          <a:p>
            <a:fld id="{31032697-FAFE-4E29-A11A-9D7E1E4158B6}" type="slidenum">
              <a:rPr lang="en-US" smtClean="0"/>
              <a:t>7</a:t>
            </a:fld>
            <a:endParaRPr lang="en-US"/>
          </a:p>
        </p:txBody>
      </p:sp>
    </p:spTree>
    <p:extLst>
      <p:ext uri="{BB962C8B-B14F-4D97-AF65-F5344CB8AC3E}">
        <p14:creationId xmlns:p14="http://schemas.microsoft.com/office/powerpoint/2010/main" val="345273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2016 poll by CGS found nearly three out of four accreditors (72%) agreed they are </a:t>
            </a:r>
            <a:r>
              <a:rPr lang="en-US" b="1" dirty="0"/>
              <a:t>paying closer attention to outcomes assessment in doctoral education</a:t>
            </a:r>
            <a:r>
              <a:rPr lang="en-US" dirty="0"/>
              <a:t> than five years ago (Fig. 2).</a:t>
            </a:r>
          </a:p>
          <a:p>
            <a:endParaRPr lang="en-US" dirty="0"/>
          </a:p>
          <a:p>
            <a:r>
              <a:rPr lang="en-US" dirty="0"/>
              <a:t>Differences between the Ph.D. and practitioner doctorates (saw above prof. docs account for most of growth)</a:t>
            </a:r>
          </a:p>
          <a:p>
            <a:endParaRPr lang="en-US" dirty="0"/>
          </a:p>
          <a:p>
            <a:r>
              <a:rPr lang="en-US" dirty="0"/>
              <a:t>All this is to say that this meeting is part of a larger trend, and one that shows no sign of slowing. If anything, the US is behind the times, compared to our peers internationally. </a:t>
            </a:r>
          </a:p>
          <a:p>
            <a:endParaRPr lang="en-US" dirty="0"/>
          </a:p>
          <a:p>
            <a:endParaRPr lang="en-US" dirty="0"/>
          </a:p>
          <a:p>
            <a:endParaRPr lang="en-US" dirty="0"/>
          </a:p>
          <a:p>
            <a:endParaRPr lang="en-US" dirty="0"/>
          </a:p>
          <a:p>
            <a:r>
              <a:rPr lang="en-US" i="1" dirty="0"/>
              <a:t>In March and April of 2016, CGS fielded a Survey on Doctoral Learning Outcomes and Assessment with the chief officers of accrediting bodies whose scope of accreditation includes doctoral education. CGS received 32 valid responses, which represents an 80% response rate.</a:t>
            </a:r>
          </a:p>
          <a:p>
            <a:pPr defTabSz="931774">
              <a:defRPr/>
            </a:pPr>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8</a:t>
            </a:fld>
            <a:endParaRPr lang="en-US"/>
          </a:p>
        </p:txBody>
      </p:sp>
    </p:spTree>
    <p:extLst>
      <p:ext uri="{BB962C8B-B14F-4D97-AF65-F5344CB8AC3E}">
        <p14:creationId xmlns:p14="http://schemas.microsoft.com/office/powerpoint/2010/main" val="282075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b="1" dirty="0"/>
              <a:t>Australia</a:t>
            </a:r>
            <a:endParaRPr lang="en-US" dirty="0"/>
          </a:p>
          <a:p>
            <a:pPr rtl="0" eaLnBrk="1" fontAlgn="ctr" latinLnBrk="0" hangingPunct="1"/>
            <a:r>
              <a:rPr lang="en-US" dirty="0"/>
              <a:t>Australian</a:t>
            </a:r>
            <a:r>
              <a:rPr lang="fr-CA" dirty="0"/>
              <a:t> Qualifications Framework (AQF)</a:t>
            </a:r>
            <a:endParaRPr lang="en-US" dirty="0"/>
          </a:p>
          <a:p>
            <a:pPr rtl="0" eaLnBrk="1" fontAlgn="ctr" latinLnBrk="0" hangingPunct="1"/>
            <a:endParaRPr lang="fr-CA" b="1" dirty="0"/>
          </a:p>
          <a:p>
            <a:pPr rtl="0" eaLnBrk="1" fontAlgn="ctr" latinLnBrk="0" hangingPunct="1"/>
            <a:r>
              <a:rPr lang="fr-CA" b="1" dirty="0"/>
              <a:t>Canada</a:t>
            </a:r>
            <a:endParaRPr lang="en-US" dirty="0"/>
          </a:p>
          <a:p>
            <a:pPr rtl="0" eaLnBrk="1" fontAlgn="ctr" latinLnBrk="0" hangingPunct="1"/>
            <a:r>
              <a:rPr lang="en-US" dirty="0"/>
              <a:t>Ministerial Statement on Quality Assurance of Degree Education in Canada</a:t>
            </a:r>
          </a:p>
          <a:p>
            <a:pPr rtl="0" eaLnBrk="1" fontAlgn="ctr" latinLnBrk="0" hangingPunct="1"/>
            <a:endParaRPr lang="fr-CA" b="1" dirty="0"/>
          </a:p>
          <a:p>
            <a:pPr rtl="0" eaLnBrk="1" fontAlgn="ctr" latinLnBrk="0" hangingPunct="1"/>
            <a:r>
              <a:rPr lang="fr-CA" b="1" dirty="0"/>
              <a:t>Europe</a:t>
            </a:r>
            <a:endParaRPr lang="en-US" dirty="0"/>
          </a:p>
          <a:p>
            <a:pPr rtl="0" eaLnBrk="1" fontAlgn="ctr" latinLnBrk="0" hangingPunct="1"/>
            <a:r>
              <a:rPr lang="en-US" dirty="0"/>
              <a:t>Qualifications Framework for the European Higher Education Area (QF-EHEA) – EHEA was created as a result of the Bologna Process (50 participating countries)</a:t>
            </a:r>
          </a:p>
          <a:p>
            <a:pPr rtl="0" eaLnBrk="1" fontAlgn="ctr" latinLnBrk="0" hangingPunct="1"/>
            <a:endParaRPr lang="en-US" dirty="0"/>
          </a:p>
          <a:p>
            <a:pPr rtl="0" eaLnBrk="1" fontAlgn="ctr" latinLnBrk="0" hangingPunct="1"/>
            <a:r>
              <a:rPr lang="fr-CA" b="1" dirty="0"/>
              <a:t>Europe</a:t>
            </a:r>
            <a:endParaRPr lang="en-US" dirty="0"/>
          </a:p>
          <a:p>
            <a:pPr rtl="0" eaLnBrk="1" fontAlgn="ctr" latinLnBrk="0" hangingPunct="1"/>
            <a:r>
              <a:rPr lang="en-US" dirty="0"/>
              <a:t>European Qualifications Framework (EQF) – adopted by EU; only applies to EU countries (28 member states)</a:t>
            </a:r>
          </a:p>
          <a:p>
            <a:pPr defTabSz="931774" fontAlgn="ctr"/>
            <a:endParaRPr lang="en-US" dirty="0"/>
          </a:p>
          <a:p>
            <a:pPr defTabSz="931774" fontAlgn="ctr"/>
            <a:r>
              <a:rPr lang="en-US" dirty="0"/>
              <a:t>Both the QF-EHEA and the EQF allow you to compare qualifications between different national systems. The framework that was adopted by the Bologna Process (QF-EHEA) covers three cycles of higher education qualifications – 1st cycle which usually awards the Bachelor’s Degree, 2nd cycle awarding the Master’s Degree and the 3rd cycle which awards the Doctoral Degree. </a:t>
            </a:r>
          </a:p>
          <a:p>
            <a:pPr defTabSz="931774" fontAlgn="ctr"/>
            <a:endParaRPr lang="en-US" dirty="0"/>
          </a:p>
          <a:p>
            <a:pPr defTabSz="931774" fontAlgn="ctr"/>
            <a:r>
              <a:rPr lang="en-US" dirty="0"/>
              <a:t>The EQF, on the other hand, is designed as a lifelong learning framework and as a result, it covers all qualifications including but not exclusively academic ones like the Bologna Process.</a:t>
            </a:r>
          </a:p>
          <a:p>
            <a:pPr defTabSz="931774" fontAlgn="ctr"/>
            <a:endParaRPr lang="en-US" dirty="0"/>
          </a:p>
          <a:p>
            <a:pPr defTabSz="931774" fontAlgn="ctr"/>
            <a:r>
              <a:rPr lang="en-US" dirty="0"/>
              <a:t>While the wording of the EQF is not identical to that of the EHEA Framework, there are no major differences between the two, and that it is perfectly possible to develop national qualifications framework that are compatible with the EQF as well as with the EHEA Framework. </a:t>
            </a:r>
          </a:p>
          <a:p>
            <a:pPr rtl="0" eaLnBrk="1" fontAlgn="ctr" latinLnBrk="0" hangingPunct="1"/>
            <a:endParaRPr lang="en-US" dirty="0"/>
          </a:p>
          <a:p>
            <a:r>
              <a:rPr lang="en-US" dirty="0"/>
              <a:t>The European Qualifications Framework (EQF) is a European-wide qualifications framework which joins the qualifications of different EU members together. In a way, it is a translation of different national qualifications which makes qualifications in different EU countries easier to understand. The EQF aims to facilitate mobility of students and workers within the EU in order to encourage development mobile and flexible workforce throughout Europe and to help develop lifelong learning.</a:t>
            </a:r>
          </a:p>
          <a:p>
            <a:endParaRPr lang="en-US" dirty="0"/>
          </a:p>
        </p:txBody>
      </p:sp>
      <p:sp>
        <p:nvSpPr>
          <p:cNvPr id="4" name="Slide Number Placeholder 3"/>
          <p:cNvSpPr>
            <a:spLocks noGrp="1"/>
          </p:cNvSpPr>
          <p:nvPr>
            <p:ph type="sldNum" sz="quarter" idx="10"/>
          </p:nvPr>
        </p:nvSpPr>
        <p:spPr/>
        <p:txBody>
          <a:bodyPr/>
          <a:lstStyle/>
          <a:p>
            <a:fld id="{31032697-FAFE-4E29-A11A-9D7E1E4158B6}" type="slidenum">
              <a:rPr lang="en-US" smtClean="0"/>
              <a:t>9</a:t>
            </a:fld>
            <a:endParaRPr lang="en-US"/>
          </a:p>
        </p:txBody>
      </p:sp>
    </p:spTree>
    <p:extLst>
      <p:ext uri="{BB962C8B-B14F-4D97-AF65-F5344CB8AC3E}">
        <p14:creationId xmlns:p14="http://schemas.microsoft.com/office/powerpoint/2010/main" val="249715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147098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76669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89917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65080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37275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24249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291029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210583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335107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329565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E03A9-B108-4827-BF70-394657CF1429}"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7E716-E1DA-439D-9FDE-C07A05E33680}" type="slidenum">
              <a:rPr lang="en-US" smtClean="0"/>
              <a:t>‹#›</a:t>
            </a:fld>
            <a:endParaRPr lang="en-US" dirty="0"/>
          </a:p>
        </p:txBody>
      </p:sp>
    </p:spTree>
    <p:extLst>
      <p:ext uri="{BB962C8B-B14F-4D97-AF65-F5344CB8AC3E}">
        <p14:creationId xmlns:p14="http://schemas.microsoft.com/office/powerpoint/2010/main" val="323092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03A9-B108-4827-BF70-394657CF1429}" type="datetimeFigureOut">
              <a:rPr lang="en-US" smtClean="0"/>
              <a:t>4/18/2017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7E716-E1DA-439D-9FDE-C07A05E33680}" type="slidenum">
              <a:rPr lang="en-US" smtClean="0"/>
              <a:t>‹#›</a:t>
            </a:fld>
            <a:endParaRPr lang="en-US" dirty="0"/>
          </a:p>
        </p:txBody>
      </p:sp>
    </p:spTree>
    <p:extLst>
      <p:ext uri="{BB962C8B-B14F-4D97-AF65-F5344CB8AC3E}">
        <p14:creationId xmlns:p14="http://schemas.microsoft.com/office/powerpoint/2010/main" val="79959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2157" y="4904944"/>
            <a:ext cx="5142946" cy="1877437"/>
          </a:xfrm>
          <a:prstGeom prst="rect">
            <a:avLst/>
          </a:prstGeom>
          <a:noFill/>
        </p:spPr>
        <p:txBody>
          <a:bodyPr wrap="none" rtlCol="0">
            <a:spAutoFit/>
          </a:bodyPr>
          <a:lstStyle/>
          <a:p>
            <a:pPr algn="ctr"/>
            <a:r>
              <a:rPr lang="en-US" sz="3200" dirty="0">
                <a:solidFill>
                  <a:schemeClr val="tx2"/>
                </a:solidFill>
                <a:latin typeface="Cambria" panose="02040503050406030204" pitchFamily="18" charset="0"/>
              </a:rPr>
              <a:t>Maureen Terese McCarthy</a:t>
            </a:r>
          </a:p>
          <a:p>
            <a:pPr algn="ctr"/>
            <a:r>
              <a:rPr lang="en-US" sz="2800" dirty="0">
                <a:solidFill>
                  <a:schemeClr val="tx2"/>
                </a:solidFill>
                <a:latin typeface="Cambria" panose="02040503050406030204" pitchFamily="18" charset="0"/>
              </a:rPr>
              <a:t>Associate Director, </a:t>
            </a:r>
          </a:p>
          <a:p>
            <a:r>
              <a:rPr lang="en-US" sz="2800" dirty="0">
                <a:solidFill>
                  <a:schemeClr val="tx2"/>
                </a:solidFill>
                <a:latin typeface="Cambria" panose="02040503050406030204" pitchFamily="18" charset="0"/>
              </a:rPr>
              <a:t>Advancement and Best Practices</a:t>
            </a:r>
          </a:p>
          <a:p>
            <a:pPr algn="ctr"/>
            <a:r>
              <a:rPr lang="en-US" sz="2800" dirty="0">
                <a:solidFill>
                  <a:schemeClr val="tx2"/>
                </a:solidFill>
                <a:latin typeface="Cambria" panose="02040503050406030204" pitchFamily="18" charset="0"/>
              </a:rPr>
              <a:t>Council of Graduate Schools</a:t>
            </a:r>
          </a:p>
        </p:txBody>
      </p:sp>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28600" y="281039"/>
            <a:ext cx="1219200" cy="559861"/>
          </a:xfrm>
          <a:prstGeom prst="rect">
            <a:avLst/>
          </a:prstGeom>
        </p:spPr>
      </p:pic>
      <p:sp>
        <p:nvSpPr>
          <p:cNvPr id="21" name="Text Box 2"/>
          <p:cNvSpPr txBox="1">
            <a:spLocks noChangeArrowheads="1"/>
          </p:cNvSpPr>
          <p:nvPr/>
        </p:nvSpPr>
        <p:spPr bwMode="auto">
          <a:xfrm>
            <a:off x="-207433" y="1033781"/>
            <a:ext cx="9554230" cy="3650312"/>
          </a:xfrm>
          <a:prstGeom prst="rect">
            <a:avLst/>
          </a:prstGeom>
          <a:solidFill>
            <a:schemeClr val="bg1">
              <a:lumMod val="95000"/>
              <a:alpha val="53000"/>
            </a:schemeClr>
          </a:solidFill>
          <a:ln w="9525">
            <a:noFill/>
            <a:miter lim="800000"/>
            <a:headEnd/>
            <a:tailEnd/>
          </a:ln>
          <a:effectLst>
            <a:softEdge rad="31750"/>
          </a:effectLst>
        </p:spPr>
        <p:txBody>
          <a:bodyPr rot="0" vert="horz" wrap="square" lIns="91440" tIns="45720" rIns="91440" bIns="45720" anchor="t" anchorCtr="0">
            <a:noAutofit/>
          </a:bodyPr>
          <a:lstStyle/>
          <a:p>
            <a:pPr algn="ctr"/>
            <a:endParaRPr lang="en-US" sz="5400" b="1" kern="0" dirty="0">
              <a:solidFill>
                <a:srgbClr val="365F91"/>
              </a:solidFill>
              <a:effectLst>
                <a:innerShdw blurRad="63500" dist="50800" dir="13500000">
                  <a:prstClr val="black">
                    <a:alpha val="50000"/>
                  </a:prstClr>
                </a:innerShdw>
              </a:effectLst>
              <a:latin typeface="Cambria"/>
              <a:ea typeface="Times New Roman"/>
              <a:cs typeface="Times New Roman"/>
            </a:endParaRPr>
          </a:p>
          <a:p>
            <a:pPr algn="ctr"/>
            <a:r>
              <a:rPr lang="en-US" sz="5400" b="1" kern="0" dirty="0">
                <a:solidFill>
                  <a:srgbClr val="365F91"/>
                </a:solidFill>
                <a:effectLst>
                  <a:innerShdw blurRad="63500" dist="50800" dir="13500000">
                    <a:prstClr val="black">
                      <a:alpha val="50000"/>
                    </a:prstClr>
                  </a:innerShdw>
                </a:effectLst>
                <a:latin typeface="Cambria"/>
                <a:ea typeface="Times New Roman"/>
                <a:cs typeface="Times New Roman"/>
              </a:rPr>
              <a:t>Graduate Learning Outcomes Assessment: </a:t>
            </a:r>
          </a:p>
          <a:p>
            <a:pPr algn="ctr"/>
            <a:r>
              <a:rPr lang="en-US" sz="4400" b="1" kern="0" dirty="0">
                <a:solidFill>
                  <a:srgbClr val="365F91"/>
                </a:solidFill>
                <a:effectLst>
                  <a:innerShdw blurRad="63500" dist="50800" dir="13500000">
                    <a:prstClr val="black">
                      <a:alpha val="50000"/>
                    </a:prstClr>
                  </a:innerShdw>
                </a:effectLst>
                <a:latin typeface="Cambria"/>
                <a:ea typeface="Times New Roman"/>
                <a:cs typeface="Times New Roman"/>
              </a:rPr>
              <a:t>The State of Play Nationally</a:t>
            </a:r>
            <a:endParaRPr lang="en-US" sz="1000" dirty="0">
              <a:effectLst/>
              <a:latin typeface="Times New Roman"/>
              <a:ea typeface="Times New Roman"/>
            </a:endParaRPr>
          </a:p>
        </p:txBody>
      </p:sp>
      <p:sp>
        <p:nvSpPr>
          <p:cNvPr id="4" name="Rectangle 3"/>
          <p:cNvSpPr/>
          <p:nvPr/>
        </p:nvSpPr>
        <p:spPr>
          <a:xfrm>
            <a:off x="-207433" y="1033781"/>
            <a:ext cx="9601200" cy="3871163"/>
          </a:xfrm>
          <a:prstGeom prst="rect">
            <a:avLst/>
          </a:prstGeom>
          <a:blipFill dpi="0" rotWithShape="1">
            <a:blip r:embed="rId4">
              <a:alphaModFix amt="3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04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1371600"/>
            <a:ext cx="10253574" cy="4572000"/>
          </a:xfrm>
          <a:prstGeom prst="rect">
            <a:avLst/>
          </a:prstGeom>
          <a:blipFill dpi="0" rotWithShape="1">
            <a:blip r:embed="rId3">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7" name="TextBox 6"/>
          <p:cNvSpPr txBox="1"/>
          <p:nvPr/>
        </p:nvSpPr>
        <p:spPr>
          <a:xfrm>
            <a:off x="2362200" y="260442"/>
            <a:ext cx="5974755" cy="627351"/>
          </a:xfrm>
          <a:prstGeom prst="rect">
            <a:avLst/>
          </a:prstGeom>
          <a:noFill/>
        </p:spPr>
        <p:txBody>
          <a:bodyPr wrap="square" rtlCol="0">
            <a:spAutoFit/>
          </a:bodyPr>
          <a:lstStyle/>
          <a:p>
            <a:pPr>
              <a:lnSpc>
                <a:spcPct val="115000"/>
              </a:lnSpc>
            </a:pPr>
            <a:r>
              <a:rPr lang="en-US" sz="3200" b="1" spc="75" dirty="0">
                <a:solidFill>
                  <a:srgbClr val="1F497D"/>
                </a:solidFill>
                <a:latin typeface="Garamond" panose="02020404030301010803" pitchFamily="18" charset="0"/>
                <a:ea typeface="Times New Roman" panose="02020603050405020304" pitchFamily="18" charset="0"/>
                <a:cs typeface="Times New Roman" panose="02020603050405020304" pitchFamily="18" charset="0"/>
              </a:rPr>
              <a:t>Lessons from Bologna</a:t>
            </a:r>
            <a:endParaRPr lang="en-US" sz="2800"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505484" y="1733996"/>
            <a:ext cx="6266916" cy="3847207"/>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15000"/>
              </a:lnSpc>
              <a:spcBef>
                <a:spcPts val="0"/>
              </a:spcBef>
              <a:spcAft>
                <a:spcPts val="2400"/>
              </a:spcAft>
            </a:pPr>
            <a:r>
              <a:rPr lang="en-US" sz="2400" dirty="0">
                <a:latin typeface="+mj-lt"/>
                <a:ea typeface="Times New Roman" panose="02020603050405020304" pitchFamily="18" charset="0"/>
              </a:rPr>
              <a:t>Degree frameworks must address</a:t>
            </a:r>
            <a:r>
              <a:rPr lang="en-US" sz="2400" dirty="0">
                <a:latin typeface="+mj-lt"/>
              </a:rPr>
              <a:t> a </a:t>
            </a:r>
            <a:r>
              <a:rPr lang="en-US" sz="2800" b="1" dirty="0">
                <a:solidFill>
                  <a:schemeClr val="tx2"/>
                </a:solidFill>
              </a:rPr>
              <a:t>clear need</a:t>
            </a:r>
            <a:r>
              <a:rPr lang="en-US" sz="2400" dirty="0">
                <a:latin typeface="+mj-lt"/>
                <a:ea typeface="Times New Roman" panose="02020603050405020304" pitchFamily="18" charset="0"/>
              </a:rPr>
              <a:t>.</a:t>
            </a:r>
          </a:p>
          <a:p>
            <a:pPr marR="0" lvl="0">
              <a:lnSpc>
                <a:spcPct val="115000"/>
              </a:lnSpc>
              <a:spcBef>
                <a:spcPts val="0"/>
              </a:spcBef>
              <a:spcAft>
                <a:spcPts val="2400"/>
              </a:spcAft>
            </a:pPr>
            <a:r>
              <a:rPr lang="en-US" sz="2800" b="1" dirty="0">
                <a:solidFill>
                  <a:schemeClr val="tx2"/>
                </a:solidFill>
              </a:rPr>
              <a:t>Faculty and students </a:t>
            </a:r>
            <a:r>
              <a:rPr lang="en-US" sz="2400" dirty="0">
                <a:latin typeface="+mj-lt"/>
                <a:ea typeface="Times New Roman" panose="02020603050405020304" pitchFamily="18" charset="0"/>
              </a:rPr>
              <a:t>must participate in the process, starting with preliminary discussions. </a:t>
            </a:r>
          </a:p>
          <a:p>
            <a:pPr marR="0" lvl="0">
              <a:lnSpc>
                <a:spcPct val="115000"/>
              </a:lnSpc>
              <a:spcBef>
                <a:spcPts val="0"/>
              </a:spcBef>
              <a:spcAft>
                <a:spcPts val="2400"/>
              </a:spcAft>
            </a:pPr>
            <a:r>
              <a:rPr lang="en-US" sz="2400" dirty="0">
                <a:latin typeface="+mj-lt"/>
                <a:ea typeface="Times New Roman" panose="02020603050405020304" pitchFamily="18" charset="0"/>
              </a:rPr>
              <a:t>Outcomes and </a:t>
            </a:r>
            <a:r>
              <a:rPr lang="en-US" sz="2800" b="1" dirty="0">
                <a:solidFill>
                  <a:schemeClr val="tx2"/>
                </a:solidFill>
              </a:rPr>
              <a:t>assessment</a:t>
            </a:r>
            <a:r>
              <a:rPr lang="en-US" sz="2400" dirty="0">
                <a:latin typeface="+mj-lt"/>
                <a:ea typeface="Times New Roman" panose="02020603050405020304" pitchFamily="18" charset="0"/>
              </a:rPr>
              <a:t> must be linked. </a:t>
            </a:r>
          </a:p>
          <a:p>
            <a:pPr marR="0" lvl="0">
              <a:lnSpc>
                <a:spcPct val="115000"/>
              </a:lnSpc>
              <a:spcBef>
                <a:spcPts val="0"/>
              </a:spcBef>
              <a:spcAft>
                <a:spcPts val="2400"/>
              </a:spcAft>
            </a:pPr>
            <a:r>
              <a:rPr lang="en-US" sz="2800" b="1" dirty="0">
                <a:solidFill>
                  <a:schemeClr val="tx2"/>
                </a:solidFill>
              </a:rPr>
              <a:t>Governance structures </a:t>
            </a:r>
            <a:r>
              <a:rPr lang="en-US" sz="2400" dirty="0">
                <a:latin typeface="+mj-lt"/>
                <a:ea typeface="Times New Roman" panose="02020603050405020304" pitchFamily="18" charset="0"/>
              </a:rPr>
              <a:t>impact the pace of change. </a:t>
            </a:r>
          </a:p>
        </p:txBody>
      </p:sp>
    </p:spTree>
    <p:extLst>
      <p:ext uri="{BB962C8B-B14F-4D97-AF65-F5344CB8AC3E}">
        <p14:creationId xmlns:p14="http://schemas.microsoft.com/office/powerpoint/2010/main" val="94992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8758" y="1676400"/>
            <a:ext cx="10253574" cy="4572000"/>
          </a:xfrm>
          <a:prstGeom prst="rect">
            <a:avLst/>
          </a:prstGeom>
          <a:blipFill dpi="0" rotWithShape="1">
            <a:blip r:embed="rId3">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7" name="TextBox 6"/>
          <p:cNvSpPr txBox="1"/>
          <p:nvPr/>
        </p:nvSpPr>
        <p:spPr>
          <a:xfrm>
            <a:off x="2362200" y="260442"/>
            <a:ext cx="5974755" cy="658642"/>
          </a:xfrm>
          <a:prstGeom prst="rect">
            <a:avLst/>
          </a:prstGeom>
          <a:noFill/>
        </p:spPr>
        <p:txBody>
          <a:bodyPr wrap="square" rtlCol="0">
            <a:spAutoFit/>
          </a:bodyPr>
          <a:lstStyle/>
          <a:p>
            <a:pPr>
              <a:lnSpc>
                <a:spcPct val="115000"/>
              </a:lnSpc>
            </a:pPr>
            <a:r>
              <a:rPr lang="en-US" sz="3200" b="1" spc="75" dirty="0">
                <a:solidFill>
                  <a:srgbClr val="1F497D"/>
                </a:solidFill>
                <a:latin typeface="Garamond" panose="02020404030301010803" pitchFamily="18" charset="0"/>
                <a:ea typeface="Times New Roman" panose="02020603050405020304" pitchFamily="18" charset="0"/>
                <a:cs typeface="Times New Roman" panose="02020603050405020304" pitchFamily="18" charset="0"/>
              </a:rPr>
              <a:t>Lessons from Bologna </a:t>
            </a:r>
            <a:r>
              <a:rPr lang="en-US" sz="2400" b="1" spc="75" dirty="0">
                <a:solidFill>
                  <a:srgbClr val="1F497D"/>
                </a:solidFill>
                <a:latin typeface="Garamond" panose="02020404030301010803" pitchFamily="18" charset="0"/>
                <a:ea typeface="Times New Roman" panose="02020603050405020304" pitchFamily="18" charset="0"/>
                <a:cs typeface="Times New Roman" panose="02020603050405020304" pitchFamily="18" charset="0"/>
              </a:rPr>
              <a:t>(cont’d)</a:t>
            </a:r>
            <a:endParaRPr lang="en-US" sz="2400"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505484" y="1725790"/>
            <a:ext cx="6114516" cy="4459682"/>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15000"/>
              </a:lnSpc>
              <a:spcBef>
                <a:spcPts val="0"/>
              </a:spcBef>
              <a:spcAft>
                <a:spcPts val="2400"/>
              </a:spcAft>
            </a:pPr>
            <a:r>
              <a:rPr lang="en-US" sz="2400" dirty="0">
                <a:ea typeface="Times New Roman" panose="02020603050405020304" pitchFamily="18" charset="0"/>
              </a:rPr>
              <a:t>Outcomes discussions may suggest </a:t>
            </a:r>
            <a:r>
              <a:rPr lang="en-US" sz="2800" b="1" dirty="0">
                <a:solidFill>
                  <a:schemeClr val="tx2"/>
                </a:solidFill>
              </a:rPr>
              <a:t>curricular adjustments</a:t>
            </a:r>
            <a:r>
              <a:rPr lang="en-US" sz="2400" dirty="0">
                <a:ea typeface="Times New Roman" panose="02020603050405020304" pitchFamily="18" charset="0"/>
              </a:rPr>
              <a:t>. </a:t>
            </a:r>
          </a:p>
          <a:p>
            <a:pPr marR="0" lvl="0">
              <a:lnSpc>
                <a:spcPct val="115000"/>
              </a:lnSpc>
              <a:spcBef>
                <a:spcPts val="0"/>
              </a:spcBef>
              <a:spcAft>
                <a:spcPts val="2400"/>
              </a:spcAft>
            </a:pPr>
            <a:r>
              <a:rPr lang="en-US" sz="2400" dirty="0">
                <a:ea typeface="Times New Roman" panose="02020603050405020304" pitchFamily="18" charset="0"/>
              </a:rPr>
              <a:t>Universities should assist faculty in developing </a:t>
            </a:r>
            <a:r>
              <a:rPr lang="en-US" sz="2800" b="1" dirty="0">
                <a:solidFill>
                  <a:schemeClr val="tx2"/>
                </a:solidFill>
              </a:rPr>
              <a:t>new pedagogical and curricular approaches </a:t>
            </a:r>
            <a:r>
              <a:rPr lang="en-US" sz="2400" dirty="0">
                <a:ea typeface="Times New Roman" panose="02020603050405020304" pitchFamily="18" charset="0"/>
              </a:rPr>
              <a:t>resulting from a shift to outcomes.</a:t>
            </a:r>
          </a:p>
          <a:p>
            <a:pPr marR="0" lvl="0">
              <a:lnSpc>
                <a:spcPct val="115000"/>
              </a:lnSpc>
              <a:spcBef>
                <a:spcPts val="0"/>
              </a:spcBef>
              <a:spcAft>
                <a:spcPts val="2400"/>
              </a:spcAft>
            </a:pPr>
            <a:r>
              <a:rPr lang="en-US" sz="2400" dirty="0">
                <a:ea typeface="Times New Roman" panose="02020603050405020304" pitchFamily="18" charset="0"/>
              </a:rPr>
              <a:t>Universities should </a:t>
            </a:r>
            <a:r>
              <a:rPr lang="en-US" sz="2800" b="1" dirty="0">
                <a:solidFill>
                  <a:schemeClr val="tx2"/>
                </a:solidFill>
              </a:rPr>
              <a:t>articulate the benefits </a:t>
            </a:r>
            <a:r>
              <a:rPr lang="en-US" sz="2400" dirty="0">
                <a:ea typeface="Times New Roman" panose="02020603050405020304" pitchFamily="18" charset="0"/>
              </a:rPr>
              <a:t>of these new approaches.</a:t>
            </a:r>
          </a:p>
        </p:txBody>
      </p:sp>
    </p:spTree>
    <p:extLst>
      <p:ext uri="{BB962C8B-B14F-4D97-AF65-F5344CB8AC3E}">
        <p14:creationId xmlns:p14="http://schemas.microsoft.com/office/powerpoint/2010/main" val="241455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837" y="298341"/>
            <a:ext cx="4225644" cy="584775"/>
          </a:xfrm>
          <a:prstGeom prst="rect">
            <a:avLst/>
          </a:prstGeom>
          <a:noFill/>
        </p:spPr>
        <p:txBody>
          <a:bodyPr wrap="none" rtlCol="0">
            <a:spAutoFit/>
          </a:bodyPr>
          <a:lstStyle/>
          <a:p>
            <a:pPr algn="ctr"/>
            <a:r>
              <a:rPr lang="en-US" sz="3200" dirty="0">
                <a:solidFill>
                  <a:schemeClr val="tx2"/>
                </a:solidFill>
                <a:latin typeface="Cambria" panose="02040503050406030204" pitchFamily="18" charset="0"/>
              </a:rPr>
              <a:t>Disciplinary Sensitivity</a:t>
            </a:r>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2" name="Rectangle 1"/>
          <p:cNvSpPr/>
          <p:nvPr/>
        </p:nvSpPr>
        <p:spPr>
          <a:xfrm>
            <a:off x="-608758" y="1676400"/>
            <a:ext cx="10253574" cy="4572000"/>
          </a:xfrm>
          <a:prstGeom prst="rect">
            <a:avLst/>
          </a:prstGeom>
          <a:blipFill dpi="0" rotWithShape="1">
            <a:blip r:embed="rId4">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1993" y="2100352"/>
            <a:ext cx="7712071" cy="3724096"/>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a:endParaRPr lang="en-US" sz="2800" dirty="0"/>
          </a:p>
          <a:p>
            <a:pPr marL="457200" lvl="0" algn="ctr">
              <a:spcAft>
                <a:spcPts val="2400"/>
              </a:spcAft>
            </a:pPr>
            <a:r>
              <a:rPr lang="en-US" sz="2800" dirty="0"/>
              <a:t>Gathering data about learning to inform practice.</a:t>
            </a:r>
          </a:p>
          <a:p>
            <a:pPr marL="457200" lvl="0" algn="ctr">
              <a:spcAft>
                <a:spcPts val="2400"/>
              </a:spcAft>
            </a:pPr>
            <a:r>
              <a:rPr lang="en-US" sz="2800" i="1" dirty="0"/>
              <a:t>versus</a:t>
            </a:r>
          </a:p>
          <a:p>
            <a:pPr marL="457200" lvl="0" algn="ctr"/>
            <a:r>
              <a:rPr lang="en-US" sz="2800" dirty="0"/>
              <a:t>Helping students craft a narrative about their educational experience.</a:t>
            </a:r>
          </a:p>
          <a:p>
            <a:pPr marL="457200" lvl="0">
              <a:spcAft>
                <a:spcPts val="600"/>
              </a:spcAft>
            </a:pPr>
            <a:endParaRPr lang="en-US" sz="2800" dirty="0"/>
          </a:p>
        </p:txBody>
      </p:sp>
    </p:spTree>
    <p:extLst>
      <p:ext uri="{BB962C8B-B14F-4D97-AF65-F5344CB8AC3E}">
        <p14:creationId xmlns:p14="http://schemas.microsoft.com/office/powerpoint/2010/main" val="28579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274" y="298341"/>
            <a:ext cx="3752759" cy="584775"/>
          </a:xfrm>
          <a:prstGeom prst="rect">
            <a:avLst/>
          </a:prstGeom>
          <a:noFill/>
        </p:spPr>
        <p:txBody>
          <a:bodyPr wrap="none" rtlCol="0">
            <a:spAutoFit/>
          </a:bodyPr>
          <a:lstStyle/>
          <a:p>
            <a:pPr algn="ctr"/>
            <a:r>
              <a:rPr lang="en-US" sz="3200" dirty="0">
                <a:solidFill>
                  <a:schemeClr val="tx2"/>
                </a:solidFill>
                <a:latin typeface="Cambria" panose="02040503050406030204" pitchFamily="18" charset="0"/>
              </a:rPr>
              <a:t>Thinking holistically</a:t>
            </a:r>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2" name="Rectangle 1"/>
          <p:cNvSpPr/>
          <p:nvPr/>
        </p:nvSpPr>
        <p:spPr>
          <a:xfrm>
            <a:off x="-608758" y="1676400"/>
            <a:ext cx="10253574" cy="4572000"/>
          </a:xfrm>
          <a:prstGeom prst="rect">
            <a:avLst/>
          </a:prstGeom>
          <a:blipFill dpi="0" rotWithShape="1">
            <a:blip r:embed="rId4">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98529" y="3054459"/>
            <a:ext cx="7239000" cy="1815882"/>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a:spcAft>
                <a:spcPts val="600"/>
              </a:spcAft>
            </a:pPr>
            <a:r>
              <a:rPr lang="en-US" sz="2800" dirty="0"/>
              <a:t>Processes for </a:t>
            </a:r>
            <a:r>
              <a:rPr lang="en-US" sz="2800" b="1" dirty="0">
                <a:solidFill>
                  <a:schemeClr val="tx2"/>
                </a:solidFill>
              </a:rPr>
              <a:t>recruitment</a:t>
            </a:r>
            <a:r>
              <a:rPr lang="en-US" sz="2800" dirty="0"/>
              <a:t>, </a:t>
            </a:r>
            <a:r>
              <a:rPr lang="en-US" sz="2800" b="1" dirty="0">
                <a:solidFill>
                  <a:schemeClr val="tx2"/>
                </a:solidFill>
              </a:rPr>
              <a:t>admissions</a:t>
            </a:r>
            <a:r>
              <a:rPr lang="en-US" sz="2800" dirty="0"/>
              <a:t>, supporting </a:t>
            </a:r>
            <a:r>
              <a:rPr lang="en-US" sz="2800" b="1" dirty="0">
                <a:solidFill>
                  <a:schemeClr val="tx2"/>
                </a:solidFill>
              </a:rPr>
              <a:t>student</a:t>
            </a:r>
            <a:r>
              <a:rPr lang="en-US" sz="2800" dirty="0"/>
              <a:t> </a:t>
            </a:r>
            <a:r>
              <a:rPr lang="en-US" sz="2800" b="1" dirty="0">
                <a:solidFill>
                  <a:schemeClr val="tx2"/>
                </a:solidFill>
              </a:rPr>
              <a:t>success</a:t>
            </a:r>
            <a:r>
              <a:rPr lang="en-US" sz="2800" dirty="0"/>
              <a:t>, and evaluating student outcomes should all be mutually reinforcing</a:t>
            </a:r>
          </a:p>
        </p:txBody>
      </p:sp>
    </p:spTree>
    <p:extLst>
      <p:ext uri="{BB962C8B-B14F-4D97-AF65-F5344CB8AC3E}">
        <p14:creationId xmlns:p14="http://schemas.microsoft.com/office/powerpoint/2010/main" val="268709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9" name="TextBox 8"/>
          <p:cNvSpPr txBox="1"/>
          <p:nvPr/>
        </p:nvSpPr>
        <p:spPr>
          <a:xfrm>
            <a:off x="895884" y="297375"/>
            <a:ext cx="7467600" cy="584775"/>
          </a:xfrm>
          <a:prstGeom prst="rect">
            <a:avLst/>
          </a:prstGeom>
          <a:noFill/>
        </p:spPr>
        <p:txBody>
          <a:bodyPr wrap="square" rtlCol="0">
            <a:spAutoFit/>
          </a:bodyPr>
          <a:lstStyle/>
          <a:p>
            <a:pPr marL="0" lvl="1" algn="ctr"/>
            <a:r>
              <a:rPr lang="en-US" sz="3200" dirty="0">
                <a:solidFill>
                  <a:schemeClr val="tx2"/>
                </a:solidFill>
                <a:latin typeface="Cambria" panose="02040503050406030204" pitchFamily="18" charset="0"/>
              </a:rPr>
              <a:t>Additional Resources</a:t>
            </a:r>
          </a:p>
        </p:txBody>
      </p:sp>
      <p:sp>
        <p:nvSpPr>
          <p:cNvPr id="16" name="TextBox 15"/>
          <p:cNvSpPr txBox="1"/>
          <p:nvPr/>
        </p:nvSpPr>
        <p:spPr>
          <a:xfrm>
            <a:off x="867833" y="1474955"/>
            <a:ext cx="7361767" cy="4078039"/>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ts val="600"/>
              </a:spcBef>
            </a:pPr>
            <a:r>
              <a:rPr lang="en-US" sz="2800" b="1" dirty="0">
                <a:solidFill>
                  <a:schemeClr val="tx2"/>
                </a:solidFill>
              </a:rPr>
              <a:t>CGSnet.org</a:t>
            </a:r>
          </a:p>
          <a:p>
            <a:pPr lvl="0">
              <a:spcBef>
                <a:spcPts val="600"/>
              </a:spcBef>
            </a:pPr>
            <a:endParaRPr lang="en-US" sz="2800" b="1" dirty="0">
              <a:solidFill>
                <a:schemeClr val="tx2"/>
              </a:solidFill>
            </a:endParaRPr>
          </a:p>
          <a:p>
            <a:pPr lvl="0">
              <a:spcBef>
                <a:spcPts val="600"/>
              </a:spcBef>
              <a:defRPr/>
            </a:pPr>
            <a:endParaRPr lang="en-US" sz="2800" b="1" dirty="0">
              <a:solidFill>
                <a:schemeClr val="tx2"/>
              </a:solidFill>
            </a:endParaRPr>
          </a:p>
          <a:p>
            <a:pPr lvl="0">
              <a:spcBef>
                <a:spcPts val="600"/>
              </a:spcBef>
              <a:defRPr/>
            </a:pPr>
            <a:endParaRPr lang="en-US" sz="2800" b="1" dirty="0">
              <a:solidFill>
                <a:schemeClr val="tx2"/>
              </a:solidFill>
            </a:endParaRPr>
          </a:p>
          <a:p>
            <a:pPr lvl="0">
              <a:spcBef>
                <a:spcPts val="600"/>
              </a:spcBef>
              <a:defRPr/>
            </a:pPr>
            <a:endParaRPr lang="en-US" sz="2800" b="1" dirty="0">
              <a:solidFill>
                <a:schemeClr val="tx2"/>
              </a:solidFill>
            </a:endParaRPr>
          </a:p>
          <a:p>
            <a:pPr lvl="0">
              <a:spcBef>
                <a:spcPts val="600"/>
              </a:spcBef>
              <a:defRPr/>
            </a:pPr>
            <a:endParaRPr lang="en-US" sz="2800" b="1" dirty="0">
              <a:solidFill>
                <a:schemeClr val="tx2"/>
              </a:solidFill>
            </a:endParaRPr>
          </a:p>
          <a:p>
            <a:pPr lvl="0">
              <a:spcBef>
                <a:spcPts val="600"/>
              </a:spcBef>
              <a:defRPr/>
            </a:pPr>
            <a:endParaRPr lang="en-US" sz="2800" b="1" dirty="0">
              <a:solidFill>
                <a:schemeClr val="tx2"/>
              </a:solidFill>
            </a:endParaRPr>
          </a:p>
          <a:p>
            <a:pPr lvl="0">
              <a:spcBef>
                <a:spcPts val="600"/>
              </a:spcBef>
              <a:defRPr/>
            </a:pPr>
            <a:endParaRPr lang="en-US" sz="2800" b="1" dirty="0">
              <a:solidFill>
                <a:schemeClr val="tx2"/>
              </a:solidFill>
            </a:endParaRPr>
          </a:p>
        </p:txBody>
      </p:sp>
      <p:pic>
        <p:nvPicPr>
          <p:cNvPr id="2" name="Picture 1"/>
          <p:cNvPicPr>
            <a:picLocks noChangeAspect="1"/>
          </p:cNvPicPr>
          <p:nvPr/>
        </p:nvPicPr>
        <p:blipFill>
          <a:blip r:embed="rId4"/>
          <a:stretch>
            <a:fillRect/>
          </a:stretch>
        </p:blipFill>
        <p:spPr>
          <a:xfrm>
            <a:off x="2057400" y="2046349"/>
            <a:ext cx="4938184" cy="4244061"/>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a:stretch>
            <a:fillRect/>
          </a:stretch>
        </p:blipFill>
        <p:spPr>
          <a:xfrm rot="20879979">
            <a:off x="244718" y="2177156"/>
            <a:ext cx="2177477" cy="2873372"/>
          </a:xfrm>
          <a:prstGeom prst="rect">
            <a:avLst/>
          </a:prstGeom>
        </p:spPr>
      </p:pic>
      <p:pic>
        <p:nvPicPr>
          <p:cNvPr id="4" name="Picture 3"/>
          <p:cNvPicPr>
            <a:picLocks noChangeAspect="1"/>
          </p:cNvPicPr>
          <p:nvPr/>
        </p:nvPicPr>
        <p:blipFill>
          <a:blip r:embed="rId6"/>
          <a:stretch>
            <a:fillRect/>
          </a:stretch>
        </p:blipFill>
        <p:spPr>
          <a:xfrm rot="755864">
            <a:off x="6003822" y="2317295"/>
            <a:ext cx="2784390" cy="3419832"/>
          </a:xfrm>
          <a:prstGeom prst="rect">
            <a:avLst/>
          </a:prstGeom>
        </p:spPr>
      </p:pic>
    </p:spTree>
    <p:extLst>
      <p:ext uri="{BB962C8B-B14F-4D97-AF65-F5344CB8AC3E}">
        <p14:creationId xmlns:p14="http://schemas.microsoft.com/office/powerpoint/2010/main" val="236464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517" y="5075169"/>
            <a:ext cx="4664226" cy="1015663"/>
          </a:xfrm>
          <a:prstGeom prst="rect">
            <a:avLst/>
          </a:prstGeom>
          <a:noFill/>
        </p:spPr>
        <p:txBody>
          <a:bodyPr wrap="none" rtlCol="0">
            <a:spAutoFit/>
          </a:bodyPr>
          <a:lstStyle/>
          <a:p>
            <a:pPr algn="ctr"/>
            <a:r>
              <a:rPr lang="en-US" sz="3200" b="1" dirty="0">
                <a:solidFill>
                  <a:schemeClr val="tx2"/>
                </a:solidFill>
              </a:rPr>
              <a:t>Maureen Terese McCarthy</a:t>
            </a:r>
          </a:p>
          <a:p>
            <a:pPr algn="ctr"/>
            <a:r>
              <a:rPr lang="en-US" sz="2800" b="1" dirty="0">
                <a:solidFill>
                  <a:schemeClr val="tx2"/>
                </a:solidFill>
              </a:rPr>
              <a:t>mmccarthy@cgs.nche.edu</a:t>
            </a:r>
          </a:p>
        </p:txBody>
      </p:sp>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28600" y="281039"/>
            <a:ext cx="1219200" cy="559861"/>
          </a:xfrm>
          <a:prstGeom prst="rect">
            <a:avLst/>
          </a:prstGeom>
        </p:spPr>
      </p:pic>
      <p:sp>
        <p:nvSpPr>
          <p:cNvPr id="21" name="Text Box 2"/>
          <p:cNvSpPr txBox="1">
            <a:spLocks noChangeArrowheads="1"/>
          </p:cNvSpPr>
          <p:nvPr/>
        </p:nvSpPr>
        <p:spPr bwMode="auto">
          <a:xfrm>
            <a:off x="-207432" y="840900"/>
            <a:ext cx="9554230" cy="3843193"/>
          </a:xfrm>
          <a:prstGeom prst="rect">
            <a:avLst/>
          </a:prstGeom>
          <a:solidFill>
            <a:schemeClr val="bg1">
              <a:lumMod val="95000"/>
              <a:alpha val="53000"/>
            </a:schemeClr>
          </a:solidFill>
          <a:ln w="9525">
            <a:noFill/>
            <a:miter lim="800000"/>
            <a:headEnd/>
            <a:tailEnd/>
          </a:ln>
          <a:effectLst>
            <a:softEdge rad="31750"/>
          </a:effectLst>
        </p:spPr>
        <p:txBody>
          <a:bodyPr rot="0" vert="horz" wrap="square" lIns="91440" tIns="45720" rIns="91440" bIns="45720" anchor="t" anchorCtr="0">
            <a:noAutofit/>
          </a:bodyPr>
          <a:lstStyle/>
          <a:p>
            <a:pPr algn="ctr"/>
            <a:endParaRPr lang="en-US" sz="5400" b="1" kern="0" dirty="0">
              <a:solidFill>
                <a:srgbClr val="365F91"/>
              </a:solidFill>
              <a:effectLst>
                <a:innerShdw blurRad="63500" dist="50800" dir="13500000">
                  <a:prstClr val="black">
                    <a:alpha val="50000"/>
                  </a:prstClr>
                </a:innerShdw>
              </a:effectLst>
              <a:latin typeface="Cambria"/>
              <a:ea typeface="Times New Roman"/>
              <a:cs typeface="Times New Roman"/>
            </a:endParaRPr>
          </a:p>
          <a:p>
            <a:pPr algn="ctr"/>
            <a:r>
              <a:rPr lang="en-US" sz="5400" b="1" kern="0" dirty="0">
                <a:solidFill>
                  <a:srgbClr val="365F91"/>
                </a:solidFill>
                <a:effectLst>
                  <a:innerShdw blurRad="63500" dist="50800" dir="13500000">
                    <a:prstClr val="black">
                      <a:alpha val="50000"/>
                    </a:prstClr>
                  </a:innerShdw>
                </a:effectLst>
                <a:latin typeface="Cambria"/>
                <a:ea typeface="Times New Roman"/>
                <a:cs typeface="Times New Roman"/>
              </a:rPr>
              <a:t>Graduate Learning Outcomes Assessment: </a:t>
            </a:r>
          </a:p>
          <a:p>
            <a:pPr algn="ctr"/>
            <a:r>
              <a:rPr lang="en-US" sz="4400" b="1" kern="0" dirty="0">
                <a:solidFill>
                  <a:srgbClr val="365F91"/>
                </a:solidFill>
                <a:effectLst>
                  <a:innerShdw blurRad="63500" dist="50800" dir="13500000">
                    <a:prstClr val="black">
                      <a:alpha val="50000"/>
                    </a:prstClr>
                  </a:innerShdw>
                </a:effectLst>
                <a:latin typeface="Cambria"/>
                <a:ea typeface="Times New Roman"/>
                <a:cs typeface="Times New Roman"/>
              </a:rPr>
              <a:t>The State of Play Nationally</a:t>
            </a:r>
            <a:endParaRPr lang="en-US" sz="1000" dirty="0">
              <a:effectLst/>
              <a:latin typeface="Times New Roman"/>
              <a:ea typeface="Times New Roman"/>
            </a:endParaRPr>
          </a:p>
        </p:txBody>
      </p:sp>
      <p:sp>
        <p:nvSpPr>
          <p:cNvPr id="4" name="Rectangle 3"/>
          <p:cNvSpPr/>
          <p:nvPr/>
        </p:nvSpPr>
        <p:spPr>
          <a:xfrm>
            <a:off x="-207433" y="1033781"/>
            <a:ext cx="9601200" cy="3871163"/>
          </a:xfrm>
          <a:prstGeom prst="rect">
            <a:avLst/>
          </a:prstGeom>
          <a:blipFill dpi="0" rotWithShape="1">
            <a:blip r:embed="rId4">
              <a:alphaModFix amt="3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071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327160"/>
            <a:ext cx="10253574" cy="4572000"/>
          </a:xfrm>
          <a:prstGeom prst="rect">
            <a:avLst/>
          </a:prstGeom>
          <a:blipFill dpi="0" rotWithShape="1">
            <a:blip r:embed="rId3">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9" name="TextBox 8"/>
          <p:cNvSpPr txBox="1"/>
          <p:nvPr/>
        </p:nvSpPr>
        <p:spPr>
          <a:xfrm>
            <a:off x="912817" y="309833"/>
            <a:ext cx="7467600" cy="584775"/>
          </a:xfrm>
          <a:prstGeom prst="rect">
            <a:avLst/>
          </a:prstGeom>
          <a:noFill/>
        </p:spPr>
        <p:txBody>
          <a:bodyPr wrap="square" rtlCol="0">
            <a:spAutoFit/>
          </a:bodyPr>
          <a:lstStyle/>
          <a:p>
            <a:pPr marL="0" lvl="1" algn="ctr"/>
            <a:r>
              <a:rPr lang="en-US" sz="3200" dirty="0">
                <a:solidFill>
                  <a:schemeClr val="tx2"/>
                </a:solidFill>
                <a:latin typeface="Cambria" panose="02040503050406030204" pitchFamily="18" charset="0"/>
              </a:rPr>
              <a:t>Drivers of Change</a:t>
            </a:r>
          </a:p>
        </p:txBody>
      </p:sp>
      <p:sp>
        <p:nvSpPr>
          <p:cNvPr id="16" name="TextBox 15"/>
          <p:cNvSpPr txBox="1"/>
          <p:nvPr/>
        </p:nvSpPr>
        <p:spPr>
          <a:xfrm>
            <a:off x="1505484" y="1905000"/>
            <a:ext cx="6324600" cy="341632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spcBef>
                <a:spcPts val="600"/>
              </a:spcBef>
            </a:pPr>
            <a:r>
              <a:rPr lang="en-US" sz="2800" b="1" dirty="0">
                <a:solidFill>
                  <a:schemeClr val="tx2"/>
                </a:solidFill>
              </a:rPr>
              <a:t>Increasing demand </a:t>
            </a:r>
          </a:p>
          <a:p>
            <a:pPr marL="457200" lvl="0">
              <a:spcAft>
                <a:spcPts val="600"/>
              </a:spcAft>
            </a:pPr>
            <a:r>
              <a:rPr lang="en-US" sz="2800" dirty="0"/>
              <a:t>for specialized knowledge and skills</a:t>
            </a:r>
          </a:p>
          <a:p>
            <a:pPr lvl="0">
              <a:spcBef>
                <a:spcPts val="600"/>
              </a:spcBef>
              <a:defRPr/>
            </a:pPr>
            <a:r>
              <a:rPr lang="en-US" sz="2800" b="1" dirty="0">
                <a:solidFill>
                  <a:schemeClr val="tx2"/>
                </a:solidFill>
              </a:rPr>
              <a:t>Need to diversify </a:t>
            </a:r>
          </a:p>
          <a:p>
            <a:pPr marL="457200" lvl="0">
              <a:spcAft>
                <a:spcPts val="600"/>
              </a:spcAft>
              <a:defRPr/>
            </a:pPr>
            <a:r>
              <a:rPr lang="en-US" sz="2800" dirty="0"/>
              <a:t>the pool of individuals with advanced education</a:t>
            </a:r>
            <a:endParaRPr lang="en-US" sz="2800" b="1" dirty="0"/>
          </a:p>
          <a:p>
            <a:pPr lvl="0">
              <a:spcBef>
                <a:spcPts val="600"/>
              </a:spcBef>
              <a:defRPr/>
            </a:pPr>
            <a:r>
              <a:rPr lang="en-US" sz="2800" b="1" dirty="0">
                <a:solidFill>
                  <a:schemeClr val="tx2"/>
                </a:solidFill>
              </a:rPr>
              <a:t>Decreasing public investments</a:t>
            </a:r>
            <a:r>
              <a:rPr lang="en-US" sz="2800" b="1" dirty="0"/>
              <a:t> </a:t>
            </a:r>
          </a:p>
          <a:p>
            <a:pPr marL="457200" lvl="0">
              <a:spcAft>
                <a:spcPts val="600"/>
              </a:spcAft>
              <a:defRPr/>
            </a:pPr>
            <a:r>
              <a:rPr lang="en-US" sz="2800" dirty="0"/>
              <a:t>in higher education</a:t>
            </a:r>
          </a:p>
        </p:txBody>
      </p:sp>
    </p:spTree>
    <p:extLst>
      <p:ext uri="{BB962C8B-B14F-4D97-AF65-F5344CB8AC3E}">
        <p14:creationId xmlns:p14="http://schemas.microsoft.com/office/powerpoint/2010/main" val="419626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3" name="TextBox 2"/>
          <p:cNvSpPr txBox="1"/>
          <p:nvPr/>
        </p:nvSpPr>
        <p:spPr>
          <a:xfrm>
            <a:off x="5715000" y="5943600"/>
            <a:ext cx="3124200" cy="307777"/>
          </a:xfrm>
          <a:prstGeom prst="rect">
            <a:avLst/>
          </a:prstGeom>
          <a:noFill/>
        </p:spPr>
        <p:txBody>
          <a:bodyPr wrap="square" rtlCol="0">
            <a:spAutoFit/>
          </a:bodyPr>
          <a:lstStyle/>
          <a:p>
            <a:r>
              <a:rPr lang="en-US" sz="1400" dirty="0">
                <a:solidFill>
                  <a:schemeClr val="bg1">
                    <a:lumMod val="65000"/>
                  </a:schemeClr>
                </a:solidFill>
              </a:rPr>
              <a:t>Source: U.S. Bureau of Labor Statistics.</a:t>
            </a:r>
          </a:p>
        </p:txBody>
      </p:sp>
      <p:sp>
        <p:nvSpPr>
          <p:cNvPr id="9" name="TextBox 8"/>
          <p:cNvSpPr txBox="1"/>
          <p:nvPr/>
        </p:nvSpPr>
        <p:spPr>
          <a:xfrm>
            <a:off x="1181100" y="1389199"/>
            <a:ext cx="7467600" cy="369332"/>
          </a:xfrm>
          <a:prstGeom prst="rect">
            <a:avLst/>
          </a:prstGeom>
          <a:noFill/>
        </p:spPr>
        <p:txBody>
          <a:bodyPr wrap="square" rtlCol="0">
            <a:spAutoFit/>
          </a:bodyPr>
          <a:lstStyle/>
          <a:p>
            <a:pPr lvl="1"/>
            <a:r>
              <a:rPr lang="en-US" b="1" dirty="0"/>
              <a:t>Expected Job Growth (2014 – 2024) </a:t>
            </a:r>
            <a:r>
              <a:rPr lang="en-US" dirty="0"/>
              <a:t>by degree at entry level </a:t>
            </a:r>
            <a:endParaRPr lang="en-US" sz="1600" dirty="0"/>
          </a:p>
        </p:txBody>
      </p:sp>
      <p:sp>
        <p:nvSpPr>
          <p:cNvPr id="4" name="Rectangle 3"/>
          <p:cNvSpPr/>
          <p:nvPr/>
        </p:nvSpPr>
        <p:spPr>
          <a:xfrm>
            <a:off x="1505484" y="1813844"/>
            <a:ext cx="6015567" cy="40151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graphicFrame>
        <p:nvGraphicFramePr>
          <p:cNvPr id="15" name="Chart 14"/>
          <p:cNvGraphicFramePr/>
          <p:nvPr>
            <p:extLst>
              <p:ext uri="{D42A27DB-BD31-4B8C-83A1-F6EECF244321}">
                <p14:modId xmlns:p14="http://schemas.microsoft.com/office/powerpoint/2010/main" val="2282190664"/>
              </p:ext>
            </p:extLst>
          </p:nvPr>
        </p:nvGraphicFramePr>
        <p:xfrm>
          <a:off x="1505484" y="1798887"/>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710263" y="267673"/>
            <a:ext cx="4409274" cy="861774"/>
          </a:xfrm>
          <a:prstGeom prst="rect">
            <a:avLst/>
          </a:prstGeom>
          <a:noFill/>
        </p:spPr>
        <p:txBody>
          <a:bodyPr wrap="square" rtlCol="0">
            <a:spAutoFit/>
          </a:bodyPr>
          <a:lstStyle/>
          <a:p>
            <a:r>
              <a:rPr lang="en-US" sz="3200" dirty="0">
                <a:solidFill>
                  <a:schemeClr val="tx2"/>
                </a:solidFill>
                <a:latin typeface="Cambria" panose="02040503050406030204" pitchFamily="18" charset="0"/>
              </a:rPr>
              <a:t>Increasing demand </a:t>
            </a:r>
          </a:p>
          <a:p>
            <a:endParaRPr lang="en-US" dirty="0"/>
          </a:p>
        </p:txBody>
      </p:sp>
    </p:spTree>
    <p:extLst>
      <p:ext uri="{BB962C8B-B14F-4D97-AF65-F5344CB8AC3E}">
        <p14:creationId xmlns:p14="http://schemas.microsoft.com/office/powerpoint/2010/main" val="34834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3" name="TextBox 2"/>
          <p:cNvSpPr txBox="1"/>
          <p:nvPr/>
        </p:nvSpPr>
        <p:spPr>
          <a:xfrm>
            <a:off x="533400" y="5526641"/>
            <a:ext cx="8305800" cy="523220"/>
          </a:xfrm>
          <a:prstGeom prst="rect">
            <a:avLst/>
          </a:prstGeom>
          <a:noFill/>
        </p:spPr>
        <p:txBody>
          <a:bodyPr wrap="square" rtlCol="0">
            <a:spAutoFit/>
          </a:bodyPr>
          <a:lstStyle/>
          <a:p>
            <a:r>
              <a:rPr lang="en-US" sz="1400" dirty="0">
                <a:solidFill>
                  <a:schemeClr val="bg1">
                    <a:lumMod val="65000"/>
                  </a:schemeClr>
                </a:solidFill>
              </a:rPr>
              <a:t>Data Sources: National Science Foundation, Survey of Earned Doctorates, 2015, Table 13, and U.S. Department of Education, Digest of Education Statistics, 2015, Table 324.10</a:t>
            </a:r>
          </a:p>
        </p:txBody>
      </p:sp>
      <p:pic>
        <p:nvPicPr>
          <p:cNvPr id="4" name="Picture 3"/>
          <p:cNvPicPr>
            <a:picLocks noChangeAspect="1"/>
          </p:cNvPicPr>
          <p:nvPr/>
        </p:nvPicPr>
        <p:blipFill>
          <a:blip r:embed="rId4"/>
          <a:stretch>
            <a:fillRect/>
          </a:stretch>
        </p:blipFill>
        <p:spPr>
          <a:xfrm>
            <a:off x="685800" y="1800225"/>
            <a:ext cx="7772400" cy="3257550"/>
          </a:xfrm>
          <a:prstGeom prst="rect">
            <a:avLst/>
          </a:prstGeom>
        </p:spPr>
      </p:pic>
      <p:sp>
        <p:nvSpPr>
          <p:cNvPr id="7" name="TextBox 6"/>
          <p:cNvSpPr txBox="1"/>
          <p:nvPr/>
        </p:nvSpPr>
        <p:spPr>
          <a:xfrm>
            <a:off x="3073194" y="336230"/>
            <a:ext cx="5774473" cy="830997"/>
          </a:xfrm>
          <a:prstGeom prst="rect">
            <a:avLst/>
          </a:prstGeom>
          <a:noFill/>
        </p:spPr>
        <p:txBody>
          <a:bodyPr wrap="square" rtlCol="0">
            <a:spAutoFit/>
          </a:bodyPr>
          <a:lstStyle/>
          <a:p>
            <a:r>
              <a:rPr lang="en-US" sz="2400" b="1" dirty="0"/>
              <a:t>Professional doctorates </a:t>
            </a:r>
            <a:r>
              <a:rPr lang="en-US" sz="2400" dirty="0"/>
              <a:t>account for the majority of growth in doctoral attainment.</a:t>
            </a:r>
          </a:p>
        </p:txBody>
      </p:sp>
    </p:spTree>
    <p:extLst>
      <p:ext uri="{BB962C8B-B14F-4D97-AF65-F5344CB8AC3E}">
        <p14:creationId xmlns:p14="http://schemas.microsoft.com/office/powerpoint/2010/main" val="154201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pic>
        <p:nvPicPr>
          <p:cNvPr id="5" name="Picture 2" descr="C:\Users\MMcCarthy\AppData\Local\Microsoft\Windows\Temporary Internet Files\Content.Outlook\DTBGJKWK\URM1stti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445" y="1141602"/>
            <a:ext cx="5104606" cy="4975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6248400"/>
            <a:ext cx="5125506" cy="369332"/>
          </a:xfrm>
          <a:prstGeom prst="rect">
            <a:avLst/>
          </a:prstGeom>
          <a:noFill/>
        </p:spPr>
        <p:txBody>
          <a:bodyPr wrap="none" rtlCol="0">
            <a:spAutoFit/>
          </a:bodyPr>
          <a:lstStyle/>
          <a:p>
            <a:r>
              <a:rPr lang="en-US" dirty="0">
                <a:solidFill>
                  <a:schemeClr val="bg1">
                    <a:lumMod val="65000"/>
                  </a:schemeClr>
                </a:solidFill>
              </a:rPr>
              <a:t>Source: 2016  CGS Graduate Enrollment and Degrees</a:t>
            </a:r>
          </a:p>
        </p:txBody>
      </p:sp>
      <p:sp>
        <p:nvSpPr>
          <p:cNvPr id="7" name="TextBox 6"/>
          <p:cNvSpPr txBox="1"/>
          <p:nvPr/>
        </p:nvSpPr>
        <p:spPr>
          <a:xfrm>
            <a:off x="3124200" y="309833"/>
            <a:ext cx="3447516" cy="861774"/>
          </a:xfrm>
          <a:prstGeom prst="rect">
            <a:avLst/>
          </a:prstGeom>
          <a:noFill/>
        </p:spPr>
        <p:txBody>
          <a:bodyPr wrap="square" rtlCol="0">
            <a:spAutoFit/>
          </a:bodyPr>
          <a:lstStyle/>
          <a:p>
            <a:r>
              <a:rPr lang="en-US" sz="3200" dirty="0">
                <a:solidFill>
                  <a:schemeClr val="tx2"/>
                </a:solidFill>
                <a:latin typeface="Cambria" panose="02040503050406030204" pitchFamily="18" charset="0"/>
              </a:rPr>
              <a:t>Need to diversify</a:t>
            </a:r>
          </a:p>
          <a:p>
            <a:endParaRPr lang="en-US" dirty="0"/>
          </a:p>
        </p:txBody>
      </p:sp>
    </p:spTree>
    <p:extLst>
      <p:ext uri="{BB962C8B-B14F-4D97-AF65-F5344CB8AC3E}">
        <p14:creationId xmlns:p14="http://schemas.microsoft.com/office/powerpoint/2010/main" val="293853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7" name="TextBox 6"/>
          <p:cNvSpPr txBox="1"/>
          <p:nvPr/>
        </p:nvSpPr>
        <p:spPr>
          <a:xfrm>
            <a:off x="2133600" y="309833"/>
            <a:ext cx="5974755" cy="861774"/>
          </a:xfrm>
          <a:prstGeom prst="rect">
            <a:avLst/>
          </a:prstGeom>
          <a:noFill/>
        </p:spPr>
        <p:txBody>
          <a:bodyPr wrap="square" rtlCol="0">
            <a:spAutoFit/>
          </a:bodyPr>
          <a:lstStyle/>
          <a:p>
            <a:pPr lvl="0">
              <a:spcBef>
                <a:spcPts val="600"/>
              </a:spcBef>
              <a:defRPr/>
            </a:pPr>
            <a:r>
              <a:rPr lang="en-US" sz="3200" dirty="0">
                <a:solidFill>
                  <a:schemeClr val="tx2"/>
                </a:solidFill>
                <a:latin typeface="Cambria" panose="02040503050406030204" pitchFamily="18" charset="0"/>
              </a:rPr>
              <a:t>Decreasing public investments</a:t>
            </a:r>
            <a:r>
              <a:rPr lang="en-US" sz="3200" dirty="0">
                <a:latin typeface="Cambria" panose="02040503050406030204" pitchFamily="18" charset="0"/>
              </a:rPr>
              <a:t> </a:t>
            </a:r>
          </a:p>
          <a:p>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290" t="7678" r="11290" b="19161"/>
          <a:stretch/>
        </p:blipFill>
        <p:spPr>
          <a:xfrm>
            <a:off x="2514600" y="990600"/>
            <a:ext cx="4419600" cy="5563359"/>
          </a:xfrm>
          <a:prstGeom prst="rect">
            <a:avLst/>
          </a:prstGeom>
        </p:spPr>
      </p:pic>
    </p:spTree>
    <p:extLst>
      <p:ext uri="{BB962C8B-B14F-4D97-AF65-F5344CB8AC3E}">
        <p14:creationId xmlns:p14="http://schemas.microsoft.com/office/powerpoint/2010/main" val="169150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3" name="TextBox 2"/>
          <p:cNvSpPr txBox="1"/>
          <p:nvPr/>
        </p:nvSpPr>
        <p:spPr>
          <a:xfrm>
            <a:off x="3412273" y="6019800"/>
            <a:ext cx="5486400" cy="307777"/>
          </a:xfrm>
          <a:prstGeom prst="rect">
            <a:avLst/>
          </a:prstGeom>
          <a:noFill/>
        </p:spPr>
        <p:txBody>
          <a:bodyPr wrap="square" rtlCol="0">
            <a:spAutoFit/>
          </a:bodyPr>
          <a:lstStyle/>
          <a:p>
            <a:r>
              <a:rPr lang="en-US" sz="1400" dirty="0">
                <a:solidFill>
                  <a:schemeClr val="bg1">
                    <a:lumMod val="65000"/>
                  </a:schemeClr>
                </a:solidFill>
              </a:rPr>
              <a:t>Source: CGS Pressing Issues Survey, 2016. Council of Graduate Schools.</a:t>
            </a:r>
          </a:p>
        </p:txBody>
      </p:sp>
      <p:sp>
        <p:nvSpPr>
          <p:cNvPr id="7" name="TextBox 6"/>
          <p:cNvSpPr txBox="1"/>
          <p:nvPr/>
        </p:nvSpPr>
        <p:spPr>
          <a:xfrm>
            <a:off x="2743200" y="609600"/>
            <a:ext cx="6155473" cy="461665"/>
          </a:xfrm>
          <a:prstGeom prst="rect">
            <a:avLst/>
          </a:prstGeom>
          <a:noFill/>
        </p:spPr>
        <p:txBody>
          <a:bodyPr wrap="square" rtlCol="0">
            <a:spAutoFit/>
          </a:bodyPr>
          <a:lstStyle/>
          <a:p>
            <a:r>
              <a:rPr lang="en-US" sz="2400" dirty="0"/>
              <a:t>Most</a:t>
            </a:r>
            <a:r>
              <a:rPr lang="en-US" sz="2400" b="1" dirty="0"/>
              <a:t> doctoral programs </a:t>
            </a:r>
            <a:r>
              <a:rPr lang="en-US" sz="2400" dirty="0"/>
              <a:t>have developed SLOs.</a:t>
            </a:r>
          </a:p>
        </p:txBody>
      </p:sp>
      <p:pic>
        <p:nvPicPr>
          <p:cNvPr id="8" name="Picture 7"/>
          <p:cNvPicPr>
            <a:picLocks noChangeAspect="1"/>
          </p:cNvPicPr>
          <p:nvPr/>
        </p:nvPicPr>
        <p:blipFill>
          <a:blip r:embed="rId4"/>
          <a:stretch>
            <a:fillRect/>
          </a:stretch>
        </p:blipFill>
        <p:spPr>
          <a:xfrm>
            <a:off x="1066800" y="1341152"/>
            <a:ext cx="7032848" cy="4374894"/>
          </a:xfrm>
          <a:prstGeom prst="rect">
            <a:avLst/>
          </a:prstGeom>
        </p:spPr>
      </p:pic>
    </p:spTree>
    <p:extLst>
      <p:ext uri="{BB962C8B-B14F-4D97-AF65-F5344CB8AC3E}">
        <p14:creationId xmlns:p14="http://schemas.microsoft.com/office/powerpoint/2010/main" val="382385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3" name="TextBox 2"/>
          <p:cNvSpPr txBox="1"/>
          <p:nvPr/>
        </p:nvSpPr>
        <p:spPr>
          <a:xfrm>
            <a:off x="3391829" y="5988305"/>
            <a:ext cx="5486400" cy="523220"/>
          </a:xfrm>
          <a:prstGeom prst="rect">
            <a:avLst/>
          </a:prstGeom>
          <a:noFill/>
        </p:spPr>
        <p:txBody>
          <a:bodyPr wrap="square" rtlCol="0">
            <a:spAutoFit/>
          </a:bodyPr>
          <a:lstStyle/>
          <a:p>
            <a:r>
              <a:rPr lang="en-US" sz="1400" dirty="0">
                <a:solidFill>
                  <a:schemeClr val="bg1">
                    <a:lumMod val="65000"/>
                  </a:schemeClr>
                </a:solidFill>
              </a:rPr>
              <a:t>Source:  CGS Survey of US Accreditors on Doctoral Learning Outcomes and Assessment, 2016. Council of Graduate Schools.</a:t>
            </a:r>
          </a:p>
        </p:txBody>
      </p:sp>
      <p:sp>
        <p:nvSpPr>
          <p:cNvPr id="7" name="TextBox 6"/>
          <p:cNvSpPr txBox="1"/>
          <p:nvPr/>
        </p:nvSpPr>
        <p:spPr>
          <a:xfrm>
            <a:off x="1485040" y="358930"/>
            <a:ext cx="7393189" cy="461665"/>
          </a:xfrm>
          <a:prstGeom prst="rect">
            <a:avLst/>
          </a:prstGeom>
          <a:noFill/>
        </p:spPr>
        <p:txBody>
          <a:bodyPr wrap="square" rtlCol="0">
            <a:spAutoFit/>
          </a:bodyPr>
          <a:lstStyle/>
          <a:p>
            <a:r>
              <a:rPr lang="en-US" sz="2400" dirty="0"/>
              <a:t>Most</a:t>
            </a:r>
            <a:r>
              <a:rPr lang="en-US" sz="2400" b="1" dirty="0"/>
              <a:t> accreditors</a:t>
            </a:r>
            <a:r>
              <a:rPr lang="en-US" sz="2400" dirty="0"/>
              <a:t> have guidelines for doctoral-level SLOs.</a:t>
            </a:r>
          </a:p>
        </p:txBody>
      </p:sp>
      <p:pic>
        <p:nvPicPr>
          <p:cNvPr id="2" name="Picture 1"/>
          <p:cNvPicPr>
            <a:picLocks noChangeAspect="1"/>
          </p:cNvPicPr>
          <p:nvPr/>
        </p:nvPicPr>
        <p:blipFill>
          <a:blip r:embed="rId4"/>
          <a:stretch>
            <a:fillRect/>
          </a:stretch>
        </p:blipFill>
        <p:spPr>
          <a:xfrm>
            <a:off x="1522417" y="1371032"/>
            <a:ext cx="6132135" cy="4227505"/>
          </a:xfrm>
          <a:prstGeom prst="rect">
            <a:avLst/>
          </a:prstGeom>
        </p:spPr>
      </p:pic>
    </p:spTree>
    <p:extLst>
      <p:ext uri="{BB962C8B-B14F-4D97-AF65-F5344CB8AC3E}">
        <p14:creationId xmlns:p14="http://schemas.microsoft.com/office/powerpoint/2010/main" val="404230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57200" y="1135855"/>
            <a:ext cx="2553502" cy="2960379"/>
          </a:xfrm>
          <a:prstGeom prst="rect">
            <a:avLst/>
          </a:prstGeom>
        </p:spPr>
      </p:pic>
      <p:pic>
        <p:nvPicPr>
          <p:cNvPr id="5" name="Picture 4"/>
          <p:cNvPicPr>
            <a:picLocks noChangeAspect="1"/>
          </p:cNvPicPr>
          <p:nvPr/>
        </p:nvPicPr>
        <p:blipFill>
          <a:blip r:embed="rId4"/>
          <a:stretch>
            <a:fillRect/>
          </a:stretch>
        </p:blipFill>
        <p:spPr>
          <a:xfrm rot="561243">
            <a:off x="5234890" y="3070882"/>
            <a:ext cx="2423664" cy="3261254"/>
          </a:xfrm>
          <a:prstGeom prst="rect">
            <a:avLst/>
          </a:prstGeom>
        </p:spPr>
      </p:pic>
      <p:pic>
        <p:nvPicPr>
          <p:cNvPr id="6" name="Picture 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39" t="28889" r="28939" b="43687"/>
          <a:stretch/>
        </p:blipFill>
        <p:spPr>
          <a:xfrm>
            <a:off x="286284" y="309833"/>
            <a:ext cx="1219200" cy="559861"/>
          </a:xfrm>
          <a:prstGeom prst="rect">
            <a:avLst/>
          </a:prstGeom>
        </p:spPr>
      </p:pic>
      <p:sp>
        <p:nvSpPr>
          <p:cNvPr id="7" name="TextBox 6"/>
          <p:cNvSpPr txBox="1"/>
          <p:nvPr/>
        </p:nvSpPr>
        <p:spPr>
          <a:xfrm>
            <a:off x="2869822" y="297375"/>
            <a:ext cx="5974755" cy="584775"/>
          </a:xfrm>
          <a:prstGeom prst="rect">
            <a:avLst/>
          </a:prstGeom>
          <a:noFill/>
        </p:spPr>
        <p:txBody>
          <a:bodyPr wrap="square" rtlCol="0">
            <a:spAutoFit/>
          </a:bodyPr>
          <a:lstStyle/>
          <a:p>
            <a:pPr lvl="0">
              <a:spcBef>
                <a:spcPts val="600"/>
              </a:spcBef>
              <a:defRPr/>
            </a:pPr>
            <a:r>
              <a:rPr lang="en-US" sz="3200" dirty="0">
                <a:solidFill>
                  <a:schemeClr val="tx2"/>
                </a:solidFill>
                <a:latin typeface="Cambria" panose="02040503050406030204" pitchFamily="18" charset="0"/>
              </a:rPr>
              <a:t>International Context</a:t>
            </a:r>
          </a:p>
        </p:txBody>
      </p:sp>
      <p:pic>
        <p:nvPicPr>
          <p:cNvPr id="3" name="Picture 2"/>
          <p:cNvPicPr>
            <a:picLocks noChangeAspect="1"/>
          </p:cNvPicPr>
          <p:nvPr/>
        </p:nvPicPr>
        <p:blipFill>
          <a:blip r:embed="rId6"/>
          <a:stretch>
            <a:fillRect/>
          </a:stretch>
        </p:blipFill>
        <p:spPr>
          <a:xfrm rot="21146115">
            <a:off x="717023" y="1482406"/>
            <a:ext cx="5017389" cy="1716814"/>
          </a:xfrm>
          <a:prstGeom prst="rect">
            <a:avLst/>
          </a:prstGeom>
        </p:spPr>
      </p:pic>
      <p:pic>
        <p:nvPicPr>
          <p:cNvPr id="8" name="Picture 7"/>
          <p:cNvPicPr>
            <a:picLocks noChangeAspect="1"/>
          </p:cNvPicPr>
          <p:nvPr/>
        </p:nvPicPr>
        <p:blipFill>
          <a:blip r:embed="rId7"/>
          <a:stretch>
            <a:fillRect/>
          </a:stretch>
        </p:blipFill>
        <p:spPr>
          <a:xfrm>
            <a:off x="1263111" y="3522010"/>
            <a:ext cx="3925212" cy="2655291"/>
          </a:xfrm>
          <a:prstGeom prst="rect">
            <a:avLst/>
          </a:prstGeom>
        </p:spPr>
      </p:pic>
    </p:spTree>
    <p:extLst>
      <p:ext uri="{BB962C8B-B14F-4D97-AF65-F5344CB8AC3E}">
        <p14:creationId xmlns:p14="http://schemas.microsoft.com/office/powerpoint/2010/main" val="2495888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4859</TotalTime>
  <Words>1138</Words>
  <Application>Microsoft Office PowerPoint</Application>
  <PresentationFormat>On-screen Show (4:3)</PresentationFormat>
  <Paragraphs>157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Allum, Jeff</dc:creator>
  <cp:lastModifiedBy>Fiona Yung</cp:lastModifiedBy>
  <cp:revision>80</cp:revision>
  <cp:lastPrinted>2017-04-18T15:58:03Z</cp:lastPrinted>
  <dcterms:created xsi:type="dcterms:W3CDTF">2015-08-24T20:06:55Z</dcterms:created>
  <dcterms:modified xsi:type="dcterms:W3CDTF">2017-04-18T18:11:24Z</dcterms:modified>
</cp:coreProperties>
</file>