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3" r:id="rId8"/>
    <p:sldId id="264" r:id="rId9"/>
    <p:sldId id="262" r:id="rId10"/>
    <p:sldId id="261" r:id="rId11"/>
    <p:sldId id="265" r:id="rId12"/>
    <p:sldId id="267" r:id="rId13"/>
    <p:sldId id="268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Polacek" initials="SP" lastIdx="4" clrIdx="0">
    <p:extLst>
      <p:ext uri="{19B8F6BF-5375-455C-9EA6-DF929625EA0E}">
        <p15:presenceInfo xmlns:p15="http://schemas.microsoft.com/office/powerpoint/2012/main" userId="S-1-5-21-560329869-3504885129-757682959-21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AF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7T13:40:19.376" idx="1">
    <p:pos x="10" y="10"/>
    <p:text>Karl starts</p:text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7T13:40:29.933" idx="2">
    <p:pos x="10" y="10"/>
    <p:text>Stephen Starts</p:text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7T13:49:09.448" idx="4">
    <p:pos x="6010" y="1681"/>
    <p:text>Play first 35 seconds; check second experiment</p:text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7T13:40:38.520" idx="3">
    <p:pos x="10" y="10"/>
    <p:text>Karl Mentions</p:text>
    <p:extLst>
      <p:ext uri="{C676402C-5697-4E1C-873F-D02D1690AC5C}">
        <p15:threadingInfo xmlns:p15="http://schemas.microsoft.com/office/powerpoint/2012/main" timeZoneBias="2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video" Target="https://www.youtube.com/embed/IuTvfppaf7c" TargetMode="External"/><Relationship Id="rId1" Type="http://schemas.openxmlformats.org/officeDocument/2006/relationships/video" Target="https://www.youtube.com/embed/l1ryVBryubw" TargetMode="External"/><Relationship Id="rId6" Type="http://schemas.openxmlformats.org/officeDocument/2006/relationships/comments" Target="../comments/comment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scribeformeetings.com/" TargetMode="External"/><Relationship Id="rId1" Type="http://schemas.openxmlformats.org/officeDocument/2006/relationships/slideLayout" Target="../slideLayouts/slideLayout8.xml"/><Relationship Id="rId5" Type="http://schemas.openxmlformats.org/officeDocument/2006/relationships/comments" Target="../comments/comment4.xml"/><Relationship Id="rId4" Type="http://schemas.openxmlformats.org/officeDocument/2006/relationships/hyperlink" Target="https://explore.zoom.us/en/accessibility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gbh.org/foundation/what-we-do/ncam/cadet" TargetMode="Externa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Making an Accessible Classroom</a:t>
            </a:r>
            <a:endParaRPr lang="en-US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joint presentation by the NFB Center for Excellence in Nonvisual Access and the MDOD IT Access Initiative</a:t>
            </a:r>
            <a:endParaRPr lang="en-US" dirty="0"/>
          </a:p>
        </p:txBody>
      </p:sp>
      <p:pic>
        <p:nvPicPr>
          <p:cNvPr id="4" name="Picture 3" descr="NFB logo" title="NFB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638" y="5236937"/>
            <a:ext cx="2673927" cy="972641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pic>
        <p:nvPicPr>
          <p:cNvPr id="5" name="Picture 4" descr="MDTAP logo" title="MDTAP 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1343" y="5138670"/>
            <a:ext cx="1346065" cy="1169174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191447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Video and Audio</a:t>
            </a:r>
            <a:endParaRPr lang="en-US" cap="non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have captioning or at least a transcript</a:t>
            </a:r>
          </a:p>
          <a:p>
            <a:r>
              <a:rPr lang="en-US" dirty="0" smtClean="0"/>
              <a:t>Must have clear, descriptive language explaining actions on screen</a:t>
            </a:r>
          </a:p>
          <a:p>
            <a:r>
              <a:rPr lang="en-US" dirty="0" smtClean="0"/>
              <a:t>Should mention relevant sounds in captions, transcript, and audio description</a:t>
            </a:r>
          </a:p>
          <a:p>
            <a:r>
              <a:rPr lang="en-US" dirty="0" smtClean="0"/>
              <a:t>Be mindful of the limitations of the accessibility of the player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483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cap="none" dirty="0" smtClean="0"/>
              <a:t>Bad Description</a:t>
            </a:r>
            <a:endParaRPr lang="en-US" cap="none" dirty="0"/>
          </a:p>
        </p:txBody>
      </p:sp>
      <p:pic>
        <p:nvPicPr>
          <p:cNvPr id="2" name="l1ryVBryubw" descr="12 Captivating Chemistry Experiments (performed by Senior Highschool Students)" title="YouTube - Chemistry Montage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10886" y="3143250"/>
            <a:ext cx="4142798" cy="2675659"/>
          </a:xfrm>
          <a:prstGeom prst="rect">
            <a:avLst/>
          </a:prstGeom>
        </p:spPr>
      </p:pic>
      <p:pic>
        <p:nvPicPr>
          <p:cNvPr id="3" name="IuTvfppaf7c" descr="Don't Drop Sodium Metal in Sulfuric Acid! " title="Youtube - Sodium + Acid"/>
          <p:cNvPicPr>
            <a:picLocks noGrp="1" noRot="1" noChangeAspect="1"/>
          </p:cNvPicPr>
          <p:nvPr>
            <p:ph sz="quarter" idx="4"/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6404751" y="3161722"/>
            <a:ext cx="4137378" cy="2675659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cap="none" dirty="0" smtClean="0"/>
              <a:t>Good Description</a:t>
            </a:r>
            <a:endParaRPr lang="en-US" cap="none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Class Video Comparison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2271706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Scribe for Meetings</a:t>
            </a:r>
            <a:endParaRPr lang="en-US" cap="none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960120" y="3549918"/>
            <a:ext cx="4175760" cy="2194036"/>
          </a:xfrm>
        </p:spPr>
        <p:txBody>
          <a:bodyPr/>
          <a:lstStyle/>
          <a:p>
            <a:r>
              <a:rPr lang="en-US" dirty="0" smtClean="0"/>
              <a:t>Available from </a:t>
            </a:r>
            <a:r>
              <a:rPr lang="en-US" b="1" dirty="0" smtClean="0">
                <a:solidFill>
                  <a:srgbClr val="FF0000"/>
                </a:solidFill>
                <a:hlinkClick r:id="rId2"/>
              </a:rPr>
              <a:t>scribeformeetings.com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Translates on screen presentations to an accessible format such as HTML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Currently only available for Zoom and MS Teams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Content Placeholder 9" descr="Zoom meeting with disabled participants" title="Zoom meeting with disabled participants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649" y="1034580"/>
            <a:ext cx="4816475" cy="3612356"/>
          </a:xfrm>
        </p:spPr>
      </p:pic>
      <p:sp>
        <p:nvSpPr>
          <p:cNvPr id="11" name="TextBox 10"/>
          <p:cNvSpPr txBox="1"/>
          <p:nvPr/>
        </p:nvSpPr>
        <p:spPr>
          <a:xfrm>
            <a:off x="7696200" y="4789714"/>
            <a:ext cx="3004457" cy="307777"/>
          </a:xfrm>
          <a:prstGeom prst="rect">
            <a:avLst/>
          </a:prstGeom>
          <a:solidFill>
            <a:srgbClr val="9BAFB5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Picture from </a:t>
            </a:r>
            <a:r>
              <a:rPr lang="en-US" sz="1400" dirty="0" smtClean="0">
                <a:hlinkClick r:id="rId4"/>
              </a:rPr>
              <a:t>Zoom’s Accessibility Page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01616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cap="none" dirty="0" smtClean="0"/>
              <a:t>Recorded Material</a:t>
            </a:r>
            <a:endParaRPr lang="en-US" cap="none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solidFill>
            <a:srgbClr val="9BAFB5"/>
          </a:solidFill>
        </p:spPr>
        <p:txBody>
          <a:bodyPr/>
          <a:lstStyle/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Name the speakers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YouTube: edit auto-generated captions (demo)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Add captions to other platforms using </a:t>
            </a:r>
            <a:r>
              <a:rPr lang="en-US" dirty="0" smtClean="0">
                <a:hlinkClick r:id="rId2"/>
              </a:rPr>
              <a:t>CADET – free program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AI subtitles will be around 80% accurate</a:t>
            </a:r>
          </a:p>
          <a:p>
            <a:r>
              <a:rPr lang="en-US" dirty="0" smtClean="0"/>
              <a:t>Check account settings for enabling feature</a:t>
            </a:r>
          </a:p>
          <a:p>
            <a:r>
              <a:rPr lang="en-US" dirty="0" smtClean="0"/>
              <a:t>Allow saving a copy of captions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cap="none" dirty="0" smtClean="0"/>
              <a:t>Live Meetings</a:t>
            </a:r>
            <a:endParaRPr lang="en-US" cap="none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Captioning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3154576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Routing to Accessible Material</a:t>
            </a:r>
            <a:endParaRPr lang="en-US" cap="none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Note:  These should only be done if there’s no way to have accessible material available for everyone.</a:t>
            </a:r>
          </a:p>
          <a:p>
            <a:r>
              <a:rPr lang="en-US" dirty="0" smtClean="0"/>
              <a:t>Add “Accessible” to file name and title</a:t>
            </a:r>
          </a:p>
          <a:p>
            <a:r>
              <a:rPr lang="en-US" dirty="0" smtClean="0"/>
              <a:t>Put it first (or link to an alternative copy)</a:t>
            </a:r>
          </a:p>
          <a:p>
            <a:r>
              <a:rPr lang="en-US" dirty="0" smtClean="0"/>
              <a:t>Explain limitations or warn users of inaccessible materials</a:t>
            </a:r>
          </a:p>
          <a:p>
            <a:pPr lvl="1"/>
            <a:r>
              <a:rPr lang="en-US" dirty="0" smtClean="0"/>
              <a:t>Ensure alternative is mentioned with warning</a:t>
            </a:r>
          </a:p>
          <a:p>
            <a:pPr lvl="1"/>
            <a:r>
              <a:rPr lang="en-US" dirty="0"/>
              <a:t>Look for “skip to table” or similar bypass </a:t>
            </a:r>
            <a:r>
              <a:rPr lang="en-US" dirty="0" smtClean="0"/>
              <a:t>links</a:t>
            </a:r>
          </a:p>
          <a:p>
            <a:r>
              <a:rPr lang="en-US" dirty="0" smtClean="0"/>
              <a:t>For activities or interaction, give adequate time for response</a:t>
            </a:r>
          </a:p>
        </p:txBody>
      </p:sp>
    </p:spTree>
    <p:extLst>
      <p:ext uri="{BB962C8B-B14F-4D97-AF65-F5344CB8AC3E}">
        <p14:creationId xmlns:p14="http://schemas.microsoft.com/office/powerpoint/2010/main" val="817844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Resources and Q&amp;A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(Handout)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419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Document Accessibility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All document types should have:</a:t>
            </a:r>
          </a:p>
          <a:p>
            <a:pPr lvl="1"/>
            <a:r>
              <a:rPr lang="en-US" dirty="0" smtClean="0"/>
              <a:t>Alt text for images</a:t>
            </a:r>
          </a:p>
          <a:p>
            <a:pPr lvl="1"/>
            <a:r>
              <a:rPr lang="en-US" dirty="0" smtClean="0"/>
              <a:t>Headings for navigation</a:t>
            </a:r>
          </a:p>
          <a:p>
            <a:pPr lvl="1"/>
            <a:r>
              <a:rPr lang="en-US" dirty="0" smtClean="0"/>
              <a:t>Established intended reading order</a:t>
            </a:r>
          </a:p>
          <a:p>
            <a:pPr lvl="1"/>
            <a:r>
              <a:rPr lang="en-US" dirty="0" smtClean="0"/>
              <a:t>Run the accessibility checker for the associated program</a:t>
            </a:r>
            <a:endParaRPr lang="en-US" dirty="0"/>
          </a:p>
        </p:txBody>
      </p:sp>
      <p:pic>
        <p:nvPicPr>
          <p:cNvPr id="6" name="Picture 5" descr="MS Word Info menu, Inspect Document, Check Accessibility" title="MS Word Checke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564" y="2650455"/>
            <a:ext cx="3524459" cy="308956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" name="Content Placeholder 4" descr="MS Word Accessibility Checker Panel" title="MS Word Accessibility Checker Panel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8906" y="2650455"/>
            <a:ext cx="1263915" cy="3101975"/>
          </a:xfr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81392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Tips For Documents</a:t>
            </a:r>
            <a:endParaRPr lang="en-US" cap="non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lock the file</a:t>
            </a:r>
          </a:p>
          <a:p>
            <a:r>
              <a:rPr lang="en-US" dirty="0" smtClean="0"/>
              <a:t>Use templates and style presets</a:t>
            </a:r>
          </a:p>
          <a:p>
            <a:r>
              <a:rPr lang="en-US" dirty="0" smtClean="0"/>
              <a:t>Provide tables instead of charts/graphs</a:t>
            </a:r>
          </a:p>
          <a:p>
            <a:pPr lvl="1"/>
            <a:r>
              <a:rPr lang="en-US" dirty="0" smtClean="0"/>
              <a:t>Use real text in charts so that the data points can be tagged</a:t>
            </a:r>
          </a:p>
          <a:p>
            <a:r>
              <a:rPr lang="en-US" dirty="0" smtClean="0"/>
              <a:t>PowerPoint’s reading order is from bottom to top in the Arrange Selection Pane</a:t>
            </a:r>
          </a:p>
          <a:p>
            <a:pPr lvl="1"/>
            <a:r>
              <a:rPr lang="en-US" dirty="0" smtClean="0"/>
              <a:t>Notes or comments are good for adding additional explanation</a:t>
            </a:r>
          </a:p>
          <a:p>
            <a:r>
              <a:rPr lang="en-US" dirty="0" smtClean="0"/>
              <a:t>When saving as a PDF, check the “Tagged PDF” option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15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Office Suite Demo</a:t>
            </a:r>
            <a:endParaRPr lang="en-US" cap="non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Word</a:t>
            </a:r>
          </a:p>
          <a:p>
            <a:pPr algn="ctr"/>
            <a:r>
              <a:rPr lang="en-US" dirty="0" smtClean="0"/>
              <a:t>PowerPoint</a:t>
            </a:r>
          </a:p>
          <a:p>
            <a:pPr algn="ctr"/>
            <a:r>
              <a:rPr lang="en-US" dirty="0" smtClean="0"/>
              <a:t>Excel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127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PDF Accessibility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accessibility checker (requires Acrobat Pro)</a:t>
            </a:r>
          </a:p>
          <a:p>
            <a:r>
              <a:rPr lang="en-US" dirty="0" smtClean="0"/>
              <a:t>Check the reading order manually</a:t>
            </a:r>
          </a:p>
          <a:p>
            <a:r>
              <a:rPr lang="en-US" dirty="0" smtClean="0"/>
              <a:t>Saving from Word is the best starting point</a:t>
            </a:r>
          </a:p>
          <a:p>
            <a:r>
              <a:rPr lang="en-US" dirty="0" smtClean="0"/>
              <a:t>Consider alternative formats</a:t>
            </a:r>
          </a:p>
          <a:p>
            <a:pPr lvl="1"/>
            <a:r>
              <a:rPr lang="en-US" dirty="0" smtClean="0"/>
              <a:t>Word/HTML/E-Pub</a:t>
            </a:r>
          </a:p>
          <a:p>
            <a:pPr lvl="1"/>
            <a:r>
              <a:rPr lang="en-US" dirty="0" smtClean="0"/>
              <a:t>PDF is one of the hardest to remediate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276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LMS Accessibility</a:t>
            </a:r>
            <a:endParaRPr lang="en-US" cap="non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Syllabus</a:t>
            </a:r>
            <a:endParaRPr lang="en-US" dirty="0"/>
          </a:p>
          <a:p>
            <a:r>
              <a:rPr lang="en-US" dirty="0"/>
              <a:t>Coursework</a:t>
            </a:r>
          </a:p>
          <a:p>
            <a:r>
              <a:rPr lang="en-US" dirty="0"/>
              <a:t>Quizzes</a:t>
            </a:r>
          </a:p>
          <a:p>
            <a:endParaRPr lang="en-US" dirty="0"/>
          </a:p>
        </p:txBody>
      </p:sp>
      <p:pic>
        <p:nvPicPr>
          <p:cNvPr id="5" name="Content Placeholder 4" descr="Pie chart with grey boxes indicating reading order" title="Pie chart reading order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089" y="1600695"/>
            <a:ext cx="5331337" cy="3555546"/>
          </a:xfr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84175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Syllabus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good heading structure (heading 2 for main areas, heading 3 for subcategories,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Put all content in “real” text</a:t>
            </a:r>
          </a:p>
          <a:p>
            <a:r>
              <a:rPr lang="en-US" dirty="0" smtClean="0"/>
              <a:t>Any links should be text that indicates the destination</a:t>
            </a:r>
          </a:p>
          <a:p>
            <a:r>
              <a:rPr lang="en-US" dirty="0" smtClean="0"/>
              <a:t>Have a separate list of assignments with due dates</a:t>
            </a:r>
          </a:p>
          <a:p>
            <a:r>
              <a:rPr lang="en-US" dirty="0" smtClean="0"/>
              <a:t>Provide a Word doc in addition to the LMS copy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546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Coursework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tools and guidance for your particular LMS</a:t>
            </a:r>
          </a:p>
          <a:p>
            <a:r>
              <a:rPr lang="en-US" dirty="0" smtClean="0"/>
              <a:t>Have an accessibility checklist handy while creating coursework</a:t>
            </a:r>
          </a:p>
          <a:p>
            <a:r>
              <a:rPr lang="en-US" dirty="0" smtClean="0"/>
              <a:t>Interactive activities will need further considerations</a:t>
            </a:r>
          </a:p>
          <a:p>
            <a:pPr lvl="1"/>
            <a:r>
              <a:rPr lang="en-US" dirty="0" smtClean="0"/>
              <a:t>Discuss other methods of conveying information &amp; driving engagement if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229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Quiz Considerations</a:t>
            </a:r>
            <a:endParaRPr lang="en-US" cap="non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fields must be properly labeled (not just visually)</a:t>
            </a:r>
          </a:p>
          <a:p>
            <a:r>
              <a:rPr lang="en-US" dirty="0" smtClean="0"/>
              <a:t>For multiple choice type questions, group the question with its answers</a:t>
            </a:r>
          </a:p>
          <a:p>
            <a:r>
              <a:rPr lang="en-US" dirty="0" smtClean="0"/>
              <a:t>If using an image or chart, consider using an audio explanation or alternative for those with visual disabilities</a:t>
            </a:r>
          </a:p>
          <a:p>
            <a:r>
              <a:rPr lang="en-US" dirty="0" smtClean="0"/>
              <a:t>Give adequate time or allow requests for additional time that are communicated to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43850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Custom 3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6B8890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93E2FF"/>
      </a:hlink>
      <a:folHlink>
        <a:srgbClr val="7030A0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514</TotalTime>
  <Words>522</Words>
  <Application>Microsoft Office PowerPoint</Application>
  <PresentationFormat>Widescreen</PresentationFormat>
  <Paragraphs>79</Paragraphs>
  <Slides>15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Gill Sans MT</vt:lpstr>
      <vt:lpstr>Parcel</vt:lpstr>
      <vt:lpstr>Making an Accessible Classroom</vt:lpstr>
      <vt:lpstr>Document Accessibility</vt:lpstr>
      <vt:lpstr>Tips For Documents</vt:lpstr>
      <vt:lpstr>Office Suite Demo</vt:lpstr>
      <vt:lpstr>PDF Accessibility</vt:lpstr>
      <vt:lpstr>LMS Accessibility</vt:lpstr>
      <vt:lpstr>Syllabus</vt:lpstr>
      <vt:lpstr>Coursework</vt:lpstr>
      <vt:lpstr>Quiz Considerations</vt:lpstr>
      <vt:lpstr>Video and Audio</vt:lpstr>
      <vt:lpstr>Class Video Comparison</vt:lpstr>
      <vt:lpstr>Scribe for Meetings</vt:lpstr>
      <vt:lpstr>Captioning</vt:lpstr>
      <vt:lpstr>Routing to Accessible Material</vt:lpstr>
      <vt:lpstr>Resources and Q&amp;A</vt:lpstr>
    </vt:vector>
  </TitlesOfParts>
  <Company>State Of Maryland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an Accessible Classroom</dc:title>
  <dc:creator>Stephen Polacek</dc:creator>
  <cp:lastModifiedBy>Stephen Polacek</cp:lastModifiedBy>
  <cp:revision>97</cp:revision>
  <dcterms:created xsi:type="dcterms:W3CDTF">2022-09-22T18:42:54Z</dcterms:created>
  <dcterms:modified xsi:type="dcterms:W3CDTF">2022-09-29T14:32:24Z</dcterms:modified>
</cp:coreProperties>
</file>