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96" r:id="rId2"/>
    <p:sldId id="2605" r:id="rId3"/>
    <p:sldId id="2565" r:id="rId4"/>
    <p:sldId id="2614" r:id="rId5"/>
    <p:sldId id="2604" r:id="rId6"/>
    <p:sldId id="2606" r:id="rId7"/>
    <p:sldId id="2607" r:id="rId8"/>
    <p:sldId id="2567" r:id="rId9"/>
    <p:sldId id="291" r:id="rId10"/>
    <p:sldId id="2597" r:id="rId11"/>
    <p:sldId id="2612" r:id="rId12"/>
    <p:sldId id="2598" r:id="rId13"/>
    <p:sldId id="2602" r:id="rId14"/>
    <p:sldId id="2600" r:id="rId15"/>
    <p:sldId id="26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3" autoAdjust="0"/>
    <p:restoredTop sz="95280" autoAdjust="0"/>
  </p:normalViewPr>
  <p:slideViewPr>
    <p:cSldViewPr snapToGrid="0" snapToObjects="1" showGuides="1">
      <p:cViewPr varScale="1">
        <p:scale>
          <a:sx n="105" d="100"/>
          <a:sy n="105" d="100"/>
        </p:scale>
        <p:origin x="132" y="96"/>
      </p:cViewPr>
      <p:guideLst>
        <p:guide pos="3840"/>
        <p:guide orient="horz" pos="2160"/>
      </p:guideLst>
    </p:cSldViewPr>
  </p:slideViewPr>
  <p:outlineViewPr>
    <p:cViewPr>
      <p:scale>
        <a:sx n="33" d="100"/>
        <a:sy n="33" d="100"/>
      </p:scale>
      <p:origin x="0" y="-44142"/>
    </p:cViewPr>
  </p:outlineViewPr>
  <p:notesTextViewPr>
    <p:cViewPr>
      <p:scale>
        <a:sx n="3" d="2"/>
        <a:sy n="3" d="2"/>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a:lstStyle/>
        <a:p>
          <a:endParaRPr lang="en-US"/>
        </a:p>
      </dgm:t>
    </dgm:pt>
    <dgm:pt modelId="{8DB5D7D5-6A1C-4ABC-8850-759A9D876047}">
      <dgm:prSet/>
      <dgm:spPr>
        <a:xfrm rot="16200000">
          <a:off x="1790021" y="635805"/>
          <a:ext cx="363378" cy="2362175"/>
        </a:xfrm>
        <a:prstGeom prst="round2SameRect">
          <a:avLst/>
        </a:prstGeom>
        <a:solidFill>
          <a:srgbClr val="1CADE4">
            <a:shade val="80000"/>
            <a:hueOff val="0"/>
            <a:satOff val="0"/>
            <a:lumOff val="0"/>
            <a:alphaOff val="0"/>
          </a:srgbClr>
        </a:solidFill>
        <a:ln w="22225" cap="rnd" cmpd="sng" algn="ctr">
          <a:solidFill>
            <a:srgbClr val="1CADE4">
              <a:shade val="80000"/>
              <a:hueOff val="0"/>
              <a:satOff val="0"/>
              <a:lumOff val="0"/>
              <a:alphaOff val="0"/>
            </a:srgbClr>
          </a:solidFill>
          <a:prstDash val="solid"/>
        </a:ln>
        <a:effectLst/>
      </dgm:spPr>
      <dgm:t>
        <a:bodyPr/>
        <a:lstStyle/>
        <a:p>
          <a:pPr>
            <a:buNone/>
          </a:pPr>
          <a:r>
            <a:rPr lang="en-US" dirty="0">
              <a:solidFill>
                <a:sysClr val="windowText" lastClr="000000"/>
              </a:solidFill>
              <a:latin typeface="Franklin Gothic Book" panose="020B0502020104020203"/>
              <a:ea typeface="+mn-ea"/>
              <a:cs typeface="+mn-cs"/>
            </a:rPr>
            <a:t>2017</a:t>
          </a:r>
        </a:p>
      </dgm:t>
    </dgm:pt>
    <dgm:pt modelId="{D8874F40-D7B0-41DE-BB6F-A6014FEAB2D7}" type="parTrans" cxnId="{C5202EE1-10E9-4076-9D55-9E0CF8B152AF}">
      <dgm:prSet/>
      <dgm:spPr/>
      <dgm:t>
        <a:bodyPr/>
        <a:lstStyle/>
        <a:p>
          <a:endParaRPr lang="en-US"/>
        </a:p>
      </dgm:t>
    </dgm:pt>
    <dgm:pt modelId="{BD6E0A2E-99C8-4F5A-971A-CD211D1099FF}" type="sibTrans" cxnId="{C5202EE1-10E9-4076-9D55-9E0CF8B152AF}">
      <dgm:prSet/>
      <dgm:spPr/>
      <dgm:t>
        <a:bodyPr/>
        <a:lstStyle/>
        <a:p>
          <a:endParaRPr lang="en-US"/>
        </a:p>
      </dgm:t>
    </dgm:pt>
    <dgm:pt modelId="{96262926-A67D-4E4E-9515-5EBC67F0B634}">
      <dgm:prSet/>
      <dgm:spPr>
        <a:xfrm>
          <a:off x="3231" y="0"/>
          <a:ext cx="3936959" cy="1271825"/>
        </a:xfrm>
        <a:prstGeom prst="rect">
          <a:avLst/>
        </a:prstGeom>
        <a:noFill/>
        <a:ln>
          <a:noFill/>
        </a:ln>
        <a:effectLst/>
      </dgm:spPr>
      <dgm:t>
        <a:bodyPr/>
        <a:lstStyle/>
        <a:p>
          <a:pPr>
            <a:buNone/>
          </a:pPr>
          <a:r>
            <a:rPr lang="en-US" dirty="0">
              <a:solidFill>
                <a:schemeClr val="bg1"/>
              </a:solidFill>
              <a:latin typeface="Franklin Gothic Book" panose="020B0502020104020203"/>
              <a:ea typeface="+mn-ea"/>
              <a:cs typeface="+mn-cs"/>
            </a:rPr>
            <a:t>Open Ed Conference - Anaheim</a:t>
          </a:r>
        </a:p>
      </dgm:t>
    </dgm:pt>
    <dgm:pt modelId="{EC74E552-C501-4B0E-9400-E8B410F53D50}" type="parTrans" cxnId="{8C5B110A-FBC3-4CBF-BED2-413E87D4DAD5}">
      <dgm:prSet/>
      <dgm:spPr/>
      <dgm:t>
        <a:bodyPr/>
        <a:lstStyle/>
        <a:p>
          <a:endParaRPr lang="en-US"/>
        </a:p>
      </dgm:t>
    </dgm:pt>
    <dgm:pt modelId="{1DA7ACEB-F642-43C1-BCB5-F580B9B985B9}" type="sibTrans" cxnId="{8C5B110A-FBC3-4CBF-BED2-413E87D4DAD5}">
      <dgm:prSet/>
      <dgm:spPr/>
      <dgm:t>
        <a:bodyPr/>
        <a:lstStyle/>
        <a:p>
          <a:endParaRPr lang="en-US"/>
        </a:p>
      </dgm:t>
    </dgm:pt>
    <dgm:pt modelId="{C5146535-FD3D-4589-98A3-623B8DA4B8DB}">
      <dgm:prSet/>
      <dgm:spPr>
        <a:xfrm>
          <a:off x="3152799" y="1635204"/>
          <a:ext cx="2362175" cy="363378"/>
        </a:xfrm>
        <a:prstGeom prst="rect">
          <a:avLst/>
        </a:prstGeom>
        <a:solidFill>
          <a:srgbClr val="FFFF00"/>
        </a:solidFill>
        <a:ln w="22225" cap="rnd" cmpd="sng" algn="ctr">
          <a:solidFill>
            <a:srgbClr val="1CADE4">
              <a:shade val="80000"/>
              <a:hueOff val="148730"/>
              <a:satOff val="-3019"/>
              <a:lumOff val="10226"/>
              <a:alphaOff val="0"/>
            </a:srgbClr>
          </a:solidFill>
          <a:prstDash val="solid"/>
        </a:ln>
        <a:effectLst/>
      </dgm:spPr>
      <dgm:t>
        <a:bodyPr/>
        <a:lstStyle/>
        <a:p>
          <a:pPr>
            <a:buNone/>
          </a:pPr>
          <a:r>
            <a:rPr lang="en-US" dirty="0">
              <a:solidFill>
                <a:sysClr val="windowText" lastClr="000000"/>
              </a:solidFill>
              <a:latin typeface="Franklin Gothic Book" panose="020B0502020104020203"/>
              <a:ea typeface="+mn-ea"/>
              <a:cs typeface="+mn-cs"/>
            </a:rPr>
            <a:t>2018</a:t>
          </a:r>
        </a:p>
      </dgm:t>
    </dgm:pt>
    <dgm:pt modelId="{20848F78-EC70-4162-96CE-CC68006930F0}" type="parTrans" cxnId="{8EBF857E-7408-4941-91E4-293B0F59EEF7}">
      <dgm:prSet/>
      <dgm:spPr/>
      <dgm:t>
        <a:bodyPr/>
        <a:lstStyle/>
        <a:p>
          <a:endParaRPr lang="en-US"/>
        </a:p>
      </dgm:t>
    </dgm:pt>
    <dgm:pt modelId="{7A3CCAF8-AC3A-401E-AEDD-44BBC1AA9C31}" type="sibTrans" cxnId="{8EBF857E-7408-4941-91E4-293B0F59EEF7}">
      <dgm:prSet/>
      <dgm:spPr/>
      <dgm:t>
        <a:bodyPr/>
        <a:lstStyle/>
        <a:p>
          <a:endParaRPr lang="en-US"/>
        </a:p>
      </dgm:t>
    </dgm:pt>
    <dgm:pt modelId="{E80CA270-6C90-4E17-ACEA-46B56AD54DD1}">
      <dgm:prSet/>
      <dgm:spPr>
        <a:xfrm>
          <a:off x="2365407" y="2361961"/>
          <a:ext cx="3936959" cy="1271825"/>
        </a:xfrm>
        <a:prstGeom prst="rect">
          <a:avLst/>
        </a:prstGeom>
        <a:noFill/>
        <a:ln>
          <a:noFill/>
        </a:ln>
        <a:effectLst/>
      </dgm:spPr>
      <dgm:t>
        <a:bodyPr/>
        <a:lstStyle/>
        <a:p>
          <a:pPr>
            <a:buNone/>
          </a:pPr>
          <a:r>
            <a:rPr lang="en-US" dirty="0">
              <a:solidFill>
                <a:schemeClr val="bg1"/>
              </a:solidFill>
              <a:latin typeface="Franklin Gothic Book" panose="020B0502020104020203"/>
              <a:ea typeface="+mn-ea"/>
              <a:cs typeface="+mn-cs"/>
            </a:rPr>
            <a:t>First Fellowship Offered to Montgomery College Faculty</a:t>
          </a:r>
        </a:p>
      </dgm:t>
    </dgm:pt>
    <dgm:pt modelId="{7EEC8067-96EF-4BE0-8BE3-BA59ED78A31F}" type="parTrans" cxnId="{2DC28DF8-5C1B-4F53-A4C1-D5B63FB54BAF}">
      <dgm:prSet/>
      <dgm:spPr/>
      <dgm:t>
        <a:bodyPr/>
        <a:lstStyle/>
        <a:p>
          <a:endParaRPr lang="en-US"/>
        </a:p>
      </dgm:t>
    </dgm:pt>
    <dgm:pt modelId="{1AFE46E5-6B07-4894-8ECB-21BD7E7B8AF1}" type="sibTrans" cxnId="{2DC28DF8-5C1B-4F53-A4C1-D5B63FB54BAF}">
      <dgm:prSet/>
      <dgm:spPr/>
      <dgm:t>
        <a:bodyPr/>
        <a:lstStyle/>
        <a:p>
          <a:endParaRPr lang="en-US"/>
        </a:p>
      </dgm:t>
    </dgm:pt>
    <dgm:pt modelId="{09C152DA-7620-4852-8162-A77EC3609F3F}">
      <dgm:prSet/>
      <dgm:spPr>
        <a:xfrm>
          <a:off x="5514975" y="1635204"/>
          <a:ext cx="2362175" cy="363378"/>
        </a:xfrm>
        <a:prstGeom prst="rect">
          <a:avLst/>
        </a:prstGeom>
        <a:solidFill>
          <a:srgbClr val="42BA97">
            <a:lumMod val="60000"/>
            <a:lumOff val="40000"/>
          </a:srgbClr>
        </a:solidFill>
        <a:ln w="22225" cap="rnd" cmpd="sng" algn="ctr">
          <a:solidFill>
            <a:srgbClr val="1CADE4">
              <a:shade val="80000"/>
              <a:hueOff val="297461"/>
              <a:satOff val="-6039"/>
              <a:lumOff val="20451"/>
              <a:alphaOff val="0"/>
            </a:srgbClr>
          </a:solidFill>
          <a:prstDash val="solid"/>
        </a:ln>
        <a:effectLst/>
      </dgm:spPr>
      <dgm:t>
        <a:bodyPr/>
        <a:lstStyle/>
        <a:p>
          <a:pPr>
            <a:buNone/>
          </a:pPr>
          <a:r>
            <a:rPr lang="en-US" dirty="0">
              <a:solidFill>
                <a:sysClr val="windowText" lastClr="000000"/>
              </a:solidFill>
              <a:latin typeface="Franklin Gothic Book" panose="020B0502020104020203"/>
              <a:ea typeface="+mn-ea"/>
              <a:cs typeface="+mn-cs"/>
            </a:rPr>
            <a:t>2019-2023</a:t>
          </a:r>
        </a:p>
      </dgm:t>
    </dgm:pt>
    <dgm:pt modelId="{9F6D14C0-6C82-4CBD-8D6D-B0E117B6F2ED}" type="parTrans" cxnId="{23ECAC8B-17A4-4883-AA0E-06D66B7E788A}">
      <dgm:prSet/>
      <dgm:spPr/>
      <dgm:t>
        <a:bodyPr/>
        <a:lstStyle/>
        <a:p>
          <a:endParaRPr lang="en-US"/>
        </a:p>
      </dgm:t>
    </dgm:pt>
    <dgm:pt modelId="{0AE8D36D-0F0F-4206-AE39-0A2D73987B68}" type="sibTrans" cxnId="{23ECAC8B-17A4-4883-AA0E-06D66B7E788A}">
      <dgm:prSet/>
      <dgm:spPr/>
      <dgm:t>
        <a:bodyPr/>
        <a:lstStyle/>
        <a:p>
          <a:endParaRPr lang="en-US"/>
        </a:p>
      </dgm:t>
    </dgm:pt>
    <dgm:pt modelId="{6C8937BE-93F8-4DED-8538-1C601DAEBA66}">
      <dgm:prSet/>
      <dgm:spPr>
        <a:xfrm>
          <a:off x="4727583" y="0"/>
          <a:ext cx="3936959" cy="1271825"/>
        </a:xfrm>
        <a:prstGeom prst="rect">
          <a:avLst/>
        </a:prstGeom>
        <a:noFill/>
        <a:ln>
          <a:noFill/>
        </a:ln>
        <a:effectLst/>
      </dgm:spPr>
      <dgm:t>
        <a:bodyPr/>
        <a:lstStyle/>
        <a:p>
          <a:pPr>
            <a:buNone/>
          </a:pPr>
          <a:r>
            <a:rPr lang="en-US" dirty="0">
              <a:solidFill>
                <a:schemeClr val="bg1"/>
              </a:solidFill>
              <a:latin typeface="Franklin Gothic Book" panose="020B0502020104020203"/>
              <a:ea typeface="+mn-ea"/>
              <a:cs typeface="+mn-cs"/>
            </a:rPr>
            <a:t>12 Additional Partners Join – US, Canada, Caribbean,           Central America</a:t>
          </a:r>
        </a:p>
      </dgm:t>
    </dgm:pt>
    <dgm:pt modelId="{77D169C6-D77F-456D-B18B-D7BE016AD87A}" type="parTrans" cxnId="{FAA8D3DD-12E8-457D-9144-B037C5678347}">
      <dgm:prSet/>
      <dgm:spPr/>
      <dgm:t>
        <a:bodyPr/>
        <a:lstStyle/>
        <a:p>
          <a:endParaRPr lang="en-US"/>
        </a:p>
      </dgm:t>
    </dgm:pt>
    <dgm:pt modelId="{A97BE953-FA9D-4BA6-A92C-494DB1F3BA59}" type="sibTrans" cxnId="{FAA8D3DD-12E8-457D-9144-B037C5678347}">
      <dgm:prSet/>
      <dgm:spPr/>
      <dgm:t>
        <a:bodyPr/>
        <a:lstStyle/>
        <a:p>
          <a:endParaRPr lang="en-US"/>
        </a:p>
      </dgm:t>
    </dgm:pt>
    <dgm:pt modelId="{2F29B801-92F0-41E4-ABC1-D4A614AC1C5C}">
      <dgm:prSet/>
      <dgm:spPr>
        <a:xfrm rot="5400000">
          <a:off x="8876549" y="635805"/>
          <a:ext cx="363378" cy="2362175"/>
        </a:xfrm>
        <a:prstGeom prst="round2SameRect">
          <a:avLst/>
        </a:prstGeom>
        <a:solidFill>
          <a:srgbClr val="FFC000"/>
        </a:solidFill>
        <a:ln w="22225" cap="rnd" cmpd="sng" algn="ctr">
          <a:solidFill>
            <a:srgbClr val="1CADE4">
              <a:shade val="80000"/>
              <a:hueOff val="446191"/>
              <a:satOff val="-9058"/>
              <a:lumOff val="30677"/>
              <a:alphaOff val="0"/>
            </a:srgbClr>
          </a:solidFill>
          <a:prstDash val="solid"/>
        </a:ln>
        <a:effectLst/>
      </dgm:spPr>
      <dgm:t>
        <a:bodyPr/>
        <a:lstStyle/>
        <a:p>
          <a:pPr>
            <a:buNone/>
          </a:pPr>
          <a:r>
            <a:rPr lang="en-US" dirty="0">
              <a:solidFill>
                <a:sysClr val="windowText" lastClr="000000"/>
              </a:solidFill>
              <a:latin typeface="Franklin Gothic Book" panose="020B0502020104020203"/>
              <a:ea typeface="+mn-ea"/>
              <a:cs typeface="+mn-cs"/>
            </a:rPr>
            <a:t>2023</a:t>
          </a:r>
        </a:p>
      </dgm:t>
    </dgm:pt>
    <dgm:pt modelId="{68906C2D-01D2-490E-B66F-BEFAC9E55336}" type="parTrans" cxnId="{0032AE70-81A2-4922-9B1F-D16806DCDC68}">
      <dgm:prSet/>
      <dgm:spPr/>
      <dgm:t>
        <a:bodyPr/>
        <a:lstStyle/>
        <a:p>
          <a:endParaRPr lang="en-US"/>
        </a:p>
      </dgm:t>
    </dgm:pt>
    <dgm:pt modelId="{D2D3FCE8-054D-4B89-8419-FF51315BCD6F}" type="sibTrans" cxnId="{0032AE70-81A2-4922-9B1F-D16806DCDC68}">
      <dgm:prSet/>
      <dgm:spPr/>
      <dgm:t>
        <a:bodyPr/>
        <a:lstStyle/>
        <a:p>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4">
        <dgm:presLayoutVars>
          <dgm:bulletEnabled val="1"/>
        </dgm:presLayoutVars>
      </dgm:prSet>
      <dgm:spPr/>
    </dgm:pt>
    <dgm:pt modelId="{122B38A3-0442-4747-820C-1F37877E2B0E}" type="pres">
      <dgm:prSet presAssocID="{8DB5D7D5-6A1C-4ABC-8850-759A9D876047}" presName="ConnectLine1" presStyleLbl="sibTrans1D1" presStyleIdx="0" presStyleCnt="4"/>
      <dgm:spPr>
        <a:xfrm>
          <a:off x="1971711" y="1344501"/>
          <a:ext cx="0" cy="290702"/>
        </a:xfrm>
        <a:prstGeom prst="line">
          <a:avLst/>
        </a:prstGeom>
        <a:noFill/>
        <a:ln w="12700" cap="rnd" cmpd="sng" algn="ctr">
          <a:solidFill>
            <a:srgbClr val="1CADE4">
              <a:shade val="90000"/>
              <a:hueOff val="93466"/>
              <a:satOff val="1924"/>
              <a:lumOff val="8231"/>
              <a:alphaOff val="0"/>
            </a:srgbClr>
          </a:solidFill>
          <a:prstDash val="dash"/>
        </a:ln>
        <a:effectLst/>
      </dgm:spPr>
    </dgm:pt>
    <dgm:pt modelId="{A73181F6-69BB-4A47-8277-4671A45AC8C8}" type="pres">
      <dgm:prSet presAssocID="{8DB5D7D5-6A1C-4ABC-8850-759A9D876047}" presName="ConnectLineEnd1" presStyleLbl="lnNode1" presStyleIdx="0" presStyleCnt="4"/>
      <dgm:spPr>
        <a:xfrm>
          <a:off x="1935373" y="1271825"/>
          <a:ext cx="72675" cy="72675"/>
        </a:xfrm>
        <a:prstGeom prst="ellipse">
          <a:avLst/>
        </a:prstGeom>
        <a:solidFill>
          <a:srgbClr val="1CADE4">
            <a:shade val="80000"/>
            <a:hueOff val="0"/>
            <a:satOff val="0"/>
            <a:lumOff val="0"/>
            <a:alphaOff val="0"/>
          </a:srgbClr>
        </a:solidFill>
        <a:ln w="22225" cap="rnd" cmpd="sng" algn="ctr">
          <a:solidFill>
            <a:sysClr val="window" lastClr="FFFFFF">
              <a:hueOff val="0"/>
              <a:satOff val="0"/>
              <a:lumOff val="0"/>
              <a:alphaOff val="0"/>
            </a:sysClr>
          </a:solidFill>
          <a:prstDash val="solid"/>
        </a:ln>
        <a:effectLst/>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4">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4">
        <dgm:presLayoutVars>
          <dgm:bulletEnabled val="1"/>
        </dgm:presLayoutVars>
      </dgm:prSet>
      <dgm:spPr/>
    </dgm:pt>
    <dgm:pt modelId="{DBA410EB-5F61-4F46-92D9-C5B0AA59EE15}" type="pres">
      <dgm:prSet presAssocID="{C5146535-FD3D-4589-98A3-623B8DA4B8DB}" presName="ConnectLine1" presStyleLbl="sibTrans1D1" presStyleIdx="1" presStyleCnt="4"/>
      <dgm:spPr>
        <a:xfrm>
          <a:off x="4333887" y="1998582"/>
          <a:ext cx="0" cy="290702"/>
        </a:xfrm>
        <a:prstGeom prst="line">
          <a:avLst/>
        </a:prstGeom>
        <a:noFill/>
        <a:ln w="12700" cap="rnd" cmpd="sng" algn="ctr">
          <a:solidFill>
            <a:srgbClr val="1CADE4">
              <a:shade val="90000"/>
              <a:hueOff val="140199"/>
              <a:satOff val="2886"/>
              <a:lumOff val="12346"/>
              <a:alphaOff val="0"/>
            </a:srgbClr>
          </a:solidFill>
          <a:prstDash val="dash"/>
        </a:ln>
        <a:effectLst/>
      </dgm:spPr>
    </dgm:pt>
    <dgm:pt modelId="{E1220EDB-B75C-43A5-B862-97E4C09130A7}" type="pres">
      <dgm:prSet presAssocID="{C5146535-FD3D-4589-98A3-623B8DA4B8DB}" presName="ConnectLineEnd1" presStyleLbl="lnNode1" presStyleIdx="1" presStyleCnt="4"/>
      <dgm:spPr>
        <a:xfrm>
          <a:off x="4297549" y="2289285"/>
          <a:ext cx="72675" cy="72675"/>
        </a:xfrm>
        <a:prstGeom prst="ellipse">
          <a:avLst/>
        </a:prstGeom>
        <a:solidFill>
          <a:srgbClr val="1CADE4">
            <a:shade val="80000"/>
            <a:hueOff val="148730"/>
            <a:satOff val="-3019"/>
            <a:lumOff val="10226"/>
            <a:alphaOff val="0"/>
          </a:srgbClr>
        </a:solidFill>
        <a:ln w="22225" cap="rnd" cmpd="sng" algn="ctr">
          <a:solidFill>
            <a:sysClr val="window" lastClr="FFFFFF">
              <a:hueOff val="0"/>
              <a:satOff val="0"/>
              <a:lumOff val="0"/>
              <a:alphaOff val="0"/>
            </a:sysClr>
          </a:solidFill>
          <a:prstDash val="solid"/>
        </a:ln>
        <a:effectLst/>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4">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4">
        <dgm:presLayoutVars>
          <dgm:bulletEnabled val="1"/>
        </dgm:presLayoutVars>
      </dgm:prSet>
      <dgm:spPr/>
    </dgm:pt>
    <dgm:pt modelId="{440E9361-37D2-4157-AF38-7B49AD23708B}" type="pres">
      <dgm:prSet presAssocID="{09C152DA-7620-4852-8162-A77EC3609F3F}" presName="ConnectLine1" presStyleLbl="sibTrans1D1" presStyleIdx="2" presStyleCnt="4"/>
      <dgm:spPr>
        <a:xfrm>
          <a:off x="6696062" y="1344501"/>
          <a:ext cx="0" cy="290702"/>
        </a:xfrm>
        <a:prstGeom prst="line">
          <a:avLst/>
        </a:prstGeom>
        <a:noFill/>
        <a:ln w="12700" cap="rnd" cmpd="sng" algn="ctr">
          <a:solidFill>
            <a:srgbClr val="1CADE4">
              <a:shade val="90000"/>
              <a:hueOff val="186931"/>
              <a:satOff val="3848"/>
              <a:lumOff val="16461"/>
              <a:alphaOff val="0"/>
            </a:srgbClr>
          </a:solidFill>
          <a:prstDash val="dash"/>
        </a:ln>
        <a:effectLst/>
      </dgm:spPr>
    </dgm:pt>
    <dgm:pt modelId="{C45E7B63-1C71-483E-A3A8-705CE86D4D8E}" type="pres">
      <dgm:prSet presAssocID="{09C152DA-7620-4852-8162-A77EC3609F3F}" presName="ConnectLineEnd1" presStyleLbl="lnNode1" presStyleIdx="2" presStyleCnt="4"/>
      <dgm:spPr>
        <a:xfrm>
          <a:off x="6659725" y="1271825"/>
          <a:ext cx="72675" cy="72675"/>
        </a:xfrm>
        <a:prstGeom prst="ellipse">
          <a:avLst/>
        </a:prstGeom>
        <a:solidFill>
          <a:srgbClr val="1CADE4">
            <a:shade val="80000"/>
            <a:hueOff val="297461"/>
            <a:satOff val="-6039"/>
            <a:lumOff val="20451"/>
            <a:alphaOff val="0"/>
          </a:srgbClr>
        </a:solidFill>
        <a:ln w="22225" cap="rnd" cmpd="sng" algn="ctr">
          <a:solidFill>
            <a:sysClr val="window" lastClr="FFFFFF">
              <a:hueOff val="0"/>
              <a:satOff val="0"/>
              <a:lumOff val="0"/>
              <a:alphaOff val="0"/>
            </a:sysClr>
          </a:solidFill>
          <a:prstDash val="solid"/>
        </a:ln>
        <a:effectLst/>
      </dgm:spPr>
    </dgm:pt>
    <dgm:pt modelId="{4174F691-D9D3-451C-9893-D177DC3AED58}" type="pres">
      <dgm:prSet presAssocID="{09C152DA-7620-4852-8162-A77EC3609F3F}" presName="EmptyPane1" presStyleCnt="0"/>
      <dgm:spPr/>
    </dgm:pt>
    <dgm:pt modelId="{A8D2B4D7-AA87-4DF5-88D5-951B3EC43AD8}" type="pres">
      <dgm:prSet presAssocID="{0AE8D36D-0F0F-4206-AE39-0A2D73987B68}" presName="spaceBetweenRectangles1" presStyleCnt="0"/>
      <dgm:spPr/>
    </dgm:pt>
    <dgm:pt modelId="{1FB10311-644B-46DE-A92F-4C87D26C2AB8}" type="pres">
      <dgm:prSet presAssocID="{2F29B801-92F0-41E4-ABC1-D4A614AC1C5C}" presName="composite1" presStyleCnt="0"/>
      <dgm:spPr/>
    </dgm:pt>
    <dgm:pt modelId="{B071D1BD-79F9-41E2-A25B-E7D5AE6D7BEE}" type="pres">
      <dgm:prSet presAssocID="{2F29B801-92F0-41E4-ABC1-D4A614AC1C5C}" presName="parent1" presStyleLbl="alignNode1" presStyleIdx="3" presStyleCnt="4">
        <dgm:presLayoutVars>
          <dgm:chMax val="1"/>
          <dgm:chPref val="1"/>
          <dgm:bulletEnabled val="1"/>
        </dgm:presLayoutVars>
      </dgm:prSet>
      <dgm:spPr/>
    </dgm:pt>
    <dgm:pt modelId="{48841CB6-D0B3-4A27-B654-9A9B86E2B403}" type="pres">
      <dgm:prSet presAssocID="{2F29B801-92F0-41E4-ABC1-D4A614AC1C5C}" presName="Childtext1" presStyleLbl="revTx" presStyleIdx="3" presStyleCnt="4">
        <dgm:presLayoutVars>
          <dgm:bulletEnabled val="1"/>
        </dgm:presLayoutVars>
      </dgm:prSet>
      <dgm:spPr>
        <a:xfrm>
          <a:off x="7089758" y="2361961"/>
          <a:ext cx="3936959" cy="1271825"/>
        </a:xfrm>
        <a:prstGeom prst="rect">
          <a:avLst/>
        </a:prstGeom>
        <a:noFill/>
        <a:ln>
          <a:noFill/>
        </a:ln>
        <a:effectLst/>
      </dgm:spPr>
    </dgm:pt>
    <dgm:pt modelId="{AEF6265C-A6EC-4795-9606-DD39AD2DF8C5}" type="pres">
      <dgm:prSet presAssocID="{2F29B801-92F0-41E4-ABC1-D4A614AC1C5C}" presName="ConnectLine1" presStyleLbl="sibTrans1D1" presStyleIdx="3" presStyleCnt="4"/>
      <dgm:spPr>
        <a:xfrm>
          <a:off x="9058238" y="1998582"/>
          <a:ext cx="0" cy="290702"/>
        </a:xfrm>
        <a:prstGeom prst="line">
          <a:avLst/>
        </a:prstGeom>
        <a:noFill/>
        <a:ln w="12700" cap="rnd" cmpd="sng" algn="ctr">
          <a:solidFill>
            <a:srgbClr val="1CADE4">
              <a:shade val="90000"/>
              <a:hueOff val="446212"/>
              <a:satOff val="-8602"/>
              <a:lumOff val="28124"/>
              <a:alphaOff val="0"/>
            </a:srgbClr>
          </a:solidFill>
          <a:prstDash val="dash"/>
        </a:ln>
        <a:effectLst/>
      </dgm:spPr>
    </dgm:pt>
    <dgm:pt modelId="{D0896828-934A-441F-BDF2-1D122630E4F4}" type="pres">
      <dgm:prSet presAssocID="{2F29B801-92F0-41E4-ABC1-D4A614AC1C5C}" presName="ConnectLineEnd1" presStyleLbl="lnNode1" presStyleIdx="3" presStyleCnt="4"/>
      <dgm:spPr>
        <a:xfrm>
          <a:off x="9021900" y="2289285"/>
          <a:ext cx="72675" cy="72675"/>
        </a:xfrm>
        <a:prstGeom prst="ellipse">
          <a:avLst/>
        </a:prstGeom>
        <a:solidFill>
          <a:srgbClr val="1CADE4">
            <a:shade val="80000"/>
            <a:hueOff val="446191"/>
            <a:satOff val="-9058"/>
            <a:lumOff val="30677"/>
            <a:alphaOff val="0"/>
          </a:srgbClr>
        </a:solidFill>
        <a:ln w="22225" cap="rnd" cmpd="sng" algn="ctr">
          <a:solidFill>
            <a:sysClr val="window" lastClr="FFFFFF">
              <a:hueOff val="0"/>
              <a:satOff val="0"/>
              <a:lumOff val="0"/>
              <a:alphaOff val="0"/>
            </a:sysClr>
          </a:solidFill>
          <a:prstDash val="solid"/>
        </a:ln>
        <a:effectLst/>
      </dgm:spPr>
    </dgm:pt>
    <dgm:pt modelId="{D2B996BC-B3D2-43EE-8315-44177E5CFC45}" type="pres">
      <dgm:prSet presAssocID="{2F29B801-92F0-41E4-ABC1-D4A614AC1C5C}"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0032AE70-81A2-4922-9B1F-D16806DCDC68}" srcId="{6A70FD8F-0050-42E3-8B3A-6ED7CFB9852E}" destId="{2F29B801-92F0-41E4-ABC1-D4A614AC1C5C}" srcOrd="3" destOrd="0" parTransId="{68906C2D-01D2-490E-B66F-BEFAC9E55336}" sibTransId="{D2D3FCE8-054D-4B89-8419-FF51315BCD6F}"/>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462B67B6-D4AB-47F1-BB18-C8CABF0D1241}" type="presOf" srcId="{2F29B801-92F0-41E4-ABC1-D4A614AC1C5C}" destId="{B071D1BD-79F9-41E2-A25B-E7D5AE6D7BEE}"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 modelId="{9B2DD1CC-5031-4C84-9040-BD1A28579E60}" type="presParOf" srcId="{AB52B3CC-6563-466D-BFC3-9B6B5AFA0881}" destId="{A8D2B4D7-AA87-4DF5-88D5-951B3EC43AD8}" srcOrd="5" destOrd="0" presId="urn:microsoft.com/office/officeart/2016/7/layout/RoundedRectangleTimeline"/>
    <dgm:cxn modelId="{A10B87AF-E014-41AE-BAD5-E4414D85DD9B}" type="presParOf" srcId="{AB52B3CC-6563-466D-BFC3-9B6B5AFA0881}" destId="{1FB10311-644B-46DE-A92F-4C87D26C2AB8}" srcOrd="6" destOrd="0" presId="urn:microsoft.com/office/officeart/2016/7/layout/RoundedRectangleTimeline"/>
    <dgm:cxn modelId="{088253D2-5A2D-41A3-BAC6-BE599EC8A405}" type="presParOf" srcId="{1FB10311-644B-46DE-A92F-4C87D26C2AB8}" destId="{B071D1BD-79F9-41E2-A25B-E7D5AE6D7BEE}" srcOrd="0" destOrd="0" presId="urn:microsoft.com/office/officeart/2016/7/layout/RoundedRectangleTimeline"/>
    <dgm:cxn modelId="{82E55290-9B89-4A36-BA8F-98850FFC66E2}" type="presParOf" srcId="{1FB10311-644B-46DE-A92F-4C87D26C2AB8}" destId="{48841CB6-D0B3-4A27-B654-9A9B86E2B403}" srcOrd="1" destOrd="0" presId="urn:microsoft.com/office/officeart/2016/7/layout/RoundedRectangleTimeline"/>
    <dgm:cxn modelId="{521F3973-C2D5-4C3A-B36F-DEA0474BB216}" type="presParOf" srcId="{1FB10311-644B-46DE-A92F-4C87D26C2AB8}" destId="{AEF6265C-A6EC-4795-9606-DD39AD2DF8C5}" srcOrd="2" destOrd="0" presId="urn:microsoft.com/office/officeart/2016/7/layout/RoundedRectangleTimeline"/>
    <dgm:cxn modelId="{37B78829-E225-45A3-8920-133BB7EDD219}" type="presParOf" srcId="{1FB10311-644B-46DE-A92F-4C87D26C2AB8}" destId="{D0896828-934A-441F-BDF2-1D122630E4F4}" srcOrd="3" destOrd="0" presId="urn:microsoft.com/office/officeart/2016/7/layout/RoundedRectangleTimeline"/>
    <dgm:cxn modelId="{4D9C61BB-EFDD-49A9-B0BD-87AB40BD39A0}" type="presParOf" srcId="{1FB10311-644B-46DE-A92F-4C87D26C2AB8}" destId="{D2B996BC-B3D2-43EE-8315-44177E5CFC45}"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F2405C-3E2E-4EA5-A79C-2AF81DE38447}"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848537A2-EF78-4C87-AFA1-ABA1647E784B}">
      <dgm:prSet phldrT="[Text]" custT="1"/>
      <dgm:spPr>
        <a:solidFill>
          <a:srgbClr val="0070C0"/>
        </a:solidFill>
      </dgm:spPr>
      <dgm:t>
        <a:bodyPr/>
        <a:lstStyle/>
        <a:p>
          <a:r>
            <a:rPr lang="en-US" sz="1400" b="1" dirty="0">
              <a:solidFill>
                <a:srgbClr val="000000"/>
              </a:solidFill>
              <a:latin typeface="Arial" pitchFamily="34" charset="0"/>
              <a:cs typeface="Arial" pitchFamily="34" charset="0"/>
            </a:rPr>
            <a:t>March:     Call for Applications</a:t>
          </a:r>
        </a:p>
      </dgm:t>
    </dgm:pt>
    <dgm:pt modelId="{99F8216F-3765-4D6C-951E-CBD4DF4C693B}" type="parTrans" cxnId="{26D6B20E-C9E6-4A6F-8B9D-3E981B488266}">
      <dgm:prSet/>
      <dgm:spPr/>
      <dgm:t>
        <a:bodyPr/>
        <a:lstStyle/>
        <a:p>
          <a:endParaRPr lang="en-US"/>
        </a:p>
      </dgm:t>
    </dgm:pt>
    <dgm:pt modelId="{36CAE57E-08B5-436F-84CF-E6C1DADD4FC0}" type="sibTrans" cxnId="{26D6B20E-C9E6-4A6F-8B9D-3E981B488266}">
      <dgm:prSet/>
      <dgm:spPr/>
      <dgm:t>
        <a:bodyPr/>
        <a:lstStyle/>
        <a:p>
          <a:endParaRPr lang="en-US"/>
        </a:p>
      </dgm:t>
    </dgm:pt>
    <dgm:pt modelId="{EACFFC01-767B-47F1-8C27-EB3044252080}">
      <dgm:prSet phldrT="[Text]" custT="1"/>
      <dgm:spPr>
        <a:solidFill>
          <a:srgbClr val="FFC000"/>
        </a:solidFill>
      </dgm:spPr>
      <dgm:t>
        <a:bodyPr/>
        <a:lstStyle/>
        <a:p>
          <a:r>
            <a:rPr lang="en-US" sz="1400" b="1" dirty="0">
              <a:solidFill>
                <a:srgbClr val="000000"/>
              </a:solidFill>
              <a:latin typeface="Arial" pitchFamily="34" charset="0"/>
              <a:cs typeface="Arial" pitchFamily="34" charset="0"/>
            </a:rPr>
            <a:t>Summer Institute</a:t>
          </a:r>
        </a:p>
      </dgm:t>
    </dgm:pt>
    <dgm:pt modelId="{35886E8E-5F2D-4D95-BE45-1BAACB67B1DA}" type="parTrans" cxnId="{26D55603-CB0F-4176-8AF7-C73FE63846EB}">
      <dgm:prSet/>
      <dgm:spPr/>
      <dgm:t>
        <a:bodyPr/>
        <a:lstStyle/>
        <a:p>
          <a:endParaRPr lang="en-US"/>
        </a:p>
      </dgm:t>
    </dgm:pt>
    <dgm:pt modelId="{48B21249-5702-477F-B04C-8B50439A3C38}" type="sibTrans" cxnId="{26D55603-CB0F-4176-8AF7-C73FE63846EB}">
      <dgm:prSet/>
      <dgm:spPr/>
      <dgm:t>
        <a:bodyPr/>
        <a:lstStyle/>
        <a:p>
          <a:endParaRPr lang="en-US"/>
        </a:p>
      </dgm:t>
    </dgm:pt>
    <dgm:pt modelId="{4213D970-3503-4CC6-A088-3190CBC361EB}">
      <dgm:prSet phldrT="[Text]" custT="1"/>
      <dgm:spPr>
        <a:solidFill>
          <a:srgbClr val="FFFF00"/>
        </a:solidFill>
      </dgm:spPr>
      <dgm:t>
        <a:bodyPr/>
        <a:lstStyle/>
        <a:p>
          <a:r>
            <a:rPr lang="en-US" sz="1200" b="1" dirty="0">
              <a:solidFill>
                <a:srgbClr val="000000"/>
              </a:solidFill>
              <a:latin typeface="Arial" pitchFamily="34" charset="0"/>
              <a:cs typeface="Arial" pitchFamily="34" charset="0"/>
            </a:rPr>
            <a:t>Assignment Deployment</a:t>
          </a:r>
        </a:p>
      </dgm:t>
    </dgm:pt>
    <dgm:pt modelId="{36B8496C-80ED-4BB3-BDF4-066542553EED}" type="parTrans" cxnId="{2D6A379B-E94F-474F-94C4-9F87587CDB60}">
      <dgm:prSet/>
      <dgm:spPr/>
      <dgm:t>
        <a:bodyPr/>
        <a:lstStyle/>
        <a:p>
          <a:endParaRPr lang="en-US"/>
        </a:p>
      </dgm:t>
    </dgm:pt>
    <dgm:pt modelId="{2D10115A-CD1D-430E-A0B7-7972B5886C91}" type="sibTrans" cxnId="{2D6A379B-E94F-474F-94C4-9F87587CDB60}">
      <dgm:prSet/>
      <dgm:spPr/>
      <dgm:t>
        <a:bodyPr/>
        <a:lstStyle/>
        <a:p>
          <a:endParaRPr lang="en-US"/>
        </a:p>
      </dgm:t>
    </dgm:pt>
    <dgm:pt modelId="{D74B25E8-9C5C-489D-87E8-7DF2C08F1223}">
      <dgm:prSet phldrT="[Text]" custT="1"/>
      <dgm:spPr>
        <a:solidFill>
          <a:srgbClr val="FF0000">
            <a:alpha val="40000"/>
          </a:srgbClr>
        </a:solidFill>
      </dgm:spPr>
      <dgm:t>
        <a:bodyPr/>
        <a:lstStyle/>
        <a:p>
          <a:r>
            <a:rPr lang="en-US" sz="1400" b="1" dirty="0">
              <a:solidFill>
                <a:srgbClr val="000000"/>
              </a:solidFill>
              <a:latin typeface="Arial" pitchFamily="34" charset="0"/>
              <a:cs typeface="Arial" pitchFamily="34" charset="0"/>
            </a:rPr>
            <a:t>Student Engagement</a:t>
          </a:r>
        </a:p>
      </dgm:t>
    </dgm:pt>
    <dgm:pt modelId="{D2617FFD-5BD3-4F82-A0BC-E07BA87190BD}" type="parTrans" cxnId="{8425E2DC-91E9-498F-97DC-D1057736BF88}">
      <dgm:prSet/>
      <dgm:spPr/>
      <dgm:t>
        <a:bodyPr/>
        <a:lstStyle/>
        <a:p>
          <a:endParaRPr lang="en-US"/>
        </a:p>
      </dgm:t>
    </dgm:pt>
    <dgm:pt modelId="{56101F4C-DED3-41FF-8AB5-2CFEE621A132}" type="sibTrans" cxnId="{8425E2DC-91E9-498F-97DC-D1057736BF88}">
      <dgm:prSet/>
      <dgm:spPr/>
      <dgm:t>
        <a:bodyPr/>
        <a:lstStyle/>
        <a:p>
          <a:endParaRPr lang="en-US"/>
        </a:p>
      </dgm:t>
    </dgm:pt>
    <dgm:pt modelId="{FB61C0F2-0EB1-4EC8-83FF-49EF85CB644B}">
      <dgm:prSet phldrT="[Text]" custT="1"/>
      <dgm:spPr>
        <a:solidFill>
          <a:srgbClr val="00B0F0"/>
        </a:solidFill>
      </dgm:spPr>
      <dgm:t>
        <a:bodyPr/>
        <a:lstStyle/>
        <a:p>
          <a:r>
            <a:rPr lang="en-US" sz="1400" b="1" dirty="0">
              <a:solidFill>
                <a:srgbClr val="000000"/>
              </a:solidFill>
              <a:latin typeface="Arial" pitchFamily="34" charset="0"/>
              <a:cs typeface="Arial" pitchFamily="34" charset="0"/>
            </a:rPr>
            <a:t>Faculty Reflection</a:t>
          </a:r>
        </a:p>
      </dgm:t>
    </dgm:pt>
    <dgm:pt modelId="{D8BAAB3C-DFF4-4841-A5CC-49F08EA11AD0}" type="parTrans" cxnId="{41AA9848-D19A-4315-AA8F-5E113BD7150C}">
      <dgm:prSet/>
      <dgm:spPr/>
      <dgm:t>
        <a:bodyPr/>
        <a:lstStyle/>
        <a:p>
          <a:endParaRPr lang="en-US"/>
        </a:p>
      </dgm:t>
    </dgm:pt>
    <dgm:pt modelId="{21D93CF9-14BA-46B1-96A5-7E9B52D1D119}" type="sibTrans" cxnId="{41AA9848-D19A-4315-AA8F-5E113BD7150C}">
      <dgm:prSet/>
      <dgm:spPr/>
      <dgm:t>
        <a:bodyPr/>
        <a:lstStyle/>
        <a:p>
          <a:endParaRPr lang="en-US"/>
        </a:p>
      </dgm:t>
    </dgm:pt>
    <dgm:pt modelId="{361DA3B1-3887-413A-B6E9-17F899090F5D}">
      <dgm:prSet phldrT="[Text]" custT="1"/>
      <dgm:spPr>
        <a:solidFill>
          <a:schemeClr val="bg1">
            <a:lumMod val="75000"/>
          </a:schemeClr>
        </a:solidFill>
      </dgm:spPr>
      <dgm:t>
        <a:bodyPr/>
        <a:lstStyle/>
        <a:p>
          <a:r>
            <a:rPr lang="en-US" sz="1400" b="1" dirty="0">
              <a:solidFill>
                <a:srgbClr val="000000"/>
              </a:solidFill>
              <a:latin typeface="Arial" pitchFamily="34" charset="0"/>
              <a:cs typeface="Arial" pitchFamily="34" charset="0"/>
            </a:rPr>
            <a:t>March: Showcase</a:t>
          </a:r>
        </a:p>
      </dgm:t>
    </dgm:pt>
    <dgm:pt modelId="{C73647B5-3926-4EF2-A367-9F8DC0E05B9A}" type="parTrans" cxnId="{4A3CEAB4-805B-4A5B-B373-C9E10A308B31}">
      <dgm:prSet/>
      <dgm:spPr/>
      <dgm:t>
        <a:bodyPr/>
        <a:lstStyle/>
        <a:p>
          <a:endParaRPr lang="en-US"/>
        </a:p>
      </dgm:t>
    </dgm:pt>
    <dgm:pt modelId="{64E7B010-6CC6-4AA4-B875-3340D687DEE5}" type="sibTrans" cxnId="{4A3CEAB4-805B-4A5B-B373-C9E10A308B31}">
      <dgm:prSet/>
      <dgm:spPr/>
      <dgm:t>
        <a:bodyPr/>
        <a:lstStyle/>
        <a:p>
          <a:endParaRPr lang="en-US"/>
        </a:p>
      </dgm:t>
    </dgm:pt>
    <dgm:pt modelId="{39A79168-662A-46E7-A6C7-945B4E7A140B}" type="pres">
      <dgm:prSet presAssocID="{C6F2405C-3E2E-4EA5-A79C-2AF81DE38447}" presName="Name0" presStyleCnt="0">
        <dgm:presLayoutVars>
          <dgm:dir/>
          <dgm:resizeHandles val="exact"/>
        </dgm:presLayoutVars>
      </dgm:prSet>
      <dgm:spPr/>
    </dgm:pt>
    <dgm:pt modelId="{9712679C-BAF0-493A-9EA5-073271C53C47}" type="pres">
      <dgm:prSet presAssocID="{848537A2-EF78-4C87-AFA1-ABA1647E784B}" presName="parTxOnly" presStyleLbl="node1" presStyleIdx="0" presStyleCnt="6" custScaleX="76022" custLinFactNeighborY="0">
        <dgm:presLayoutVars>
          <dgm:bulletEnabled val="1"/>
        </dgm:presLayoutVars>
      </dgm:prSet>
      <dgm:spPr/>
    </dgm:pt>
    <dgm:pt modelId="{523AC2CC-9E13-44C9-955D-306B5DED69A9}" type="pres">
      <dgm:prSet presAssocID="{36CAE57E-08B5-436F-84CF-E6C1DADD4FC0}" presName="parSpace" presStyleCnt="0"/>
      <dgm:spPr/>
    </dgm:pt>
    <dgm:pt modelId="{C56ADD4E-64DC-47C4-BB09-DE0CF61986C7}" type="pres">
      <dgm:prSet presAssocID="{EACFFC01-767B-47F1-8C27-EB3044252080}" presName="parTxOnly" presStyleLbl="node1" presStyleIdx="1" presStyleCnt="6">
        <dgm:presLayoutVars>
          <dgm:bulletEnabled val="1"/>
        </dgm:presLayoutVars>
      </dgm:prSet>
      <dgm:spPr/>
    </dgm:pt>
    <dgm:pt modelId="{92CDFDFE-E8E3-4F00-9CAC-D1D16172C30D}" type="pres">
      <dgm:prSet presAssocID="{48B21249-5702-477F-B04C-8B50439A3C38}" presName="parSpace" presStyleCnt="0"/>
      <dgm:spPr/>
    </dgm:pt>
    <dgm:pt modelId="{E70EBA91-A507-4C43-A9C1-DCA48F77497E}" type="pres">
      <dgm:prSet presAssocID="{4213D970-3503-4CC6-A088-3190CBC361EB}" presName="parTxOnly" presStyleLbl="node1" presStyleIdx="2" presStyleCnt="6" custScaleX="92179">
        <dgm:presLayoutVars>
          <dgm:bulletEnabled val="1"/>
        </dgm:presLayoutVars>
      </dgm:prSet>
      <dgm:spPr/>
    </dgm:pt>
    <dgm:pt modelId="{1869CEC9-59E3-4464-AB7A-972F2203A9A4}" type="pres">
      <dgm:prSet presAssocID="{2D10115A-CD1D-430E-A0B7-7972B5886C91}" presName="parSpace" presStyleCnt="0"/>
      <dgm:spPr/>
    </dgm:pt>
    <dgm:pt modelId="{7CB9BE0A-3DD9-4F3C-869C-E06DD57155C0}" type="pres">
      <dgm:prSet presAssocID="{D74B25E8-9C5C-489D-87E8-7DF2C08F1223}" presName="parTxOnly" presStyleLbl="node1" presStyleIdx="3" presStyleCnt="6" custScaleX="108582">
        <dgm:presLayoutVars>
          <dgm:bulletEnabled val="1"/>
        </dgm:presLayoutVars>
      </dgm:prSet>
      <dgm:spPr/>
    </dgm:pt>
    <dgm:pt modelId="{3DAE3CBF-BF1F-4CA3-AA6F-7036B39AA033}" type="pres">
      <dgm:prSet presAssocID="{56101F4C-DED3-41FF-8AB5-2CFEE621A132}" presName="parSpace" presStyleCnt="0"/>
      <dgm:spPr/>
    </dgm:pt>
    <dgm:pt modelId="{62C90EE3-6C81-4C9E-A6BC-D0096A855D7F}" type="pres">
      <dgm:prSet presAssocID="{FB61C0F2-0EB1-4EC8-83FF-49EF85CB644B}" presName="parTxOnly" presStyleLbl="node1" presStyleIdx="4" presStyleCnt="6" custScaleX="109902">
        <dgm:presLayoutVars>
          <dgm:bulletEnabled val="1"/>
        </dgm:presLayoutVars>
      </dgm:prSet>
      <dgm:spPr/>
    </dgm:pt>
    <dgm:pt modelId="{304F28D3-0A0B-48FC-BEA1-768BE747B981}" type="pres">
      <dgm:prSet presAssocID="{21D93CF9-14BA-46B1-96A5-7E9B52D1D119}" presName="parSpace" presStyleCnt="0"/>
      <dgm:spPr/>
    </dgm:pt>
    <dgm:pt modelId="{98612FB2-92E0-40A6-95D6-324DB2D9FF7D}" type="pres">
      <dgm:prSet presAssocID="{361DA3B1-3887-413A-B6E9-17F899090F5D}" presName="parTxOnly" presStyleLbl="node1" presStyleIdx="5" presStyleCnt="6">
        <dgm:presLayoutVars>
          <dgm:bulletEnabled val="1"/>
        </dgm:presLayoutVars>
      </dgm:prSet>
      <dgm:spPr/>
    </dgm:pt>
  </dgm:ptLst>
  <dgm:cxnLst>
    <dgm:cxn modelId="{26D55603-CB0F-4176-8AF7-C73FE63846EB}" srcId="{C6F2405C-3E2E-4EA5-A79C-2AF81DE38447}" destId="{EACFFC01-767B-47F1-8C27-EB3044252080}" srcOrd="1" destOrd="0" parTransId="{35886E8E-5F2D-4D95-BE45-1BAACB67B1DA}" sibTransId="{48B21249-5702-477F-B04C-8B50439A3C38}"/>
    <dgm:cxn modelId="{26D6B20E-C9E6-4A6F-8B9D-3E981B488266}" srcId="{C6F2405C-3E2E-4EA5-A79C-2AF81DE38447}" destId="{848537A2-EF78-4C87-AFA1-ABA1647E784B}" srcOrd="0" destOrd="0" parTransId="{99F8216F-3765-4D6C-951E-CBD4DF4C693B}" sibTransId="{36CAE57E-08B5-436F-84CF-E6C1DADD4FC0}"/>
    <dgm:cxn modelId="{AFA9F05B-E52C-403A-B52B-F0EA3BD9871C}" type="presOf" srcId="{C6F2405C-3E2E-4EA5-A79C-2AF81DE38447}" destId="{39A79168-662A-46E7-A6C7-945B4E7A140B}" srcOrd="0" destOrd="0" presId="urn:microsoft.com/office/officeart/2005/8/layout/hChevron3"/>
    <dgm:cxn modelId="{15A1E945-FAE5-4AEB-8520-AB8F92B89414}" type="presOf" srcId="{FB61C0F2-0EB1-4EC8-83FF-49EF85CB644B}" destId="{62C90EE3-6C81-4C9E-A6BC-D0096A855D7F}" srcOrd="0" destOrd="0" presId="urn:microsoft.com/office/officeart/2005/8/layout/hChevron3"/>
    <dgm:cxn modelId="{41AA9848-D19A-4315-AA8F-5E113BD7150C}" srcId="{C6F2405C-3E2E-4EA5-A79C-2AF81DE38447}" destId="{FB61C0F2-0EB1-4EC8-83FF-49EF85CB644B}" srcOrd="4" destOrd="0" parTransId="{D8BAAB3C-DFF4-4841-A5CC-49F08EA11AD0}" sibTransId="{21D93CF9-14BA-46B1-96A5-7E9B52D1D119}"/>
    <dgm:cxn modelId="{07FC816B-4915-4C54-A970-624F595AF8B6}" type="presOf" srcId="{848537A2-EF78-4C87-AFA1-ABA1647E784B}" destId="{9712679C-BAF0-493A-9EA5-073271C53C47}" srcOrd="0" destOrd="0" presId="urn:microsoft.com/office/officeart/2005/8/layout/hChevron3"/>
    <dgm:cxn modelId="{CB53C08B-DA40-48B9-9C66-0683AED25C02}" type="presOf" srcId="{EACFFC01-767B-47F1-8C27-EB3044252080}" destId="{C56ADD4E-64DC-47C4-BB09-DE0CF61986C7}" srcOrd="0" destOrd="0" presId="urn:microsoft.com/office/officeart/2005/8/layout/hChevron3"/>
    <dgm:cxn modelId="{2717DE98-1048-4D20-99D7-9D28D31FD8AE}" type="presOf" srcId="{4213D970-3503-4CC6-A088-3190CBC361EB}" destId="{E70EBA91-A507-4C43-A9C1-DCA48F77497E}" srcOrd="0" destOrd="0" presId="urn:microsoft.com/office/officeart/2005/8/layout/hChevron3"/>
    <dgm:cxn modelId="{2D6A379B-E94F-474F-94C4-9F87587CDB60}" srcId="{C6F2405C-3E2E-4EA5-A79C-2AF81DE38447}" destId="{4213D970-3503-4CC6-A088-3190CBC361EB}" srcOrd="2" destOrd="0" parTransId="{36B8496C-80ED-4BB3-BDF4-066542553EED}" sibTransId="{2D10115A-CD1D-430E-A0B7-7972B5886C91}"/>
    <dgm:cxn modelId="{4A3CEAB4-805B-4A5B-B373-C9E10A308B31}" srcId="{C6F2405C-3E2E-4EA5-A79C-2AF81DE38447}" destId="{361DA3B1-3887-413A-B6E9-17F899090F5D}" srcOrd="5" destOrd="0" parTransId="{C73647B5-3926-4EF2-A367-9F8DC0E05B9A}" sibTransId="{64E7B010-6CC6-4AA4-B875-3340D687DEE5}"/>
    <dgm:cxn modelId="{778FA0BA-F848-4AA8-8760-0164D63A53F1}" type="presOf" srcId="{D74B25E8-9C5C-489D-87E8-7DF2C08F1223}" destId="{7CB9BE0A-3DD9-4F3C-869C-E06DD57155C0}" srcOrd="0" destOrd="0" presId="urn:microsoft.com/office/officeart/2005/8/layout/hChevron3"/>
    <dgm:cxn modelId="{895C8CDA-6846-4A8E-B6D6-F99133D1657E}" type="presOf" srcId="{361DA3B1-3887-413A-B6E9-17F899090F5D}" destId="{98612FB2-92E0-40A6-95D6-324DB2D9FF7D}" srcOrd="0" destOrd="0" presId="urn:microsoft.com/office/officeart/2005/8/layout/hChevron3"/>
    <dgm:cxn modelId="{8425E2DC-91E9-498F-97DC-D1057736BF88}" srcId="{C6F2405C-3E2E-4EA5-A79C-2AF81DE38447}" destId="{D74B25E8-9C5C-489D-87E8-7DF2C08F1223}" srcOrd="3" destOrd="0" parTransId="{D2617FFD-5BD3-4F82-A0BC-E07BA87190BD}" sibTransId="{56101F4C-DED3-41FF-8AB5-2CFEE621A132}"/>
    <dgm:cxn modelId="{A6E5E069-319C-4180-A588-4B21D54299A7}" type="presParOf" srcId="{39A79168-662A-46E7-A6C7-945B4E7A140B}" destId="{9712679C-BAF0-493A-9EA5-073271C53C47}" srcOrd="0" destOrd="0" presId="urn:microsoft.com/office/officeart/2005/8/layout/hChevron3"/>
    <dgm:cxn modelId="{58F6E573-A3D4-4E1C-A069-87D1F90EEEF5}" type="presParOf" srcId="{39A79168-662A-46E7-A6C7-945B4E7A140B}" destId="{523AC2CC-9E13-44C9-955D-306B5DED69A9}" srcOrd="1" destOrd="0" presId="urn:microsoft.com/office/officeart/2005/8/layout/hChevron3"/>
    <dgm:cxn modelId="{CC3F5350-845A-4717-A468-7427F175B307}" type="presParOf" srcId="{39A79168-662A-46E7-A6C7-945B4E7A140B}" destId="{C56ADD4E-64DC-47C4-BB09-DE0CF61986C7}" srcOrd="2" destOrd="0" presId="urn:microsoft.com/office/officeart/2005/8/layout/hChevron3"/>
    <dgm:cxn modelId="{11B295CB-ED05-4A0B-A4E0-EE45463695A0}" type="presParOf" srcId="{39A79168-662A-46E7-A6C7-945B4E7A140B}" destId="{92CDFDFE-E8E3-4F00-9CAC-D1D16172C30D}" srcOrd="3" destOrd="0" presId="urn:microsoft.com/office/officeart/2005/8/layout/hChevron3"/>
    <dgm:cxn modelId="{CE41799B-AAC9-48D1-8EC6-A367DF957440}" type="presParOf" srcId="{39A79168-662A-46E7-A6C7-945B4E7A140B}" destId="{E70EBA91-A507-4C43-A9C1-DCA48F77497E}" srcOrd="4" destOrd="0" presId="urn:microsoft.com/office/officeart/2005/8/layout/hChevron3"/>
    <dgm:cxn modelId="{AD7BCB0C-007A-4A5E-9F3D-B1BB64B88D4C}" type="presParOf" srcId="{39A79168-662A-46E7-A6C7-945B4E7A140B}" destId="{1869CEC9-59E3-4464-AB7A-972F2203A9A4}" srcOrd="5" destOrd="0" presId="urn:microsoft.com/office/officeart/2005/8/layout/hChevron3"/>
    <dgm:cxn modelId="{A1FE05CF-96AE-47DB-88F4-1BCFA496FB1C}" type="presParOf" srcId="{39A79168-662A-46E7-A6C7-945B4E7A140B}" destId="{7CB9BE0A-3DD9-4F3C-869C-E06DD57155C0}" srcOrd="6" destOrd="0" presId="urn:microsoft.com/office/officeart/2005/8/layout/hChevron3"/>
    <dgm:cxn modelId="{45777006-99FD-4730-AF04-0CFC186526B7}" type="presParOf" srcId="{39A79168-662A-46E7-A6C7-945B4E7A140B}" destId="{3DAE3CBF-BF1F-4CA3-AA6F-7036B39AA033}" srcOrd="7" destOrd="0" presId="urn:microsoft.com/office/officeart/2005/8/layout/hChevron3"/>
    <dgm:cxn modelId="{E6E08B39-763E-4A9D-8238-4D23681C755F}" type="presParOf" srcId="{39A79168-662A-46E7-A6C7-945B4E7A140B}" destId="{62C90EE3-6C81-4C9E-A6BC-D0096A855D7F}" srcOrd="8" destOrd="0" presId="urn:microsoft.com/office/officeart/2005/8/layout/hChevron3"/>
    <dgm:cxn modelId="{3EF0028B-8F51-403E-9FFC-1CF8181003ED}" type="presParOf" srcId="{39A79168-662A-46E7-A6C7-945B4E7A140B}" destId="{304F28D3-0A0B-48FC-BEA1-768BE747B981}" srcOrd="9" destOrd="0" presId="urn:microsoft.com/office/officeart/2005/8/layout/hChevron3"/>
    <dgm:cxn modelId="{DCE0557A-D5EC-49CC-8266-55DFB240219E}" type="presParOf" srcId="{39A79168-662A-46E7-A6C7-945B4E7A140B}" destId="{98612FB2-92E0-40A6-95D6-324DB2D9FF7D}"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CBA7E8-7D25-451D-AF7A-F7FF2C5FDC77}" type="doc">
      <dgm:prSet loTypeId="urn:microsoft.com/office/officeart/2016/7/layout/AccentHomeChevronProcess" loCatId="timeline" qsTypeId="urn:microsoft.com/office/officeart/2005/8/quickstyle/simple3" qsCatId="simple" csTypeId="urn:microsoft.com/office/officeart/2005/8/colors/colorful1" csCatId="colorful" phldr="1"/>
      <dgm:spPr/>
      <dgm:t>
        <a:bodyPr/>
        <a:lstStyle/>
        <a:p>
          <a:endParaRPr lang="en-US"/>
        </a:p>
      </dgm:t>
    </dgm:pt>
    <dgm:pt modelId="{03A340B6-35F5-4AD3-8C3F-A33C39CB7111}">
      <dgm:prSet phldrT="[Text]" phldr="0" custT="1"/>
      <dgm:spPr/>
      <dgm:t>
        <a:bodyPr/>
        <a:lstStyle/>
        <a:p>
          <a:pPr rtl="0"/>
          <a:r>
            <a:rPr lang="en-US" sz="1800" b="1" dirty="0">
              <a:latin typeface="Calibri Light" panose="020F0302020204030204"/>
            </a:rPr>
            <a:t>Application Process Begins</a:t>
          </a:r>
          <a:endParaRPr lang="en-US" sz="1800" b="1" dirty="0"/>
        </a:p>
      </dgm:t>
    </dgm:pt>
    <dgm:pt modelId="{0FE7BB0E-5B2B-4BD0-BC28-E1381BF952F1}" type="parTrans" cxnId="{001A5CC8-DBB2-409C-AC9D-C50DDD1ECE13}">
      <dgm:prSet/>
      <dgm:spPr/>
      <dgm:t>
        <a:bodyPr/>
        <a:lstStyle/>
        <a:p>
          <a:endParaRPr lang="en-US"/>
        </a:p>
      </dgm:t>
    </dgm:pt>
    <dgm:pt modelId="{C1203447-3841-4BD7-A83A-BE330F696593}" type="sibTrans" cxnId="{001A5CC8-DBB2-409C-AC9D-C50DDD1ECE13}">
      <dgm:prSet/>
      <dgm:spPr/>
      <dgm:t>
        <a:bodyPr/>
        <a:lstStyle/>
        <a:p>
          <a:endParaRPr lang="en-US"/>
        </a:p>
      </dgm:t>
    </dgm:pt>
    <dgm:pt modelId="{16AB55B2-3CA0-4FE7-AA9A-8FA2FDAF11F6}">
      <dgm:prSet phldr="0" custT="1"/>
      <dgm:spPr>
        <a:solidFill>
          <a:srgbClr val="00B0F0"/>
        </a:solidFill>
      </dgm:spPr>
      <dgm:t>
        <a:bodyPr/>
        <a:lstStyle/>
        <a:p>
          <a:pPr rtl="0"/>
          <a:r>
            <a:rPr lang="en-US" sz="1800" b="1" dirty="0">
              <a:latin typeface="Calibri Light" panose="020F0302020204030204"/>
            </a:rPr>
            <a:t>April</a:t>
          </a:r>
        </a:p>
      </dgm:t>
    </dgm:pt>
    <dgm:pt modelId="{BFB0093B-BC7F-47EB-B2AC-0E488338D02F}" type="parTrans" cxnId="{7129AB7E-1B99-4BC0-AF9C-FA2382A78884}">
      <dgm:prSet/>
      <dgm:spPr/>
      <dgm:t>
        <a:bodyPr/>
        <a:lstStyle/>
        <a:p>
          <a:endParaRPr lang="en-US"/>
        </a:p>
      </dgm:t>
    </dgm:pt>
    <dgm:pt modelId="{7DE62483-868A-4F23-AB3C-7239495615FD}" type="sibTrans" cxnId="{7129AB7E-1B99-4BC0-AF9C-FA2382A78884}">
      <dgm:prSet/>
      <dgm:spPr/>
      <dgm:t>
        <a:bodyPr/>
        <a:lstStyle/>
        <a:p>
          <a:endParaRPr lang="en-US"/>
        </a:p>
      </dgm:t>
    </dgm:pt>
    <dgm:pt modelId="{43E0EEBE-4584-41A5-B90B-656C0C66F011}">
      <dgm:prSet phldr="0" custT="1"/>
      <dgm:spPr>
        <a:solidFill>
          <a:schemeClr val="accent1">
            <a:lumMod val="40000"/>
            <a:lumOff val="60000"/>
          </a:schemeClr>
        </a:solidFill>
      </dgm:spPr>
      <dgm:t>
        <a:bodyPr/>
        <a:lstStyle/>
        <a:p>
          <a:pPr rtl="0"/>
          <a:r>
            <a:rPr lang="en-US" sz="1800" b="1" dirty="0">
              <a:latin typeface="Calibri Light" panose="020F0302020204030204"/>
            </a:rPr>
            <a:t>June - August</a:t>
          </a:r>
        </a:p>
      </dgm:t>
    </dgm:pt>
    <dgm:pt modelId="{850F7844-571B-4EBB-867E-284EC3A02B0A}" type="parTrans" cxnId="{48B32644-98D0-4EC5-82D8-B0E6AC4D9CA4}">
      <dgm:prSet/>
      <dgm:spPr/>
      <dgm:t>
        <a:bodyPr/>
        <a:lstStyle/>
        <a:p>
          <a:endParaRPr lang="en-US"/>
        </a:p>
      </dgm:t>
    </dgm:pt>
    <dgm:pt modelId="{844A4378-9704-4796-8930-23CFF6D7500B}" type="sibTrans" cxnId="{48B32644-98D0-4EC5-82D8-B0E6AC4D9CA4}">
      <dgm:prSet/>
      <dgm:spPr/>
      <dgm:t>
        <a:bodyPr/>
        <a:lstStyle/>
        <a:p>
          <a:endParaRPr lang="en-US"/>
        </a:p>
      </dgm:t>
    </dgm:pt>
    <dgm:pt modelId="{3F97C206-9044-4B5F-9209-3AC2B36558C6}">
      <dgm:prSet phldr="0" custT="1"/>
      <dgm:spPr/>
      <dgm:t>
        <a:bodyPr/>
        <a:lstStyle/>
        <a:p>
          <a:pPr rtl="0"/>
          <a:r>
            <a:rPr lang="en-US" sz="1800" b="1" dirty="0">
              <a:latin typeface="Calibri Light" panose="020F0302020204030204"/>
            </a:rPr>
            <a:t>Selections and Announcements</a:t>
          </a:r>
        </a:p>
      </dgm:t>
    </dgm:pt>
    <dgm:pt modelId="{6BC441F7-82F8-4791-AA8F-87F71E3B1609}" type="parTrans" cxnId="{2BB75A25-7D43-4C7A-BB66-78DD2A12B26F}">
      <dgm:prSet/>
      <dgm:spPr/>
      <dgm:t>
        <a:bodyPr/>
        <a:lstStyle/>
        <a:p>
          <a:endParaRPr lang="en-US"/>
        </a:p>
      </dgm:t>
    </dgm:pt>
    <dgm:pt modelId="{C4F44925-D055-4D62-A232-CCD3634FD70D}" type="sibTrans" cxnId="{2BB75A25-7D43-4C7A-BB66-78DD2A12B26F}">
      <dgm:prSet/>
      <dgm:spPr/>
      <dgm:t>
        <a:bodyPr/>
        <a:lstStyle/>
        <a:p>
          <a:endParaRPr lang="en-US"/>
        </a:p>
      </dgm:t>
    </dgm:pt>
    <dgm:pt modelId="{674CB51F-26C7-4625-9737-FDECB94C410B}">
      <dgm:prSet phldr="0" custT="1"/>
      <dgm:spPr/>
      <dgm:t>
        <a:bodyPr/>
        <a:lstStyle/>
        <a:p>
          <a:pPr rtl="0"/>
          <a:r>
            <a:rPr lang="en-US" sz="1800" b="1" dirty="0">
              <a:latin typeface="Calibri Light" panose="020F0302020204030204"/>
            </a:rPr>
            <a:t>Summer Fellowship</a:t>
          </a:r>
        </a:p>
      </dgm:t>
    </dgm:pt>
    <dgm:pt modelId="{312A2F5C-C2A4-41C3-8880-7A2BFB647E96}" type="parTrans" cxnId="{B40FA6B8-50C8-476D-B774-D89B1F327691}">
      <dgm:prSet/>
      <dgm:spPr/>
      <dgm:t>
        <a:bodyPr/>
        <a:lstStyle/>
        <a:p>
          <a:endParaRPr lang="en-US"/>
        </a:p>
      </dgm:t>
    </dgm:pt>
    <dgm:pt modelId="{CEA0B6AD-A58F-4E5B-9A67-7A9CA38A5C9E}" type="sibTrans" cxnId="{B40FA6B8-50C8-476D-B774-D89B1F327691}">
      <dgm:prSet/>
      <dgm:spPr/>
      <dgm:t>
        <a:bodyPr/>
        <a:lstStyle/>
        <a:p>
          <a:endParaRPr lang="en-US"/>
        </a:p>
      </dgm:t>
    </dgm:pt>
    <dgm:pt modelId="{600EC39D-BADD-45DC-BAB0-D034C4701804}">
      <dgm:prSet phldr="0" custT="1"/>
      <dgm:spPr>
        <a:solidFill>
          <a:srgbClr val="5DAAB0"/>
        </a:solidFill>
      </dgm:spPr>
      <dgm:t>
        <a:bodyPr/>
        <a:lstStyle/>
        <a:p>
          <a:pPr rtl="0"/>
          <a:r>
            <a:rPr lang="en-US" sz="1800" b="1" dirty="0">
              <a:latin typeface="Calibri Light" panose="020F0302020204030204"/>
            </a:rPr>
            <a:t>Beginning Fall</a:t>
          </a:r>
        </a:p>
      </dgm:t>
    </dgm:pt>
    <dgm:pt modelId="{0F5D3158-EFAA-40DD-B2E9-0B592B427439}" type="parTrans" cxnId="{26C181C7-1C57-484D-AE50-4506C90C6314}">
      <dgm:prSet/>
      <dgm:spPr/>
      <dgm:t>
        <a:bodyPr/>
        <a:lstStyle/>
        <a:p>
          <a:endParaRPr lang="en-US"/>
        </a:p>
      </dgm:t>
    </dgm:pt>
    <dgm:pt modelId="{A562FEE4-A712-4486-99CD-D20F641D496B}" type="sibTrans" cxnId="{26C181C7-1C57-484D-AE50-4506C90C6314}">
      <dgm:prSet/>
      <dgm:spPr/>
      <dgm:t>
        <a:bodyPr/>
        <a:lstStyle/>
        <a:p>
          <a:endParaRPr lang="en-US"/>
        </a:p>
      </dgm:t>
    </dgm:pt>
    <dgm:pt modelId="{0402135C-E822-4115-8AF2-F39CFD7A0594}">
      <dgm:prSet phldr="0" custT="1"/>
      <dgm:spPr/>
      <dgm:t>
        <a:bodyPr/>
        <a:lstStyle/>
        <a:p>
          <a:pPr rtl="0"/>
          <a:r>
            <a:rPr lang="en-US" sz="1800" b="1" dirty="0">
              <a:latin typeface="Calibri Light" panose="020F0302020204030204"/>
            </a:rPr>
            <a:t>Implementation of Fellowship Work in Course(s) </a:t>
          </a:r>
          <a:r>
            <a:rPr lang="en-US" sz="1800" b="1" u="sng" dirty="0">
              <a:latin typeface="Calibri Light" panose="020F0302020204030204"/>
            </a:rPr>
            <a:t>and</a:t>
          </a:r>
          <a:r>
            <a:rPr lang="en-US" sz="1800" b="1" dirty="0">
              <a:latin typeface="Calibri Light" panose="020F0302020204030204"/>
            </a:rPr>
            <a:t> Optional Student-Faculty Showcase</a:t>
          </a:r>
        </a:p>
      </dgm:t>
    </dgm:pt>
    <dgm:pt modelId="{0104EE39-6BFB-4454-BEC9-C9D33C2F4512}" type="parTrans" cxnId="{3F274437-9DBF-47E3-BBF4-D37C552954F2}">
      <dgm:prSet/>
      <dgm:spPr/>
      <dgm:t>
        <a:bodyPr/>
        <a:lstStyle/>
        <a:p>
          <a:endParaRPr lang="en-US"/>
        </a:p>
      </dgm:t>
    </dgm:pt>
    <dgm:pt modelId="{D0C3C3FE-6511-4C4A-AE55-7D84CF856086}" type="sibTrans" cxnId="{3F274437-9DBF-47E3-BBF4-D37C552954F2}">
      <dgm:prSet/>
      <dgm:spPr/>
      <dgm:t>
        <a:bodyPr/>
        <a:lstStyle/>
        <a:p>
          <a:endParaRPr lang="en-US"/>
        </a:p>
      </dgm:t>
    </dgm:pt>
    <dgm:pt modelId="{DABE779B-883C-46EE-ABB2-CF8C18183910}">
      <dgm:prSet phldrT="[Text]" phldr="0" custT="1"/>
      <dgm:spPr>
        <a:solidFill>
          <a:srgbClr val="FFFF00"/>
        </a:solidFill>
      </dgm:spPr>
      <dgm:t>
        <a:bodyPr/>
        <a:lstStyle/>
        <a:p>
          <a:pPr rtl="0"/>
          <a:r>
            <a:rPr lang="en-US" sz="1800" b="1" dirty="0">
              <a:latin typeface="Calibri Light" panose="020F0302020204030204"/>
            </a:rPr>
            <a:t>March</a:t>
          </a:r>
        </a:p>
      </dgm:t>
    </dgm:pt>
    <dgm:pt modelId="{36A48B45-7E8C-4597-A504-4130A961F458}" type="sibTrans" cxnId="{F7982D95-2789-4DD8-B162-3E2D37FCCB31}">
      <dgm:prSet/>
      <dgm:spPr/>
      <dgm:t>
        <a:bodyPr/>
        <a:lstStyle/>
        <a:p>
          <a:endParaRPr lang="en-US"/>
        </a:p>
      </dgm:t>
    </dgm:pt>
    <dgm:pt modelId="{0F84A448-24A5-44E9-ABA9-C2CCDA6260CE}" type="parTrans" cxnId="{F7982D95-2789-4DD8-B162-3E2D37FCCB31}">
      <dgm:prSet/>
      <dgm:spPr/>
      <dgm:t>
        <a:bodyPr/>
        <a:lstStyle/>
        <a:p>
          <a:endParaRPr lang="en-US"/>
        </a:p>
      </dgm:t>
    </dgm:pt>
    <dgm:pt modelId="{BC872766-267D-4455-8B53-FA65936F0BF5}" type="pres">
      <dgm:prSet presAssocID="{8CCBA7E8-7D25-451D-AF7A-F7FF2C5FDC77}" presName="Name0" presStyleCnt="0">
        <dgm:presLayoutVars>
          <dgm:animLvl val="lvl"/>
          <dgm:resizeHandles val="exact"/>
        </dgm:presLayoutVars>
      </dgm:prSet>
      <dgm:spPr/>
    </dgm:pt>
    <dgm:pt modelId="{8F578918-78F4-45F8-B673-2018E7331346}" type="pres">
      <dgm:prSet presAssocID="{DABE779B-883C-46EE-ABB2-CF8C18183910}" presName="composite" presStyleCnt="0"/>
      <dgm:spPr/>
    </dgm:pt>
    <dgm:pt modelId="{CA430D5B-DC66-4347-BFC2-D4F5557B4F3A}" type="pres">
      <dgm:prSet presAssocID="{DABE779B-883C-46EE-ABB2-CF8C18183910}" presName="L" presStyleLbl="solidFgAcc1" presStyleIdx="0" presStyleCnt="4">
        <dgm:presLayoutVars>
          <dgm:chMax val="0"/>
          <dgm:chPref val="0"/>
        </dgm:presLayoutVars>
      </dgm:prSet>
      <dgm:spPr/>
    </dgm:pt>
    <dgm:pt modelId="{8FD25133-622B-4DDB-8531-555D585294BF}" type="pres">
      <dgm:prSet presAssocID="{DABE779B-883C-46EE-ABB2-CF8C18183910}" presName="parTx" presStyleLbl="alignNode1" presStyleIdx="0" presStyleCnt="4">
        <dgm:presLayoutVars>
          <dgm:chMax val="0"/>
          <dgm:chPref val="0"/>
          <dgm:bulletEnabled val="1"/>
        </dgm:presLayoutVars>
      </dgm:prSet>
      <dgm:spPr/>
    </dgm:pt>
    <dgm:pt modelId="{ACE8B589-B67E-4C8D-9961-FE94B9D7A1FD}" type="pres">
      <dgm:prSet presAssocID="{DABE779B-883C-46EE-ABB2-CF8C18183910}" presName="desTx" presStyleLbl="revTx" presStyleIdx="0" presStyleCnt="4">
        <dgm:presLayoutVars>
          <dgm:chMax val="0"/>
          <dgm:chPref val="0"/>
          <dgm:bulletEnabled val="1"/>
        </dgm:presLayoutVars>
      </dgm:prSet>
      <dgm:spPr/>
    </dgm:pt>
    <dgm:pt modelId="{BE268955-8A71-4174-AB89-80985DCC7E33}" type="pres">
      <dgm:prSet presAssocID="{DABE779B-883C-46EE-ABB2-CF8C18183910}" presName="EmptyPlaceHolder" presStyleCnt="0"/>
      <dgm:spPr/>
    </dgm:pt>
    <dgm:pt modelId="{901F90B5-462B-4C30-9F6D-48A9D8189B5C}" type="pres">
      <dgm:prSet presAssocID="{36A48B45-7E8C-4597-A504-4130A961F458}" presName="space" presStyleCnt="0"/>
      <dgm:spPr/>
    </dgm:pt>
    <dgm:pt modelId="{7F4769BE-61D2-4FAF-9503-8FEF113435B3}" type="pres">
      <dgm:prSet presAssocID="{16AB55B2-3CA0-4FE7-AA9A-8FA2FDAF11F6}" presName="composite" presStyleCnt="0"/>
      <dgm:spPr/>
    </dgm:pt>
    <dgm:pt modelId="{DC6B04CB-A162-4E4E-B23A-7DFDF1F9548F}" type="pres">
      <dgm:prSet presAssocID="{16AB55B2-3CA0-4FE7-AA9A-8FA2FDAF11F6}" presName="L" presStyleLbl="solidFgAcc1" presStyleIdx="1" presStyleCnt="4">
        <dgm:presLayoutVars>
          <dgm:chMax val="0"/>
          <dgm:chPref val="0"/>
        </dgm:presLayoutVars>
      </dgm:prSet>
      <dgm:spPr/>
    </dgm:pt>
    <dgm:pt modelId="{EB185F3F-B080-44E2-82AF-F32F442CB9CE}" type="pres">
      <dgm:prSet presAssocID="{16AB55B2-3CA0-4FE7-AA9A-8FA2FDAF11F6}" presName="parTx" presStyleLbl="alignNode1" presStyleIdx="1" presStyleCnt="4">
        <dgm:presLayoutVars>
          <dgm:chMax val="0"/>
          <dgm:chPref val="0"/>
          <dgm:bulletEnabled val="1"/>
        </dgm:presLayoutVars>
      </dgm:prSet>
      <dgm:spPr/>
    </dgm:pt>
    <dgm:pt modelId="{9C7731FD-8485-4156-96A5-FF7A8BA2E749}" type="pres">
      <dgm:prSet presAssocID="{16AB55B2-3CA0-4FE7-AA9A-8FA2FDAF11F6}" presName="desTx" presStyleLbl="revTx" presStyleIdx="1" presStyleCnt="4">
        <dgm:presLayoutVars>
          <dgm:chMax val="0"/>
          <dgm:chPref val="0"/>
          <dgm:bulletEnabled val="1"/>
        </dgm:presLayoutVars>
      </dgm:prSet>
      <dgm:spPr/>
    </dgm:pt>
    <dgm:pt modelId="{6A34F1A5-5C0A-46B2-BEB9-1D07B2576131}" type="pres">
      <dgm:prSet presAssocID="{16AB55B2-3CA0-4FE7-AA9A-8FA2FDAF11F6}" presName="EmptyPlaceHolder" presStyleCnt="0"/>
      <dgm:spPr/>
    </dgm:pt>
    <dgm:pt modelId="{B9B234DB-B1B0-494C-81AF-1EBFF78252B3}" type="pres">
      <dgm:prSet presAssocID="{7DE62483-868A-4F23-AB3C-7239495615FD}" presName="space" presStyleCnt="0"/>
      <dgm:spPr/>
    </dgm:pt>
    <dgm:pt modelId="{73EEB882-BB21-4C07-84D6-0819FBE6B07F}" type="pres">
      <dgm:prSet presAssocID="{43E0EEBE-4584-41A5-B90B-656C0C66F011}" presName="composite" presStyleCnt="0"/>
      <dgm:spPr/>
    </dgm:pt>
    <dgm:pt modelId="{93C70994-59B7-49CA-8E3D-27E4E7A7EBD4}" type="pres">
      <dgm:prSet presAssocID="{43E0EEBE-4584-41A5-B90B-656C0C66F011}" presName="L" presStyleLbl="solidFgAcc1" presStyleIdx="2" presStyleCnt="4">
        <dgm:presLayoutVars>
          <dgm:chMax val="0"/>
          <dgm:chPref val="0"/>
        </dgm:presLayoutVars>
      </dgm:prSet>
      <dgm:spPr/>
    </dgm:pt>
    <dgm:pt modelId="{613F7EBB-D73B-490A-AD04-4D7AFB58B3F7}" type="pres">
      <dgm:prSet presAssocID="{43E0EEBE-4584-41A5-B90B-656C0C66F011}" presName="parTx" presStyleLbl="alignNode1" presStyleIdx="2" presStyleCnt="4">
        <dgm:presLayoutVars>
          <dgm:chMax val="0"/>
          <dgm:chPref val="0"/>
          <dgm:bulletEnabled val="1"/>
        </dgm:presLayoutVars>
      </dgm:prSet>
      <dgm:spPr/>
    </dgm:pt>
    <dgm:pt modelId="{C82D71E1-7824-49F3-96DF-D2FEE88B3F29}" type="pres">
      <dgm:prSet presAssocID="{43E0EEBE-4584-41A5-B90B-656C0C66F011}" presName="desTx" presStyleLbl="revTx" presStyleIdx="2" presStyleCnt="4">
        <dgm:presLayoutVars>
          <dgm:chMax val="0"/>
          <dgm:chPref val="0"/>
          <dgm:bulletEnabled val="1"/>
        </dgm:presLayoutVars>
      </dgm:prSet>
      <dgm:spPr/>
    </dgm:pt>
    <dgm:pt modelId="{81AD81B0-0935-45C2-BED9-E32F7701D5D9}" type="pres">
      <dgm:prSet presAssocID="{43E0EEBE-4584-41A5-B90B-656C0C66F011}" presName="EmptyPlaceHolder" presStyleCnt="0"/>
      <dgm:spPr/>
    </dgm:pt>
    <dgm:pt modelId="{6DFBD38F-4D96-47FC-866E-CEEDAC73D3D5}" type="pres">
      <dgm:prSet presAssocID="{844A4378-9704-4796-8930-23CFF6D7500B}" presName="space" presStyleCnt="0"/>
      <dgm:spPr/>
    </dgm:pt>
    <dgm:pt modelId="{FAE19C5B-551F-485D-BAAB-D5976B6203A5}" type="pres">
      <dgm:prSet presAssocID="{600EC39D-BADD-45DC-BAB0-D034C4701804}" presName="composite" presStyleCnt="0"/>
      <dgm:spPr/>
    </dgm:pt>
    <dgm:pt modelId="{795A593E-52BE-4CE9-A3DC-E278B2B5263B}" type="pres">
      <dgm:prSet presAssocID="{600EC39D-BADD-45DC-BAB0-D034C4701804}" presName="L" presStyleLbl="solidFgAcc1" presStyleIdx="3" presStyleCnt="4">
        <dgm:presLayoutVars>
          <dgm:chMax val="0"/>
          <dgm:chPref val="0"/>
        </dgm:presLayoutVars>
      </dgm:prSet>
      <dgm:spPr/>
    </dgm:pt>
    <dgm:pt modelId="{DC13CB3C-5E5C-4C03-9052-20256B25718B}" type="pres">
      <dgm:prSet presAssocID="{600EC39D-BADD-45DC-BAB0-D034C4701804}" presName="parTx" presStyleLbl="alignNode1" presStyleIdx="3" presStyleCnt="4">
        <dgm:presLayoutVars>
          <dgm:chMax val="0"/>
          <dgm:chPref val="0"/>
          <dgm:bulletEnabled val="1"/>
        </dgm:presLayoutVars>
      </dgm:prSet>
      <dgm:spPr/>
    </dgm:pt>
    <dgm:pt modelId="{44A613AC-533B-47C2-9CFD-7FD279527017}" type="pres">
      <dgm:prSet presAssocID="{600EC39D-BADD-45DC-BAB0-D034C4701804}" presName="desTx" presStyleLbl="revTx" presStyleIdx="3" presStyleCnt="4">
        <dgm:presLayoutVars>
          <dgm:chMax val="0"/>
          <dgm:chPref val="0"/>
          <dgm:bulletEnabled val="1"/>
        </dgm:presLayoutVars>
      </dgm:prSet>
      <dgm:spPr/>
    </dgm:pt>
    <dgm:pt modelId="{86EC5559-6AC9-4BDF-B9C9-970544C19246}" type="pres">
      <dgm:prSet presAssocID="{600EC39D-BADD-45DC-BAB0-D034C4701804}" presName="EmptyPlaceHolder" presStyleCnt="0"/>
      <dgm:spPr/>
    </dgm:pt>
  </dgm:ptLst>
  <dgm:cxnLst>
    <dgm:cxn modelId="{2BB75A25-7D43-4C7A-BB66-78DD2A12B26F}" srcId="{16AB55B2-3CA0-4FE7-AA9A-8FA2FDAF11F6}" destId="{3F97C206-9044-4B5F-9209-3AC2B36558C6}" srcOrd="0" destOrd="0" parTransId="{6BC441F7-82F8-4791-AA8F-87F71E3B1609}" sibTransId="{C4F44925-D055-4D62-A232-CCD3634FD70D}"/>
    <dgm:cxn modelId="{3F274437-9DBF-47E3-BBF4-D37C552954F2}" srcId="{600EC39D-BADD-45DC-BAB0-D034C4701804}" destId="{0402135C-E822-4115-8AF2-F39CFD7A0594}" srcOrd="0" destOrd="0" parTransId="{0104EE39-6BFB-4454-BEC9-C9D33C2F4512}" sibTransId="{D0C3C3FE-6511-4C4A-AE55-7D84CF856086}"/>
    <dgm:cxn modelId="{48B32644-98D0-4EC5-82D8-B0E6AC4D9CA4}" srcId="{8CCBA7E8-7D25-451D-AF7A-F7FF2C5FDC77}" destId="{43E0EEBE-4584-41A5-B90B-656C0C66F011}" srcOrd="2" destOrd="0" parTransId="{850F7844-571B-4EBB-867E-284EC3A02B0A}" sibTransId="{844A4378-9704-4796-8930-23CFF6D7500B}"/>
    <dgm:cxn modelId="{600EEE44-D96E-4A1D-8B0A-430837D720A1}" type="presOf" srcId="{8CCBA7E8-7D25-451D-AF7A-F7FF2C5FDC77}" destId="{BC872766-267D-4455-8B53-FA65936F0BF5}" srcOrd="0" destOrd="0" presId="urn:microsoft.com/office/officeart/2016/7/layout/AccentHomeChevronProcess"/>
    <dgm:cxn modelId="{21103151-933B-4CBD-8730-489CC0A338F9}" type="presOf" srcId="{16AB55B2-3CA0-4FE7-AA9A-8FA2FDAF11F6}" destId="{EB185F3F-B080-44E2-82AF-F32F442CB9CE}" srcOrd="0" destOrd="0" presId="urn:microsoft.com/office/officeart/2016/7/layout/AccentHomeChevronProcess"/>
    <dgm:cxn modelId="{7129AB7E-1B99-4BC0-AF9C-FA2382A78884}" srcId="{8CCBA7E8-7D25-451D-AF7A-F7FF2C5FDC77}" destId="{16AB55B2-3CA0-4FE7-AA9A-8FA2FDAF11F6}" srcOrd="1" destOrd="0" parTransId="{BFB0093B-BC7F-47EB-B2AC-0E488338D02F}" sibTransId="{7DE62483-868A-4F23-AB3C-7239495615FD}"/>
    <dgm:cxn modelId="{B71DD682-6518-4545-B4CC-F509F6E5BE3A}" type="presOf" srcId="{3F97C206-9044-4B5F-9209-3AC2B36558C6}" destId="{9C7731FD-8485-4156-96A5-FF7A8BA2E749}" srcOrd="0" destOrd="0" presId="urn:microsoft.com/office/officeart/2016/7/layout/AccentHomeChevronProcess"/>
    <dgm:cxn modelId="{F7982D95-2789-4DD8-B162-3E2D37FCCB31}" srcId="{8CCBA7E8-7D25-451D-AF7A-F7FF2C5FDC77}" destId="{DABE779B-883C-46EE-ABB2-CF8C18183910}" srcOrd="0" destOrd="0" parTransId="{0F84A448-24A5-44E9-ABA9-C2CCDA6260CE}" sibTransId="{36A48B45-7E8C-4597-A504-4130A961F458}"/>
    <dgm:cxn modelId="{0F52C39C-32B4-4FE3-AD8B-02D3BCE2E946}" type="presOf" srcId="{0402135C-E822-4115-8AF2-F39CFD7A0594}" destId="{44A613AC-533B-47C2-9CFD-7FD279527017}" srcOrd="0" destOrd="0" presId="urn:microsoft.com/office/officeart/2016/7/layout/AccentHomeChevronProcess"/>
    <dgm:cxn modelId="{B40FA6B8-50C8-476D-B774-D89B1F327691}" srcId="{43E0EEBE-4584-41A5-B90B-656C0C66F011}" destId="{674CB51F-26C7-4625-9737-FDECB94C410B}" srcOrd="0" destOrd="0" parTransId="{312A2F5C-C2A4-41C3-8880-7A2BFB647E96}" sibTransId="{CEA0B6AD-A58F-4E5B-9A67-7A9CA38A5C9E}"/>
    <dgm:cxn modelId="{63DFD6B8-DF49-4B03-918B-1E5C89D95554}" type="presOf" srcId="{DABE779B-883C-46EE-ABB2-CF8C18183910}" destId="{8FD25133-622B-4DDB-8531-555D585294BF}" srcOrd="0" destOrd="0" presId="urn:microsoft.com/office/officeart/2016/7/layout/AccentHomeChevronProcess"/>
    <dgm:cxn modelId="{26C181C7-1C57-484D-AE50-4506C90C6314}" srcId="{8CCBA7E8-7D25-451D-AF7A-F7FF2C5FDC77}" destId="{600EC39D-BADD-45DC-BAB0-D034C4701804}" srcOrd="3" destOrd="0" parTransId="{0F5D3158-EFAA-40DD-B2E9-0B592B427439}" sibTransId="{A562FEE4-A712-4486-99CD-D20F641D496B}"/>
    <dgm:cxn modelId="{001A5CC8-DBB2-409C-AC9D-C50DDD1ECE13}" srcId="{DABE779B-883C-46EE-ABB2-CF8C18183910}" destId="{03A340B6-35F5-4AD3-8C3F-A33C39CB7111}" srcOrd="0" destOrd="0" parTransId="{0FE7BB0E-5B2B-4BD0-BC28-E1381BF952F1}" sibTransId="{C1203447-3841-4BD7-A83A-BE330F696593}"/>
    <dgm:cxn modelId="{5B401BEA-4BCE-4A41-A1B8-F62D41E644B9}" type="presOf" srcId="{600EC39D-BADD-45DC-BAB0-D034C4701804}" destId="{DC13CB3C-5E5C-4C03-9052-20256B25718B}" srcOrd="0" destOrd="0" presId="urn:microsoft.com/office/officeart/2016/7/layout/AccentHomeChevronProcess"/>
    <dgm:cxn modelId="{C14972EE-2F22-489F-91B5-028A2B6D44C5}" type="presOf" srcId="{43E0EEBE-4584-41A5-B90B-656C0C66F011}" destId="{613F7EBB-D73B-490A-AD04-4D7AFB58B3F7}" srcOrd="0" destOrd="0" presId="urn:microsoft.com/office/officeart/2016/7/layout/AccentHomeChevronProcess"/>
    <dgm:cxn modelId="{427C3FF6-CACA-4867-AC8D-5FEE0975EA09}" type="presOf" srcId="{674CB51F-26C7-4625-9737-FDECB94C410B}" destId="{C82D71E1-7824-49F3-96DF-D2FEE88B3F29}" srcOrd="0" destOrd="0" presId="urn:microsoft.com/office/officeart/2016/7/layout/AccentHomeChevronProcess"/>
    <dgm:cxn modelId="{5811FBF6-491D-42A5-BF95-1AF2C7A58AEB}" type="presOf" srcId="{03A340B6-35F5-4AD3-8C3F-A33C39CB7111}" destId="{ACE8B589-B67E-4C8D-9961-FE94B9D7A1FD}" srcOrd="0" destOrd="0" presId="urn:microsoft.com/office/officeart/2016/7/layout/AccentHomeChevronProcess"/>
    <dgm:cxn modelId="{6DA63712-9492-43DD-A782-07D3A286538F}" type="presParOf" srcId="{BC872766-267D-4455-8B53-FA65936F0BF5}" destId="{8F578918-78F4-45F8-B673-2018E7331346}" srcOrd="0" destOrd="0" presId="urn:microsoft.com/office/officeart/2016/7/layout/AccentHomeChevronProcess"/>
    <dgm:cxn modelId="{DEDA2FF5-3E22-40ED-80B0-73B292F0BED3}" type="presParOf" srcId="{8F578918-78F4-45F8-B673-2018E7331346}" destId="{CA430D5B-DC66-4347-BFC2-D4F5557B4F3A}" srcOrd="0" destOrd="0" presId="urn:microsoft.com/office/officeart/2016/7/layout/AccentHomeChevronProcess"/>
    <dgm:cxn modelId="{B0A00A74-FBBA-4225-9A06-490F57228A93}" type="presParOf" srcId="{8F578918-78F4-45F8-B673-2018E7331346}" destId="{8FD25133-622B-4DDB-8531-555D585294BF}" srcOrd="1" destOrd="0" presId="urn:microsoft.com/office/officeart/2016/7/layout/AccentHomeChevronProcess"/>
    <dgm:cxn modelId="{629845F9-65C5-4420-A6AF-4D72E749054C}" type="presParOf" srcId="{8F578918-78F4-45F8-B673-2018E7331346}" destId="{ACE8B589-B67E-4C8D-9961-FE94B9D7A1FD}" srcOrd="2" destOrd="0" presId="urn:microsoft.com/office/officeart/2016/7/layout/AccentHomeChevronProcess"/>
    <dgm:cxn modelId="{6059ECCA-168B-45BC-A43F-64059185F023}" type="presParOf" srcId="{8F578918-78F4-45F8-B673-2018E7331346}" destId="{BE268955-8A71-4174-AB89-80985DCC7E33}" srcOrd="3" destOrd="0" presId="urn:microsoft.com/office/officeart/2016/7/layout/AccentHomeChevronProcess"/>
    <dgm:cxn modelId="{86483B92-DB11-4B1E-AD01-81C37015DE71}" type="presParOf" srcId="{BC872766-267D-4455-8B53-FA65936F0BF5}" destId="{901F90B5-462B-4C30-9F6D-48A9D8189B5C}" srcOrd="1" destOrd="0" presId="urn:microsoft.com/office/officeart/2016/7/layout/AccentHomeChevronProcess"/>
    <dgm:cxn modelId="{6BB2E1FE-6876-45B2-A8EF-7C9F509E964F}" type="presParOf" srcId="{BC872766-267D-4455-8B53-FA65936F0BF5}" destId="{7F4769BE-61D2-4FAF-9503-8FEF113435B3}" srcOrd="2" destOrd="0" presId="urn:microsoft.com/office/officeart/2016/7/layout/AccentHomeChevronProcess"/>
    <dgm:cxn modelId="{AB800689-D511-43FA-A708-47FBE2A637D8}" type="presParOf" srcId="{7F4769BE-61D2-4FAF-9503-8FEF113435B3}" destId="{DC6B04CB-A162-4E4E-B23A-7DFDF1F9548F}" srcOrd="0" destOrd="0" presId="urn:microsoft.com/office/officeart/2016/7/layout/AccentHomeChevronProcess"/>
    <dgm:cxn modelId="{72536F52-BEAA-4427-B805-66AD2661DD1A}" type="presParOf" srcId="{7F4769BE-61D2-4FAF-9503-8FEF113435B3}" destId="{EB185F3F-B080-44E2-82AF-F32F442CB9CE}" srcOrd="1" destOrd="0" presId="urn:microsoft.com/office/officeart/2016/7/layout/AccentHomeChevronProcess"/>
    <dgm:cxn modelId="{2E08DC31-600E-48A9-B88C-ADE7A77E6B7C}" type="presParOf" srcId="{7F4769BE-61D2-4FAF-9503-8FEF113435B3}" destId="{9C7731FD-8485-4156-96A5-FF7A8BA2E749}" srcOrd="2" destOrd="0" presId="urn:microsoft.com/office/officeart/2016/7/layout/AccentHomeChevronProcess"/>
    <dgm:cxn modelId="{55BCDBD4-D9EC-4520-A9E6-EA8FE2F5B6F5}" type="presParOf" srcId="{7F4769BE-61D2-4FAF-9503-8FEF113435B3}" destId="{6A34F1A5-5C0A-46B2-BEB9-1D07B2576131}" srcOrd="3" destOrd="0" presId="urn:microsoft.com/office/officeart/2016/7/layout/AccentHomeChevronProcess"/>
    <dgm:cxn modelId="{6DE90D49-027B-4749-B25A-6BA3213C5DD8}" type="presParOf" srcId="{BC872766-267D-4455-8B53-FA65936F0BF5}" destId="{B9B234DB-B1B0-494C-81AF-1EBFF78252B3}" srcOrd="3" destOrd="0" presId="urn:microsoft.com/office/officeart/2016/7/layout/AccentHomeChevronProcess"/>
    <dgm:cxn modelId="{274774BC-7838-4EDC-BD87-AE085C0E2160}" type="presParOf" srcId="{BC872766-267D-4455-8B53-FA65936F0BF5}" destId="{73EEB882-BB21-4C07-84D6-0819FBE6B07F}" srcOrd="4" destOrd="0" presId="urn:microsoft.com/office/officeart/2016/7/layout/AccentHomeChevronProcess"/>
    <dgm:cxn modelId="{22551E17-3357-4B3B-B773-9286FB6982C0}" type="presParOf" srcId="{73EEB882-BB21-4C07-84D6-0819FBE6B07F}" destId="{93C70994-59B7-49CA-8E3D-27E4E7A7EBD4}" srcOrd="0" destOrd="0" presId="urn:microsoft.com/office/officeart/2016/7/layout/AccentHomeChevronProcess"/>
    <dgm:cxn modelId="{1A8F3845-F585-48F3-9EB7-0E2346665139}" type="presParOf" srcId="{73EEB882-BB21-4C07-84D6-0819FBE6B07F}" destId="{613F7EBB-D73B-490A-AD04-4D7AFB58B3F7}" srcOrd="1" destOrd="0" presId="urn:microsoft.com/office/officeart/2016/7/layout/AccentHomeChevronProcess"/>
    <dgm:cxn modelId="{9BAED545-9445-42FA-94CF-C53F925E519B}" type="presParOf" srcId="{73EEB882-BB21-4C07-84D6-0819FBE6B07F}" destId="{C82D71E1-7824-49F3-96DF-D2FEE88B3F29}" srcOrd="2" destOrd="0" presId="urn:microsoft.com/office/officeart/2016/7/layout/AccentHomeChevronProcess"/>
    <dgm:cxn modelId="{DEEE85F8-5C85-4A0B-96B0-BEA891FC47B3}" type="presParOf" srcId="{73EEB882-BB21-4C07-84D6-0819FBE6B07F}" destId="{81AD81B0-0935-45C2-BED9-E32F7701D5D9}" srcOrd="3" destOrd="0" presId="urn:microsoft.com/office/officeart/2016/7/layout/AccentHomeChevronProcess"/>
    <dgm:cxn modelId="{44D8BBAF-3D5F-4DDE-AEDC-FA220F0A335D}" type="presParOf" srcId="{BC872766-267D-4455-8B53-FA65936F0BF5}" destId="{6DFBD38F-4D96-47FC-866E-CEEDAC73D3D5}" srcOrd="5" destOrd="0" presId="urn:microsoft.com/office/officeart/2016/7/layout/AccentHomeChevronProcess"/>
    <dgm:cxn modelId="{1E25036B-67AF-4D47-A0A0-D9E62B1A6493}" type="presParOf" srcId="{BC872766-267D-4455-8B53-FA65936F0BF5}" destId="{FAE19C5B-551F-485D-BAAB-D5976B6203A5}" srcOrd="6" destOrd="0" presId="urn:microsoft.com/office/officeart/2016/7/layout/AccentHomeChevronProcess"/>
    <dgm:cxn modelId="{88C2886A-852A-429B-923F-BDF509F29B3B}" type="presParOf" srcId="{FAE19C5B-551F-485D-BAAB-D5976B6203A5}" destId="{795A593E-52BE-4CE9-A3DC-E278B2B5263B}" srcOrd="0" destOrd="0" presId="urn:microsoft.com/office/officeart/2016/7/layout/AccentHomeChevronProcess"/>
    <dgm:cxn modelId="{CBE1363E-6B25-484D-9DB3-BABC001CB4FB}" type="presParOf" srcId="{FAE19C5B-551F-485D-BAAB-D5976B6203A5}" destId="{DC13CB3C-5E5C-4C03-9052-20256B25718B}" srcOrd="1" destOrd="0" presId="urn:microsoft.com/office/officeart/2016/7/layout/AccentHomeChevronProcess"/>
    <dgm:cxn modelId="{ECA4AE09-CC89-499F-8BD8-3A6862EE8B41}" type="presParOf" srcId="{FAE19C5B-551F-485D-BAAB-D5976B6203A5}" destId="{44A613AC-533B-47C2-9CFD-7FD279527017}" srcOrd="2" destOrd="0" presId="urn:microsoft.com/office/officeart/2016/7/layout/AccentHomeChevronProcess"/>
    <dgm:cxn modelId="{6A10119B-B423-4B93-B884-FA1D2C71D459}" type="presParOf" srcId="{FAE19C5B-551F-485D-BAAB-D5976B6203A5}" destId="{86EC5559-6AC9-4BDF-B9C9-970544C19246}"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795277" y="583253"/>
          <a:ext cx="352868" cy="2362175"/>
        </a:xfrm>
        <a:prstGeom prst="round2SameRect">
          <a:avLst/>
        </a:prstGeom>
        <a:solidFill>
          <a:srgbClr val="1CADE4">
            <a:shade val="80000"/>
            <a:hueOff val="0"/>
            <a:satOff val="0"/>
            <a:lumOff val="0"/>
            <a:alphaOff val="0"/>
          </a:srgbClr>
        </a:solidFill>
        <a:ln w="22225" cap="rnd" cmpd="sng" algn="ctr">
          <a:solidFill>
            <a:srgbClr val="1CADE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latin typeface="Franklin Gothic Book" panose="020B0502020104020203"/>
              <a:ea typeface="+mn-ea"/>
              <a:cs typeface="+mn-cs"/>
            </a:rPr>
            <a:t>2017</a:t>
          </a:r>
        </a:p>
      </dsp:txBody>
      <dsp:txXfrm rot="5400000">
        <a:off x="807850" y="1605132"/>
        <a:ext cx="2344949" cy="318416"/>
      </dsp:txXfrm>
    </dsp:sp>
    <dsp:sp modelId="{5A1B764B-0DC5-47CD-BDEA-9E67799496EC}">
      <dsp:nvSpPr>
        <dsp:cNvPr id="0" name=""/>
        <dsp:cNvSpPr/>
      </dsp:nvSpPr>
      <dsp:spPr>
        <a:xfrm>
          <a:off x="3231" y="0"/>
          <a:ext cx="3936959" cy="1235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Franklin Gothic Book" panose="020B0502020104020203"/>
              <a:ea typeface="+mn-ea"/>
              <a:cs typeface="+mn-cs"/>
            </a:rPr>
            <a:t>Open Ed Conference - Anaheim</a:t>
          </a:r>
        </a:p>
      </dsp:txBody>
      <dsp:txXfrm>
        <a:off x="3231" y="0"/>
        <a:ext cx="3936959" cy="1235039"/>
      </dsp:txXfrm>
    </dsp:sp>
    <dsp:sp modelId="{122B38A3-0442-4747-820C-1F37877E2B0E}">
      <dsp:nvSpPr>
        <dsp:cNvPr id="0" name=""/>
        <dsp:cNvSpPr/>
      </dsp:nvSpPr>
      <dsp:spPr>
        <a:xfrm>
          <a:off x="1971711" y="1305612"/>
          <a:ext cx="0" cy="282294"/>
        </a:xfrm>
        <a:prstGeom prst="line">
          <a:avLst/>
        </a:prstGeom>
        <a:noFill/>
        <a:ln w="12700" cap="rnd" cmpd="sng" algn="ctr">
          <a:solidFill>
            <a:srgbClr val="1CADE4">
              <a:shade val="90000"/>
              <a:hueOff val="93466"/>
              <a:satOff val="1924"/>
              <a:lumOff val="8231"/>
              <a:alphaOff val="0"/>
            </a:srgbClr>
          </a:solidFill>
          <a:prstDash val="dash"/>
          <a:miter lim="800000"/>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936424" y="1235039"/>
          <a:ext cx="70573" cy="70573"/>
        </a:xfrm>
        <a:prstGeom prst="ellipse">
          <a:avLst/>
        </a:prstGeom>
        <a:solidFill>
          <a:srgbClr val="1CADE4">
            <a:shade val="80000"/>
            <a:hueOff val="0"/>
            <a:satOff val="0"/>
            <a:lumOff val="0"/>
            <a:alphaOff val="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3152799" y="1587907"/>
          <a:ext cx="2362175" cy="352868"/>
        </a:xfrm>
        <a:prstGeom prst="rect">
          <a:avLst/>
        </a:prstGeom>
        <a:solidFill>
          <a:srgbClr val="FFFF00"/>
        </a:solidFill>
        <a:ln w="22225" cap="rnd" cmpd="sng" algn="ctr">
          <a:solidFill>
            <a:srgbClr val="1CADE4">
              <a:shade val="80000"/>
              <a:hueOff val="148730"/>
              <a:satOff val="-3019"/>
              <a:lumOff val="1022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latin typeface="Franklin Gothic Book" panose="020B0502020104020203"/>
              <a:ea typeface="+mn-ea"/>
              <a:cs typeface="+mn-cs"/>
            </a:rPr>
            <a:t>2018</a:t>
          </a:r>
        </a:p>
      </dsp:txBody>
      <dsp:txXfrm>
        <a:off x="3152799" y="1587907"/>
        <a:ext cx="2362175" cy="352868"/>
      </dsp:txXfrm>
    </dsp:sp>
    <dsp:sp modelId="{DF65791B-462E-4589-B98D-F60587330CA8}">
      <dsp:nvSpPr>
        <dsp:cNvPr id="0" name=""/>
        <dsp:cNvSpPr/>
      </dsp:nvSpPr>
      <dsp:spPr>
        <a:xfrm>
          <a:off x="2365407" y="2293643"/>
          <a:ext cx="3936959" cy="1235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Franklin Gothic Book" panose="020B0502020104020203"/>
              <a:ea typeface="+mn-ea"/>
              <a:cs typeface="+mn-cs"/>
            </a:rPr>
            <a:t>First Fellowship Offered to Montgomery College Faculty</a:t>
          </a:r>
        </a:p>
      </dsp:txBody>
      <dsp:txXfrm>
        <a:off x="2365407" y="2293643"/>
        <a:ext cx="3936959" cy="1235039"/>
      </dsp:txXfrm>
    </dsp:sp>
    <dsp:sp modelId="{DBA410EB-5F61-4F46-92D9-C5B0AA59EE15}">
      <dsp:nvSpPr>
        <dsp:cNvPr id="0" name=""/>
        <dsp:cNvSpPr/>
      </dsp:nvSpPr>
      <dsp:spPr>
        <a:xfrm>
          <a:off x="4333887" y="1940775"/>
          <a:ext cx="0" cy="282294"/>
        </a:xfrm>
        <a:prstGeom prst="line">
          <a:avLst/>
        </a:prstGeom>
        <a:noFill/>
        <a:ln w="12700" cap="rnd" cmpd="sng" algn="ctr">
          <a:solidFill>
            <a:srgbClr val="1CADE4">
              <a:shade val="90000"/>
              <a:hueOff val="140199"/>
              <a:satOff val="2886"/>
              <a:lumOff val="12346"/>
              <a:alphaOff val="0"/>
            </a:srgbClr>
          </a:solidFill>
          <a:prstDash val="dash"/>
          <a:miter lim="800000"/>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4298600" y="2223070"/>
          <a:ext cx="70573" cy="70573"/>
        </a:xfrm>
        <a:prstGeom prst="ellipse">
          <a:avLst/>
        </a:prstGeom>
        <a:solidFill>
          <a:srgbClr val="1CADE4">
            <a:shade val="80000"/>
            <a:hueOff val="148730"/>
            <a:satOff val="-3019"/>
            <a:lumOff val="10226"/>
            <a:alphaOff val="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a:off x="5514975" y="1587907"/>
          <a:ext cx="2362175" cy="352868"/>
        </a:xfrm>
        <a:prstGeom prst="rect">
          <a:avLst/>
        </a:prstGeom>
        <a:solidFill>
          <a:srgbClr val="42BA97">
            <a:lumMod val="60000"/>
            <a:lumOff val="40000"/>
          </a:srgbClr>
        </a:solidFill>
        <a:ln w="22225" cap="rnd" cmpd="sng" algn="ctr">
          <a:solidFill>
            <a:srgbClr val="1CADE4">
              <a:shade val="80000"/>
              <a:hueOff val="297461"/>
              <a:satOff val="-6039"/>
              <a:lumOff val="2045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latin typeface="Franklin Gothic Book" panose="020B0502020104020203"/>
              <a:ea typeface="+mn-ea"/>
              <a:cs typeface="+mn-cs"/>
            </a:rPr>
            <a:t>2019-2023</a:t>
          </a:r>
        </a:p>
      </dsp:txBody>
      <dsp:txXfrm>
        <a:off x="5514975" y="1587907"/>
        <a:ext cx="2362175" cy="352868"/>
      </dsp:txXfrm>
    </dsp:sp>
    <dsp:sp modelId="{B4723E2A-4FF1-452A-BD25-8EC364F15A6F}">
      <dsp:nvSpPr>
        <dsp:cNvPr id="0" name=""/>
        <dsp:cNvSpPr/>
      </dsp:nvSpPr>
      <dsp:spPr>
        <a:xfrm>
          <a:off x="4727583" y="0"/>
          <a:ext cx="3936959" cy="1235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Franklin Gothic Book" panose="020B0502020104020203"/>
              <a:ea typeface="+mn-ea"/>
              <a:cs typeface="+mn-cs"/>
            </a:rPr>
            <a:t>12 Additional Partners Join – US, Canada, Caribbean,           Central America</a:t>
          </a:r>
        </a:p>
      </dsp:txBody>
      <dsp:txXfrm>
        <a:off x="4727583" y="0"/>
        <a:ext cx="3936959" cy="1235039"/>
      </dsp:txXfrm>
    </dsp:sp>
    <dsp:sp modelId="{440E9361-37D2-4157-AF38-7B49AD23708B}">
      <dsp:nvSpPr>
        <dsp:cNvPr id="0" name=""/>
        <dsp:cNvSpPr/>
      </dsp:nvSpPr>
      <dsp:spPr>
        <a:xfrm>
          <a:off x="6696062" y="1305612"/>
          <a:ext cx="0" cy="282294"/>
        </a:xfrm>
        <a:prstGeom prst="line">
          <a:avLst/>
        </a:prstGeom>
        <a:noFill/>
        <a:ln w="12700" cap="rnd" cmpd="sng" algn="ctr">
          <a:solidFill>
            <a:srgbClr val="1CADE4">
              <a:shade val="90000"/>
              <a:hueOff val="186931"/>
              <a:satOff val="3848"/>
              <a:lumOff val="16461"/>
              <a:alphaOff val="0"/>
            </a:srgbClr>
          </a:solidFill>
          <a:prstDash val="dash"/>
          <a:miter lim="800000"/>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6660776" y="1235039"/>
          <a:ext cx="70573" cy="70573"/>
        </a:xfrm>
        <a:prstGeom prst="ellipse">
          <a:avLst/>
        </a:prstGeom>
        <a:solidFill>
          <a:srgbClr val="1CADE4">
            <a:shade val="80000"/>
            <a:hueOff val="297461"/>
            <a:satOff val="-6039"/>
            <a:lumOff val="20451"/>
            <a:alphaOff val="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1D1BD-79F9-41E2-A25B-E7D5AE6D7BEE}">
      <dsp:nvSpPr>
        <dsp:cNvPr id="0" name=""/>
        <dsp:cNvSpPr/>
      </dsp:nvSpPr>
      <dsp:spPr>
        <a:xfrm rot="5400000">
          <a:off x="8881804" y="583253"/>
          <a:ext cx="352868" cy="2362175"/>
        </a:xfrm>
        <a:prstGeom prst="round2SameRect">
          <a:avLst/>
        </a:prstGeom>
        <a:solidFill>
          <a:srgbClr val="FFC000"/>
        </a:solidFill>
        <a:ln w="22225" cap="rnd" cmpd="sng" algn="ctr">
          <a:solidFill>
            <a:srgbClr val="1CADE4">
              <a:shade val="80000"/>
              <a:hueOff val="446191"/>
              <a:satOff val="-9058"/>
              <a:lumOff val="30677"/>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latin typeface="Franklin Gothic Book" panose="020B0502020104020203"/>
              <a:ea typeface="+mn-ea"/>
              <a:cs typeface="+mn-cs"/>
            </a:rPr>
            <a:t>2023</a:t>
          </a:r>
        </a:p>
      </dsp:txBody>
      <dsp:txXfrm rot="-5400000">
        <a:off x="7877151" y="1605132"/>
        <a:ext cx="2344949" cy="318416"/>
      </dsp:txXfrm>
    </dsp:sp>
    <dsp:sp modelId="{48841CB6-D0B3-4A27-B654-9A9B86E2B403}">
      <dsp:nvSpPr>
        <dsp:cNvPr id="0" name=""/>
        <dsp:cNvSpPr/>
      </dsp:nvSpPr>
      <dsp:spPr>
        <a:xfrm>
          <a:off x="7089758" y="2293643"/>
          <a:ext cx="3936959" cy="1235039"/>
        </a:xfrm>
        <a:prstGeom prst="rect">
          <a:avLst/>
        </a:prstGeom>
        <a:noFill/>
        <a:ln>
          <a:noFill/>
        </a:ln>
        <a:effectLst/>
      </dsp:spPr>
      <dsp:style>
        <a:lnRef idx="0">
          <a:scrgbClr r="0" g="0" b="0"/>
        </a:lnRef>
        <a:fillRef idx="0">
          <a:scrgbClr r="0" g="0" b="0"/>
        </a:fillRef>
        <a:effectRef idx="0">
          <a:scrgbClr r="0" g="0" b="0"/>
        </a:effectRef>
        <a:fontRef idx="minor"/>
      </dsp:style>
    </dsp:sp>
    <dsp:sp modelId="{AEF6265C-A6EC-4795-9606-DD39AD2DF8C5}">
      <dsp:nvSpPr>
        <dsp:cNvPr id="0" name=""/>
        <dsp:cNvSpPr/>
      </dsp:nvSpPr>
      <dsp:spPr>
        <a:xfrm>
          <a:off x="9058238" y="1940775"/>
          <a:ext cx="0" cy="282294"/>
        </a:xfrm>
        <a:prstGeom prst="line">
          <a:avLst/>
        </a:prstGeom>
        <a:noFill/>
        <a:ln w="12700" cap="rnd" cmpd="sng" algn="ctr">
          <a:solidFill>
            <a:srgbClr val="1CADE4">
              <a:shade val="90000"/>
              <a:hueOff val="446212"/>
              <a:satOff val="-8602"/>
              <a:lumOff val="28124"/>
              <a:alphaOff val="0"/>
            </a:srgbClr>
          </a:solidFill>
          <a:prstDash val="dash"/>
          <a:miter lim="800000"/>
        </a:ln>
        <a:effectLst/>
      </dsp:spPr>
      <dsp:style>
        <a:lnRef idx="1">
          <a:scrgbClr r="0" g="0" b="0"/>
        </a:lnRef>
        <a:fillRef idx="0">
          <a:scrgbClr r="0" g="0" b="0"/>
        </a:fillRef>
        <a:effectRef idx="0">
          <a:scrgbClr r="0" g="0" b="0"/>
        </a:effectRef>
        <a:fontRef idx="minor"/>
      </dsp:style>
    </dsp:sp>
    <dsp:sp modelId="{D0896828-934A-441F-BDF2-1D122630E4F4}">
      <dsp:nvSpPr>
        <dsp:cNvPr id="0" name=""/>
        <dsp:cNvSpPr/>
      </dsp:nvSpPr>
      <dsp:spPr>
        <a:xfrm>
          <a:off x="9022951" y="2223070"/>
          <a:ext cx="70573" cy="70573"/>
        </a:xfrm>
        <a:prstGeom prst="ellipse">
          <a:avLst/>
        </a:prstGeom>
        <a:solidFill>
          <a:srgbClr val="1CADE4">
            <a:shade val="80000"/>
            <a:hueOff val="446191"/>
            <a:satOff val="-9058"/>
            <a:lumOff val="30677"/>
            <a:alphaOff val="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2679C-BAF0-493A-9EA5-073271C53C47}">
      <dsp:nvSpPr>
        <dsp:cNvPr id="0" name=""/>
        <dsp:cNvSpPr/>
      </dsp:nvSpPr>
      <dsp:spPr>
        <a:xfrm>
          <a:off x="3258" y="1428656"/>
          <a:ext cx="1398667" cy="735927"/>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Arial" pitchFamily="34" charset="0"/>
              <a:cs typeface="Arial" pitchFamily="34" charset="0"/>
            </a:rPr>
            <a:t>March:     Call for Applications</a:t>
          </a:r>
        </a:p>
      </dsp:txBody>
      <dsp:txXfrm>
        <a:off x="3258" y="1428656"/>
        <a:ext cx="1214685" cy="735927"/>
      </dsp:txXfrm>
    </dsp:sp>
    <dsp:sp modelId="{C56ADD4E-64DC-47C4-BB09-DE0CF61986C7}">
      <dsp:nvSpPr>
        <dsp:cNvPr id="0" name=""/>
        <dsp:cNvSpPr/>
      </dsp:nvSpPr>
      <dsp:spPr>
        <a:xfrm>
          <a:off x="1033962" y="1428656"/>
          <a:ext cx="1839819" cy="735927"/>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Arial" pitchFamily="34" charset="0"/>
              <a:cs typeface="Arial" pitchFamily="34" charset="0"/>
            </a:rPr>
            <a:t>Summer Institute</a:t>
          </a:r>
        </a:p>
      </dsp:txBody>
      <dsp:txXfrm>
        <a:off x="1401926" y="1428656"/>
        <a:ext cx="1103892" cy="735927"/>
      </dsp:txXfrm>
    </dsp:sp>
    <dsp:sp modelId="{E70EBA91-A507-4C43-A9C1-DCA48F77497E}">
      <dsp:nvSpPr>
        <dsp:cNvPr id="0" name=""/>
        <dsp:cNvSpPr/>
      </dsp:nvSpPr>
      <dsp:spPr>
        <a:xfrm>
          <a:off x="2505818" y="1428656"/>
          <a:ext cx="1695927" cy="735927"/>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0000"/>
              </a:solidFill>
              <a:latin typeface="Arial" pitchFamily="34" charset="0"/>
              <a:cs typeface="Arial" pitchFamily="34" charset="0"/>
            </a:rPr>
            <a:t>Assignment Deployment</a:t>
          </a:r>
        </a:p>
      </dsp:txBody>
      <dsp:txXfrm>
        <a:off x="2873782" y="1428656"/>
        <a:ext cx="960000" cy="735927"/>
      </dsp:txXfrm>
    </dsp:sp>
    <dsp:sp modelId="{7CB9BE0A-3DD9-4F3C-869C-E06DD57155C0}">
      <dsp:nvSpPr>
        <dsp:cNvPr id="0" name=""/>
        <dsp:cNvSpPr/>
      </dsp:nvSpPr>
      <dsp:spPr>
        <a:xfrm>
          <a:off x="3833782" y="1428656"/>
          <a:ext cx="1997713" cy="735927"/>
        </a:xfrm>
        <a:prstGeom prst="chevron">
          <a:avLst/>
        </a:prstGeom>
        <a:solidFill>
          <a:srgbClr val="FF0000">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Arial" pitchFamily="34" charset="0"/>
              <a:cs typeface="Arial" pitchFamily="34" charset="0"/>
            </a:rPr>
            <a:t>Student Engagement</a:t>
          </a:r>
        </a:p>
      </dsp:txBody>
      <dsp:txXfrm>
        <a:off x="4201746" y="1428656"/>
        <a:ext cx="1261786" cy="735927"/>
      </dsp:txXfrm>
    </dsp:sp>
    <dsp:sp modelId="{62C90EE3-6C81-4C9E-A6BC-D0096A855D7F}">
      <dsp:nvSpPr>
        <dsp:cNvPr id="0" name=""/>
        <dsp:cNvSpPr/>
      </dsp:nvSpPr>
      <dsp:spPr>
        <a:xfrm>
          <a:off x="5463531" y="1428656"/>
          <a:ext cx="2021998" cy="735927"/>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Arial" pitchFamily="34" charset="0"/>
              <a:cs typeface="Arial" pitchFamily="34" charset="0"/>
            </a:rPr>
            <a:t>Faculty Reflection</a:t>
          </a:r>
        </a:p>
      </dsp:txBody>
      <dsp:txXfrm>
        <a:off x="5831495" y="1428656"/>
        <a:ext cx="1286071" cy="735927"/>
      </dsp:txXfrm>
    </dsp:sp>
    <dsp:sp modelId="{98612FB2-92E0-40A6-95D6-324DB2D9FF7D}">
      <dsp:nvSpPr>
        <dsp:cNvPr id="0" name=""/>
        <dsp:cNvSpPr/>
      </dsp:nvSpPr>
      <dsp:spPr>
        <a:xfrm>
          <a:off x="7117566" y="1428656"/>
          <a:ext cx="1839819" cy="735927"/>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latin typeface="Arial" pitchFamily="34" charset="0"/>
              <a:cs typeface="Arial" pitchFamily="34" charset="0"/>
            </a:rPr>
            <a:t>March: Showcase</a:t>
          </a:r>
        </a:p>
      </dsp:txBody>
      <dsp:txXfrm>
        <a:off x="7485530" y="1428656"/>
        <a:ext cx="1103892" cy="735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30D5B-DC66-4347-BFC2-D4F5557B4F3A}">
      <dsp:nvSpPr>
        <dsp:cNvPr id="0" name=""/>
        <dsp:cNvSpPr/>
      </dsp:nvSpPr>
      <dsp:spPr>
        <a:xfrm rot="5400000">
          <a:off x="-1084821" y="2178873"/>
          <a:ext cx="2439915" cy="250983"/>
        </a:xfrm>
        <a:prstGeom prst="corner">
          <a:avLst>
            <a:gd name="adj1" fmla="val 1000"/>
            <a:gd name="adj2" fmla="val 1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FD25133-622B-4DDB-8531-555D585294BF}">
      <dsp:nvSpPr>
        <dsp:cNvPr id="0" name=""/>
        <dsp:cNvSpPr/>
      </dsp:nvSpPr>
      <dsp:spPr>
        <a:xfrm>
          <a:off x="9644" y="3524322"/>
          <a:ext cx="3137296" cy="813305"/>
        </a:xfrm>
        <a:prstGeom prst="homePlate">
          <a:avLst>
            <a:gd name="adj" fmla="val 25000"/>
          </a:avLst>
        </a:prstGeom>
        <a:solidFill>
          <a:srgbClr val="FFFF00"/>
        </a:soli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March</a:t>
          </a:r>
        </a:p>
      </dsp:txBody>
      <dsp:txXfrm>
        <a:off x="9644" y="3524322"/>
        <a:ext cx="3035633" cy="813305"/>
      </dsp:txXfrm>
    </dsp:sp>
    <dsp:sp modelId="{ACE8B589-B67E-4C8D-9961-FE94B9D7A1FD}">
      <dsp:nvSpPr>
        <dsp:cNvPr id="0" name=""/>
        <dsp:cNvSpPr/>
      </dsp:nvSpPr>
      <dsp:spPr>
        <a:xfrm>
          <a:off x="260627" y="1234997"/>
          <a:ext cx="2547485" cy="1704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US" sz="1800" b="1" kern="1200" dirty="0">
              <a:latin typeface="Calibri Light" panose="020F0302020204030204"/>
            </a:rPr>
            <a:t>Application Process Begins</a:t>
          </a:r>
          <a:endParaRPr lang="en-US" sz="1800" b="1" kern="1200" dirty="0"/>
        </a:p>
      </dsp:txBody>
      <dsp:txXfrm>
        <a:off x="260627" y="1234997"/>
        <a:ext cx="2547485" cy="1704109"/>
      </dsp:txXfrm>
    </dsp:sp>
    <dsp:sp modelId="{DC6B04CB-A162-4E4E-B23A-7DFDF1F9548F}">
      <dsp:nvSpPr>
        <dsp:cNvPr id="0" name=""/>
        <dsp:cNvSpPr/>
      </dsp:nvSpPr>
      <dsp:spPr>
        <a:xfrm rot="5400000">
          <a:off x="1926983" y="2178873"/>
          <a:ext cx="2439915" cy="250983"/>
        </a:xfrm>
        <a:prstGeom prst="corner">
          <a:avLst>
            <a:gd name="adj1" fmla="val 1000"/>
            <a:gd name="adj2" fmla="val 1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B185F3F-B080-44E2-82AF-F32F442CB9CE}">
      <dsp:nvSpPr>
        <dsp:cNvPr id="0" name=""/>
        <dsp:cNvSpPr/>
      </dsp:nvSpPr>
      <dsp:spPr>
        <a:xfrm>
          <a:off x="3021449" y="3524322"/>
          <a:ext cx="3137296" cy="813305"/>
        </a:xfrm>
        <a:prstGeom prst="chevron">
          <a:avLst>
            <a:gd name="adj" fmla="val 25000"/>
          </a:avLst>
        </a:prstGeom>
        <a:solidFill>
          <a:srgbClr val="00B0F0"/>
        </a:soli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April</a:t>
          </a:r>
        </a:p>
      </dsp:txBody>
      <dsp:txXfrm>
        <a:off x="3224775" y="3524322"/>
        <a:ext cx="2730644" cy="813305"/>
      </dsp:txXfrm>
    </dsp:sp>
    <dsp:sp modelId="{9C7731FD-8485-4156-96A5-FF7A8BA2E749}">
      <dsp:nvSpPr>
        <dsp:cNvPr id="0" name=""/>
        <dsp:cNvSpPr/>
      </dsp:nvSpPr>
      <dsp:spPr>
        <a:xfrm>
          <a:off x="3272432" y="1234997"/>
          <a:ext cx="2547485" cy="1704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US" sz="1800" b="1" kern="1200" dirty="0">
              <a:latin typeface="Calibri Light" panose="020F0302020204030204"/>
            </a:rPr>
            <a:t>Selections and Announcements</a:t>
          </a:r>
        </a:p>
      </dsp:txBody>
      <dsp:txXfrm>
        <a:off x="3272432" y="1234997"/>
        <a:ext cx="2547485" cy="1704109"/>
      </dsp:txXfrm>
    </dsp:sp>
    <dsp:sp modelId="{93C70994-59B7-49CA-8E3D-27E4E7A7EBD4}">
      <dsp:nvSpPr>
        <dsp:cNvPr id="0" name=""/>
        <dsp:cNvSpPr/>
      </dsp:nvSpPr>
      <dsp:spPr>
        <a:xfrm rot="5400000">
          <a:off x="4938788" y="2178873"/>
          <a:ext cx="2439915" cy="250983"/>
        </a:xfrm>
        <a:prstGeom prst="corner">
          <a:avLst>
            <a:gd name="adj1" fmla="val 1000"/>
            <a:gd name="adj2" fmla="val 1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13F7EBB-D73B-490A-AD04-4D7AFB58B3F7}">
      <dsp:nvSpPr>
        <dsp:cNvPr id="0" name=""/>
        <dsp:cNvSpPr/>
      </dsp:nvSpPr>
      <dsp:spPr>
        <a:xfrm>
          <a:off x="6033254" y="3524322"/>
          <a:ext cx="3137296" cy="813305"/>
        </a:xfrm>
        <a:prstGeom prst="chevron">
          <a:avLst>
            <a:gd name="adj" fmla="val 25000"/>
          </a:avLst>
        </a:prstGeom>
        <a:solidFill>
          <a:schemeClr val="accent1">
            <a:lumMod val="40000"/>
            <a:lumOff val="60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June - August</a:t>
          </a:r>
        </a:p>
      </dsp:txBody>
      <dsp:txXfrm>
        <a:off x="6236580" y="3524322"/>
        <a:ext cx="2730644" cy="813305"/>
      </dsp:txXfrm>
    </dsp:sp>
    <dsp:sp modelId="{C82D71E1-7824-49F3-96DF-D2FEE88B3F29}">
      <dsp:nvSpPr>
        <dsp:cNvPr id="0" name=""/>
        <dsp:cNvSpPr/>
      </dsp:nvSpPr>
      <dsp:spPr>
        <a:xfrm>
          <a:off x="6284237" y="1234997"/>
          <a:ext cx="2547485" cy="1704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US" sz="1800" b="1" kern="1200" dirty="0">
              <a:latin typeface="Calibri Light" panose="020F0302020204030204"/>
            </a:rPr>
            <a:t>Summer Fellowship</a:t>
          </a:r>
        </a:p>
      </dsp:txBody>
      <dsp:txXfrm>
        <a:off x="6284237" y="1234997"/>
        <a:ext cx="2547485" cy="1704109"/>
      </dsp:txXfrm>
    </dsp:sp>
    <dsp:sp modelId="{795A593E-52BE-4CE9-A3DC-E278B2B5263B}">
      <dsp:nvSpPr>
        <dsp:cNvPr id="0" name=""/>
        <dsp:cNvSpPr/>
      </dsp:nvSpPr>
      <dsp:spPr>
        <a:xfrm rot="5400000">
          <a:off x="7950593" y="2178873"/>
          <a:ext cx="2439915" cy="250983"/>
        </a:xfrm>
        <a:prstGeom prst="corner">
          <a:avLst>
            <a:gd name="adj1" fmla="val 1000"/>
            <a:gd name="adj2" fmla="val 1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C13CB3C-5E5C-4C03-9052-20256B25718B}">
      <dsp:nvSpPr>
        <dsp:cNvPr id="0" name=""/>
        <dsp:cNvSpPr/>
      </dsp:nvSpPr>
      <dsp:spPr>
        <a:xfrm>
          <a:off x="9045059" y="3524322"/>
          <a:ext cx="3137296" cy="813305"/>
        </a:xfrm>
        <a:prstGeom prst="chevron">
          <a:avLst>
            <a:gd name="adj" fmla="val 25000"/>
          </a:avLst>
        </a:prstGeom>
        <a:solidFill>
          <a:srgbClr val="5DAAB0"/>
        </a:soli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Beginning Fall</a:t>
          </a:r>
        </a:p>
      </dsp:txBody>
      <dsp:txXfrm>
        <a:off x="9248385" y="3524322"/>
        <a:ext cx="2730644" cy="813305"/>
      </dsp:txXfrm>
    </dsp:sp>
    <dsp:sp modelId="{44A613AC-533B-47C2-9CFD-7FD279527017}">
      <dsp:nvSpPr>
        <dsp:cNvPr id="0" name=""/>
        <dsp:cNvSpPr/>
      </dsp:nvSpPr>
      <dsp:spPr>
        <a:xfrm>
          <a:off x="9296042" y="1234997"/>
          <a:ext cx="2547485" cy="1704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US" sz="1800" b="1" kern="1200" dirty="0">
              <a:latin typeface="Calibri Light" panose="020F0302020204030204"/>
            </a:rPr>
            <a:t>Implementation of Fellowship Work in Course(s) </a:t>
          </a:r>
          <a:r>
            <a:rPr lang="en-US" sz="1800" b="1" u="sng" kern="1200" dirty="0">
              <a:latin typeface="Calibri Light" panose="020F0302020204030204"/>
            </a:rPr>
            <a:t>and</a:t>
          </a:r>
          <a:r>
            <a:rPr lang="en-US" sz="1800" b="1" kern="1200" dirty="0">
              <a:latin typeface="Calibri Light" panose="020F0302020204030204"/>
            </a:rPr>
            <a:t> Optional Student-Faculty Showcase</a:t>
          </a:r>
        </a:p>
      </dsp:txBody>
      <dsp:txXfrm>
        <a:off x="9296042" y="1234997"/>
        <a:ext cx="2547485" cy="1704109"/>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12/4/2023</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7740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213147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204882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204250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420825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363673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Shinta</a:t>
            </a:r>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4136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3516304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4" y="2996158"/>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8E2517-6DD5-440E-AE48-174F885392F8}"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Title 1"/>
          <p:cNvSpPr>
            <a:spLocks noGrp="1"/>
          </p:cNvSpPr>
          <p:nvPr>
            <p:ph type="title" hasCustomPrompt="1"/>
          </p:nvPr>
        </p:nvSpPr>
        <p:spPr>
          <a:xfrm>
            <a:off x="1377951" y="1906802"/>
            <a:ext cx="9440333" cy="1754326"/>
          </a:xfrm>
        </p:spPr>
        <p:txBody>
          <a:bodyPr vert="horz" wrap="square" lIns="91440" tIns="45720" rIns="91440" bIns="45720" rtlCol="0" anchor="b" anchorCtr="0">
            <a:spAutoFit/>
          </a:bodyPr>
          <a:lstStyle>
            <a:lvl1pPr marL="280988" indent="-91440">
              <a:lnSpc>
                <a:spcPct val="90000"/>
              </a:lnSpc>
              <a:defRPr lang="en-US" sz="3000" kern="2200" spc="0" baseline="0" dirty="0">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eu</a:t>
            </a:r>
            <a:r>
              <a:rPr lang="en-US" dirty="0"/>
              <a:t> </a:t>
            </a:r>
            <a:r>
              <a:rPr lang="en-US" dirty="0" err="1"/>
              <a:t>diam</a:t>
            </a:r>
            <a:r>
              <a:rPr lang="en-US" dirty="0"/>
              <a:t> </a:t>
            </a:r>
            <a:r>
              <a:rPr lang="en-US" dirty="0" err="1"/>
              <a:t>viverra,semper</a:t>
            </a:r>
            <a:r>
              <a:rPr lang="en-US" dirty="0"/>
              <a:t> </a:t>
            </a:r>
            <a:r>
              <a:rPr lang="en-US" dirty="0" err="1"/>
              <a:t>odio</a:t>
            </a:r>
            <a:r>
              <a:rPr lang="en-US" dirty="0"/>
              <a:t> </a:t>
            </a:r>
            <a:r>
              <a:rPr lang="en-US" dirty="0" err="1"/>
              <a:t>eu</a:t>
            </a:r>
            <a:r>
              <a:rPr lang="en-US" dirty="0"/>
              <a:t>, </a:t>
            </a:r>
            <a:r>
              <a:rPr lang="en-US" dirty="0" err="1"/>
              <a:t>interdum</a:t>
            </a:r>
            <a:r>
              <a:rPr lang="en-US" dirty="0"/>
              <a:t> </a:t>
            </a:r>
            <a:r>
              <a:rPr lang="en-US" dirty="0" err="1"/>
              <a:t>turpis</a:t>
            </a:r>
            <a:r>
              <a:rPr lang="en-US" dirty="0"/>
              <a:t>. </a:t>
            </a:r>
            <a:r>
              <a:rPr lang="en-US" dirty="0" err="1"/>
              <a:t>Proin</a:t>
            </a:r>
            <a:r>
              <a:rPr lang="en-US" dirty="0"/>
              <a:t> </a:t>
            </a:r>
            <a:r>
              <a:rPr lang="en-US" dirty="0" err="1"/>
              <a:t>placerat</a:t>
            </a:r>
            <a:r>
              <a:rPr lang="en-US" dirty="0"/>
              <a:t> ipsum mi, ac </a:t>
            </a:r>
            <a:r>
              <a:rPr lang="en-US" dirty="0" err="1"/>
              <a:t>sodales</a:t>
            </a:r>
            <a:r>
              <a:rPr lang="en-US" dirty="0"/>
              <a:t> </a:t>
            </a:r>
            <a:r>
              <a:rPr lang="en-US" dirty="0" err="1"/>
              <a:t>tellus</a:t>
            </a:r>
            <a:r>
              <a:rPr lang="en-US" dirty="0"/>
              <a:t> </a:t>
            </a:r>
            <a:r>
              <a:rPr lang="en-US" dirty="0" err="1"/>
              <a:t>congue</a:t>
            </a:r>
            <a:r>
              <a:rPr lang="en-US" dirty="0"/>
              <a:t> </a:t>
            </a:r>
            <a:r>
              <a:rPr lang="en-US" dirty="0" err="1"/>
              <a:t>amet</a:t>
            </a:r>
            <a:r>
              <a:rPr lang="en-US" dirty="0"/>
              <a:t> dolor.”</a:t>
            </a:r>
          </a:p>
        </p:txBody>
      </p:sp>
      <p:sp>
        <p:nvSpPr>
          <p:cNvPr id="6" name="Content Placeholder 2"/>
          <p:cNvSpPr>
            <a:spLocks noGrp="1"/>
          </p:cNvSpPr>
          <p:nvPr>
            <p:ph idx="1" hasCustomPrompt="1"/>
          </p:nvPr>
        </p:nvSpPr>
        <p:spPr>
          <a:xfrm>
            <a:off x="1377951" y="3947711"/>
            <a:ext cx="9440333" cy="721900"/>
          </a:xfrm>
        </p:spPr>
        <p:txBody>
          <a:bodyPr vert="horz" wrap="square" lIns="91440" tIns="45720" rIns="91440" bIns="45720" rtlCol="0">
            <a:noAutofit/>
          </a:bodyPr>
          <a:lstStyle>
            <a:lvl1pPr marL="0" indent="0" algn="r">
              <a:spcBef>
                <a:spcPts val="300"/>
              </a:spcBef>
              <a:buNone/>
              <a:defRPr lang="en-US" sz="1800" baseline="0" dirty="0" smtClean="0">
                <a:latin typeface="+mn-lt"/>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a:t>
            </a:r>
          </a:p>
        </p:txBody>
      </p:sp>
    </p:spTree>
    <p:extLst>
      <p:ext uri="{BB962C8B-B14F-4D97-AF65-F5344CB8AC3E}">
        <p14:creationId xmlns:p14="http://schemas.microsoft.com/office/powerpoint/2010/main" val="370954748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ead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 Here</a:t>
            </a:r>
          </a:p>
        </p:txBody>
      </p:sp>
      <p:sp>
        <p:nvSpPr>
          <p:cNvPr id="3" name="Slide Number Placeholder 2"/>
          <p:cNvSpPr>
            <a:spLocks noGrp="1"/>
          </p:cNvSpPr>
          <p:nvPr>
            <p:ph type="sldNum" sz="quarter" idx="10"/>
          </p:nvPr>
        </p:nvSpPr>
        <p:spPr/>
        <p:txBody>
          <a:bodyPr/>
          <a:lstStyle/>
          <a:p>
            <a:fld id="{D08E2517-6DD5-440E-AE48-174F885392F8}"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9321109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07A6-DC18-4155-B58D-7B3C904AB2E6}"/>
              </a:ext>
            </a:extLst>
          </p:cNvPr>
          <p:cNvSpPr>
            <a:spLocks noGrp="1"/>
          </p:cNvSpPr>
          <p:nvPr>
            <p:ph type="ctrTitle"/>
          </p:nvPr>
        </p:nvSpPr>
        <p:spPr>
          <a:xfrm>
            <a:off x="1524000" y="2286551"/>
            <a:ext cx="9144000" cy="1223412"/>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9E4BDD-2558-464E-B82F-6B9210D42C5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BC9AD89-2ABB-42D2-A4FD-CCD85DDFA936}"/>
              </a:ext>
            </a:extLst>
          </p:cNvPr>
          <p:cNvSpPr>
            <a:spLocks noGrp="1"/>
          </p:cNvSpPr>
          <p:nvPr>
            <p:ph type="dt" sz="half" idx="10"/>
          </p:nvPr>
        </p:nvSpPr>
        <p:spPr/>
        <p:txBody>
          <a:bodyPr/>
          <a:lstStyle/>
          <a:p>
            <a:fld id="{E8874E45-02B1-40CB-81C8-46EFC5B19FCA}" type="datetimeFigureOut">
              <a:rPr lang="en-US" smtClean="0"/>
              <a:t>12/4/2023</a:t>
            </a:fld>
            <a:endParaRPr lang="en-US"/>
          </a:p>
        </p:txBody>
      </p:sp>
      <p:sp>
        <p:nvSpPr>
          <p:cNvPr id="5" name="Footer Placeholder 4">
            <a:extLst>
              <a:ext uri="{FF2B5EF4-FFF2-40B4-BE49-F238E27FC236}">
                <a16:creationId xmlns:a16="http://schemas.microsoft.com/office/drawing/2014/main" id="{0C6DE372-F886-439E-BD60-8CB60740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017DE-56B3-41E4-A117-A621AAEBBB88}"/>
              </a:ext>
            </a:extLst>
          </p:cNvPr>
          <p:cNvSpPr>
            <a:spLocks noGrp="1"/>
          </p:cNvSpPr>
          <p:nvPr>
            <p:ph type="sldNum" sz="quarter" idx="12"/>
          </p:nvPr>
        </p:nvSpPr>
        <p:spPr/>
        <p:txBody>
          <a:bodyPr/>
          <a:lstStyle/>
          <a:p>
            <a:fld id="{4F052313-8FB0-49C7-A98B-0187E6AEF715}" type="slidenum">
              <a:rPr lang="en-US" smtClean="0"/>
              <a:t>‹#›</a:t>
            </a:fld>
            <a:endParaRPr lang="en-US"/>
          </a:p>
        </p:txBody>
      </p:sp>
    </p:spTree>
    <p:extLst>
      <p:ext uri="{BB962C8B-B14F-4D97-AF65-F5344CB8AC3E}">
        <p14:creationId xmlns:p14="http://schemas.microsoft.com/office/powerpoint/2010/main" val="3806019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8" r:id="rId65"/>
    <p:sldLayoutId id="2147483759" r:id="rId66"/>
    <p:sldLayoutId id="2147483760" r:id="rId67"/>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67.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unsdgopff.opened.ca/"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34.jpeg"/><Relationship Id="rId5" Type="http://schemas.openxmlformats.org/officeDocument/2006/relationships/hyperlink" Target="https://tru.arcabc.ca/islandora/object/unsdg%3Aroot" TargetMode="External"/><Relationship Id="rId4" Type="http://schemas.openxmlformats.org/officeDocument/2006/relationships/hyperlink" Target="https://kpu.pressbooks.pub/unsdgtoolki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5.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hyperlink" Target="https://en.wikipedia.org/wiki/Indonesia" TargetMode="Externa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hyperlink" Target="https://www.onestopmap.com/product/printable-vector-map-north-america-continent-political-bathymetry-high-detail-13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 Id="rId1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1203959" y="4932426"/>
            <a:ext cx="9575801" cy="891250"/>
          </a:xfrm>
          <a:prstGeom prst="rect">
            <a:avLst/>
          </a:prstGeom>
        </p:spPr>
        <p:txBody>
          <a:bodyPr anchor="t">
            <a:noAutofit/>
          </a:bodyPr>
          <a:lstStyle/>
          <a:p>
            <a:pPr algn="ctr"/>
            <a:r>
              <a:rPr lang="en-US" sz="4000" dirty="0"/>
              <a:t>Leveraging the UN SDGs to Grow an International Open Pedagogy                         Faculty Fellowship</a:t>
            </a:r>
            <a:br>
              <a:rPr lang="en-US" dirty="0"/>
            </a:br>
            <a:endParaRPr lang="en-US" sz="3600" dirty="0"/>
          </a:p>
        </p:txBody>
      </p:sp>
      <p:pic>
        <p:nvPicPr>
          <p:cNvPr id="6" name="Picture 5">
            <a:extLst>
              <a:ext uri="{FF2B5EF4-FFF2-40B4-BE49-F238E27FC236}">
                <a16:creationId xmlns:a16="http://schemas.microsoft.com/office/drawing/2014/main" id="{C8076CE8-5B44-4AB1-AE32-E56BC8CE3C9C}"/>
              </a:ext>
            </a:extLst>
          </p:cNvPr>
          <p:cNvPicPr>
            <a:picLocks noChangeAspect="1"/>
          </p:cNvPicPr>
          <p:nvPr/>
        </p:nvPicPr>
        <p:blipFill>
          <a:blip r:embed="rId3"/>
          <a:stretch>
            <a:fillRect/>
          </a:stretch>
        </p:blipFill>
        <p:spPr>
          <a:xfrm>
            <a:off x="0" y="91440"/>
            <a:ext cx="12192000" cy="4553712"/>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200" y="996988"/>
            <a:ext cx="3085618" cy="1325563"/>
          </a:xfrm>
        </p:spPr>
        <p:txBody>
          <a:bodyPr>
            <a:normAutofit fontScale="90000"/>
          </a:bodyPr>
          <a:lstStyle/>
          <a:p>
            <a:r>
              <a:rPr lang="en-US" dirty="0"/>
              <a:t>Engaging Students and Faculty</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693870"/>
            <a:ext cx="6121722" cy="1646511"/>
          </a:xfrm>
        </p:spPr>
        <p:txBody>
          <a:bodyPr>
            <a:noAutofit/>
          </a:bodyPr>
          <a:lstStyle/>
          <a:p>
            <a:r>
              <a:rPr lang="en-US" sz="2400" dirty="0"/>
              <a:t>Faculty Professional Development</a:t>
            </a:r>
          </a:p>
          <a:p>
            <a:r>
              <a:rPr lang="en-US" sz="2400" dirty="0"/>
              <a:t>Scheduled Team Time</a:t>
            </a:r>
          </a:p>
          <a:p>
            <a:r>
              <a:rPr lang="en-US" sz="2400" dirty="0"/>
              <a:t>Open Labs</a:t>
            </a:r>
          </a:p>
          <a:p>
            <a:r>
              <a:rPr lang="en-US" sz="2400" dirty="0"/>
              <a:t>Mentors</a:t>
            </a:r>
          </a:p>
          <a:p>
            <a:r>
              <a:rPr lang="en-US" sz="2400" dirty="0"/>
              <a:t>Showcases</a:t>
            </a:r>
          </a:p>
          <a:p>
            <a:endParaRPr lang="en-US" sz="2400" dirty="0"/>
          </a:p>
          <a:p>
            <a:endParaRPr lang="en-US" sz="2400" dirty="0"/>
          </a:p>
          <a:p>
            <a:endParaRPr lang="en-US" sz="2400" dirty="0"/>
          </a:p>
          <a:p>
            <a:endParaRPr lang="en-US" sz="2400" dirty="0"/>
          </a:p>
          <a:p>
            <a:endParaRPr lang="en-US" sz="2400" dirty="0"/>
          </a:p>
        </p:txBody>
      </p:sp>
      <p:pic>
        <p:nvPicPr>
          <p:cNvPr id="1026" name="Picture 2">
            <a:extLst>
              <a:ext uri="{FF2B5EF4-FFF2-40B4-BE49-F238E27FC236}">
                <a16:creationId xmlns:a16="http://schemas.microsoft.com/office/drawing/2014/main" id="{BC85BAAA-C101-44D3-AE8A-717A6E81003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9071" b="90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3CE0A39-7AE2-42BD-8DBC-B8B7FB87A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59" y="3841331"/>
            <a:ext cx="4375499" cy="26043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powerpoint.officeapps.live.com/pods/GetClipboardImage.ashx?Id=e3b14a11-9ce9-429c-93d9-18524da63177&amp;DC=PUS13&amp;pkey=1dbaf336-28f3-42fc-8ad6-43e486870945&amp;wdwaccluster=PUS13"/>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4641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7F2F4D7-FA6D-4A29-AE2E-C2F9A0F50523}"/>
              </a:ext>
            </a:extLst>
          </p:cNvPr>
          <p:cNvGrpSpPr/>
          <p:nvPr/>
        </p:nvGrpSpPr>
        <p:grpSpPr>
          <a:xfrm>
            <a:off x="-118872" y="0"/>
            <a:ext cx="12310872" cy="6858000"/>
            <a:chOff x="1542711" y="751890"/>
            <a:chExt cx="9039994" cy="5604121"/>
          </a:xfrm>
        </p:grpSpPr>
        <p:pic>
          <p:nvPicPr>
            <p:cNvPr id="3" name="Picture 2" descr="A person with a beard leaning against a brick wall&#10;&#10;Description automatically generated with medium confidence">
              <a:extLst>
                <a:ext uri="{FF2B5EF4-FFF2-40B4-BE49-F238E27FC236}">
                  <a16:creationId xmlns:a16="http://schemas.microsoft.com/office/drawing/2014/main" id="{14861492-F10F-4E77-AB83-0CA9AE8C83F1}"/>
                </a:ext>
              </a:extLst>
            </p:cNvPr>
            <p:cNvPicPr>
              <a:picLocks noChangeAspect="1"/>
            </p:cNvPicPr>
            <p:nvPr/>
          </p:nvPicPr>
          <p:blipFill rotWithShape="1">
            <a:blip r:embed="rId2">
              <a:extLst>
                <a:ext uri="{28A0092B-C50C-407E-A947-70E740481C1C}">
                  <a14:useLocalDpi xmlns:a14="http://schemas.microsoft.com/office/drawing/2010/main" val="0"/>
                </a:ext>
              </a:extLst>
            </a:blip>
            <a:srcRect l="10104" t="7325" r="7273" b="7180"/>
            <a:stretch/>
          </p:blipFill>
          <p:spPr>
            <a:xfrm>
              <a:off x="1621228" y="2974012"/>
              <a:ext cx="1252021" cy="1462340"/>
            </a:xfrm>
            <a:prstGeom prst="rect">
              <a:avLst/>
            </a:prstGeom>
          </p:spPr>
        </p:pic>
        <p:sp>
          <p:nvSpPr>
            <p:cNvPr id="4" name="TextBox 3">
              <a:extLst>
                <a:ext uri="{FF2B5EF4-FFF2-40B4-BE49-F238E27FC236}">
                  <a16:creationId xmlns:a16="http://schemas.microsoft.com/office/drawing/2014/main" id="{1F710FD2-73B9-4ABE-817A-055785692CB8}"/>
                </a:ext>
              </a:extLst>
            </p:cNvPr>
            <p:cNvSpPr txBox="1"/>
            <p:nvPr/>
          </p:nvSpPr>
          <p:spPr>
            <a:xfrm>
              <a:off x="1542711" y="4415609"/>
              <a:ext cx="1609292" cy="507831"/>
            </a:xfrm>
            <a:prstGeom prst="rect">
              <a:avLst/>
            </a:prstGeom>
            <a:noFill/>
          </p:spPr>
          <p:txBody>
            <a:bodyPr wrap="square" rtlCol="0">
              <a:spAutoFit/>
            </a:bodyPr>
            <a:lstStyle/>
            <a:p>
              <a:r>
                <a:rPr lang="en-US" sz="1350" b="1" dirty="0">
                  <a:solidFill>
                    <a:srgbClr val="51237F"/>
                  </a:solidFill>
                  <a:latin typeface="Arial"/>
                </a:rPr>
                <a:t>Professor Zev Cossin</a:t>
              </a:r>
            </a:p>
          </p:txBody>
        </p:sp>
        <p:sp>
          <p:nvSpPr>
            <p:cNvPr id="5" name="TextBox 4">
              <a:extLst>
                <a:ext uri="{FF2B5EF4-FFF2-40B4-BE49-F238E27FC236}">
                  <a16:creationId xmlns:a16="http://schemas.microsoft.com/office/drawing/2014/main" id="{862C504D-58D4-4F59-8BA7-786A771FAD07}"/>
                </a:ext>
              </a:extLst>
            </p:cNvPr>
            <p:cNvSpPr txBox="1"/>
            <p:nvPr/>
          </p:nvSpPr>
          <p:spPr>
            <a:xfrm>
              <a:off x="1542711" y="5958622"/>
              <a:ext cx="1609292" cy="300082"/>
            </a:xfrm>
            <a:prstGeom prst="rect">
              <a:avLst/>
            </a:prstGeom>
            <a:noFill/>
          </p:spPr>
          <p:txBody>
            <a:bodyPr wrap="square" rtlCol="0">
              <a:spAutoFit/>
            </a:bodyPr>
            <a:lstStyle/>
            <a:p>
              <a:r>
                <a:rPr lang="en-US" sz="1350" b="1" dirty="0">
                  <a:solidFill>
                    <a:srgbClr val="51237F"/>
                  </a:solidFill>
                  <a:latin typeface="Arial"/>
                </a:rPr>
                <a:t>Parveen Hussain</a:t>
              </a:r>
            </a:p>
          </p:txBody>
        </p:sp>
        <p:pic>
          <p:nvPicPr>
            <p:cNvPr id="6" name="Picture 5">
              <a:extLst>
                <a:ext uri="{FF2B5EF4-FFF2-40B4-BE49-F238E27FC236}">
                  <a16:creationId xmlns:a16="http://schemas.microsoft.com/office/drawing/2014/main" id="{65163960-9768-4457-9E60-85BCF33D2832}"/>
                </a:ext>
              </a:extLst>
            </p:cNvPr>
            <p:cNvPicPr>
              <a:picLocks noChangeAspect="1"/>
            </p:cNvPicPr>
            <p:nvPr/>
          </p:nvPicPr>
          <p:blipFill rotWithShape="1">
            <a:blip r:embed="rId3"/>
            <a:srcRect t="16519" b="14299"/>
            <a:stretch/>
          </p:blipFill>
          <p:spPr>
            <a:xfrm>
              <a:off x="7341611" y="751890"/>
              <a:ext cx="3241094" cy="1582015"/>
            </a:xfrm>
            <a:prstGeom prst="rect">
              <a:avLst/>
            </a:prstGeom>
          </p:spPr>
        </p:pic>
        <p:pic>
          <p:nvPicPr>
            <p:cNvPr id="7" name="Picture 6">
              <a:extLst>
                <a:ext uri="{FF2B5EF4-FFF2-40B4-BE49-F238E27FC236}">
                  <a16:creationId xmlns:a16="http://schemas.microsoft.com/office/drawing/2014/main" id="{DB957554-AE3B-40D0-9444-362AB0E96B30}"/>
                </a:ext>
              </a:extLst>
            </p:cNvPr>
            <p:cNvPicPr>
              <a:picLocks noChangeAspect="1"/>
            </p:cNvPicPr>
            <p:nvPr/>
          </p:nvPicPr>
          <p:blipFill>
            <a:blip r:embed="rId4"/>
            <a:stretch>
              <a:fillRect/>
            </a:stretch>
          </p:blipFill>
          <p:spPr>
            <a:xfrm>
              <a:off x="7341611" y="2376980"/>
              <a:ext cx="3241094" cy="2423958"/>
            </a:xfrm>
            <a:prstGeom prst="rect">
              <a:avLst/>
            </a:prstGeom>
          </p:spPr>
        </p:pic>
        <p:pic>
          <p:nvPicPr>
            <p:cNvPr id="9" name="Picture 8">
              <a:extLst>
                <a:ext uri="{FF2B5EF4-FFF2-40B4-BE49-F238E27FC236}">
                  <a16:creationId xmlns:a16="http://schemas.microsoft.com/office/drawing/2014/main" id="{FCBDF51B-BBBD-4ED5-B51F-2369562ECDDC}"/>
                </a:ext>
              </a:extLst>
            </p:cNvPr>
            <p:cNvPicPr>
              <a:picLocks noChangeAspect="1"/>
            </p:cNvPicPr>
            <p:nvPr/>
          </p:nvPicPr>
          <p:blipFill>
            <a:blip r:embed="rId5"/>
            <a:stretch>
              <a:fillRect/>
            </a:stretch>
          </p:blipFill>
          <p:spPr>
            <a:xfrm>
              <a:off x="7328075" y="4875777"/>
              <a:ext cx="3254630" cy="1480234"/>
            </a:xfrm>
            <a:prstGeom prst="rect">
              <a:avLst/>
            </a:prstGeom>
          </p:spPr>
        </p:pic>
        <p:pic>
          <p:nvPicPr>
            <p:cNvPr id="10" name="Picture 9">
              <a:extLst>
                <a:ext uri="{FF2B5EF4-FFF2-40B4-BE49-F238E27FC236}">
                  <a16:creationId xmlns:a16="http://schemas.microsoft.com/office/drawing/2014/main" id="{4FE83D21-8370-4CE2-8F96-0718E7FD66B1}"/>
                </a:ext>
              </a:extLst>
            </p:cNvPr>
            <p:cNvPicPr>
              <a:picLocks noChangeAspect="1"/>
            </p:cNvPicPr>
            <p:nvPr/>
          </p:nvPicPr>
          <p:blipFill>
            <a:blip r:embed="rId6"/>
            <a:stretch>
              <a:fillRect/>
            </a:stretch>
          </p:blipFill>
          <p:spPr>
            <a:xfrm>
              <a:off x="3382109" y="1857273"/>
              <a:ext cx="3191924" cy="2143428"/>
            </a:xfrm>
            <a:prstGeom prst="rect">
              <a:avLst/>
            </a:prstGeom>
          </p:spPr>
        </p:pic>
        <p:sp>
          <p:nvSpPr>
            <p:cNvPr id="11" name="Title 1">
              <a:extLst>
                <a:ext uri="{FF2B5EF4-FFF2-40B4-BE49-F238E27FC236}">
                  <a16:creationId xmlns:a16="http://schemas.microsoft.com/office/drawing/2014/main" id="{D417BEB3-1D7F-4A40-8F8A-577E16DDA6C2}"/>
                </a:ext>
              </a:extLst>
            </p:cNvPr>
            <p:cNvSpPr txBox="1">
              <a:spLocks/>
            </p:cNvSpPr>
            <p:nvPr/>
          </p:nvSpPr>
          <p:spPr bwMode="black">
            <a:xfrm>
              <a:off x="2795765" y="788940"/>
              <a:ext cx="4364612" cy="919202"/>
            </a:xfrm>
            <a:prstGeom prst="rect">
              <a:avLst/>
            </a:prstGeom>
            <a:solidFill>
              <a:srgbClr val="FFFFFF"/>
            </a:solidFill>
            <a:ln w="31750" cap="sq">
              <a:solidFill>
                <a:srgbClr val="404040"/>
              </a:solid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defRPr/>
              </a:pPr>
              <a:r>
                <a:rPr lang="en-US" sz="1650" b="1" dirty="0">
                  <a:latin typeface="Tahoma"/>
                  <a:cs typeface="Tahoma"/>
                </a:rPr>
                <a:t>Rooting Out Hunger: Plants, Weeds, Anthropology and Student-Centered Learning</a:t>
              </a:r>
            </a:p>
          </p:txBody>
        </p:sp>
        <p:cxnSp>
          <p:nvCxnSpPr>
            <p:cNvPr id="12" name="Straight Connector 11">
              <a:extLst>
                <a:ext uri="{FF2B5EF4-FFF2-40B4-BE49-F238E27FC236}">
                  <a16:creationId xmlns:a16="http://schemas.microsoft.com/office/drawing/2014/main" id="{3DFEEF2B-FAB3-4BB6-B930-BF9B84E526FE}"/>
                </a:ext>
              </a:extLst>
            </p:cNvPr>
            <p:cNvCxnSpPr>
              <a:cxnSpLocks/>
            </p:cNvCxnSpPr>
            <p:nvPr/>
          </p:nvCxnSpPr>
          <p:spPr>
            <a:xfrm>
              <a:off x="6999413" y="1857274"/>
              <a:ext cx="0" cy="3758621"/>
            </a:xfrm>
            <a:prstGeom prst="line">
              <a:avLst/>
            </a:prstGeom>
            <a:ln w="38100">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3" name="Picture 12" descr="A dog walking on a grassy hill&#10;&#10;Description automatically generated">
              <a:extLst>
                <a:ext uri="{FF2B5EF4-FFF2-40B4-BE49-F238E27FC236}">
                  <a16:creationId xmlns:a16="http://schemas.microsoft.com/office/drawing/2014/main" id="{D8471C40-EF00-4302-B630-43FBD20CEF10}"/>
                </a:ext>
              </a:extLst>
            </p:cNvPr>
            <p:cNvPicPr>
              <a:picLocks noChangeAspect="1"/>
            </p:cNvPicPr>
            <p:nvPr/>
          </p:nvPicPr>
          <p:blipFill rotWithShape="1">
            <a:blip r:embed="rId7">
              <a:extLst>
                <a:ext uri="{28A0092B-C50C-407E-A947-70E740481C1C}">
                  <a14:useLocalDpi xmlns:a14="http://schemas.microsoft.com/office/drawing/2010/main" val="0"/>
                </a:ext>
              </a:extLst>
            </a:blip>
            <a:srcRect l="6726" r="11138"/>
            <a:stretch/>
          </p:blipFill>
          <p:spPr>
            <a:xfrm>
              <a:off x="4921318" y="4195251"/>
              <a:ext cx="1948112" cy="1778840"/>
            </a:xfrm>
            <a:prstGeom prst="rect">
              <a:avLst/>
            </a:prstGeom>
          </p:spPr>
        </p:pic>
        <p:pic>
          <p:nvPicPr>
            <p:cNvPr id="14" name="Picture 13">
              <a:extLst>
                <a:ext uri="{FF2B5EF4-FFF2-40B4-BE49-F238E27FC236}">
                  <a16:creationId xmlns:a16="http://schemas.microsoft.com/office/drawing/2014/main" id="{290331F9-9135-4E6E-9CBF-BA907A868DF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2003" y="4194976"/>
              <a:ext cx="1639332" cy="1778840"/>
            </a:xfrm>
            <a:prstGeom prst="rect">
              <a:avLst/>
            </a:prstGeom>
            <a:noFill/>
          </p:spPr>
        </p:pic>
        <p:pic>
          <p:nvPicPr>
            <p:cNvPr id="15" name="Picture 14">
              <a:extLst>
                <a:ext uri="{FF2B5EF4-FFF2-40B4-BE49-F238E27FC236}">
                  <a16:creationId xmlns:a16="http://schemas.microsoft.com/office/drawing/2014/main" id="{E5EF69C4-D6A4-4D19-881B-88EE94EB4B8C}"/>
                </a:ext>
              </a:extLst>
            </p:cNvPr>
            <p:cNvPicPr>
              <a:picLocks noChangeAspect="1"/>
            </p:cNvPicPr>
            <p:nvPr/>
          </p:nvPicPr>
          <p:blipFill>
            <a:blip r:embed="rId9"/>
            <a:stretch>
              <a:fillRect/>
            </a:stretch>
          </p:blipFill>
          <p:spPr>
            <a:xfrm>
              <a:off x="1621228" y="751890"/>
              <a:ext cx="993305" cy="993305"/>
            </a:xfrm>
            <a:prstGeom prst="rect">
              <a:avLst/>
            </a:prstGeom>
            <a:ln w="19050">
              <a:solidFill>
                <a:schemeClr val="tx1"/>
              </a:solidFill>
            </a:ln>
          </p:spPr>
        </p:pic>
        <p:cxnSp>
          <p:nvCxnSpPr>
            <p:cNvPr id="16" name="Straight Connector 15">
              <a:extLst>
                <a:ext uri="{FF2B5EF4-FFF2-40B4-BE49-F238E27FC236}">
                  <a16:creationId xmlns:a16="http://schemas.microsoft.com/office/drawing/2014/main" id="{F9DF13CC-6A9C-4D73-9F39-BBCFE18DE43F}"/>
                </a:ext>
              </a:extLst>
            </p:cNvPr>
            <p:cNvCxnSpPr>
              <a:cxnSpLocks/>
            </p:cNvCxnSpPr>
            <p:nvPr/>
          </p:nvCxnSpPr>
          <p:spPr>
            <a:xfrm>
              <a:off x="2980099" y="1893504"/>
              <a:ext cx="0" cy="3758621"/>
            </a:xfrm>
            <a:prstGeom prst="line">
              <a:avLst/>
            </a:prstGeom>
            <a:ln w="38100">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EB84FB1-23A7-420A-9103-B88D42DCDEEF}"/>
                </a:ext>
              </a:extLst>
            </p:cNvPr>
            <p:cNvPicPr>
              <a:picLocks noChangeAspect="1"/>
            </p:cNvPicPr>
            <p:nvPr/>
          </p:nvPicPr>
          <p:blipFill>
            <a:blip r:embed="rId10"/>
            <a:stretch>
              <a:fillRect/>
            </a:stretch>
          </p:blipFill>
          <p:spPr>
            <a:xfrm>
              <a:off x="1621228" y="1893504"/>
              <a:ext cx="993305" cy="946165"/>
            </a:xfrm>
            <a:prstGeom prst="rect">
              <a:avLst/>
            </a:prstGeom>
            <a:ln w="19050">
              <a:solidFill>
                <a:schemeClr val="tx1"/>
              </a:solidFill>
            </a:ln>
          </p:spPr>
        </p:pic>
        <p:pic>
          <p:nvPicPr>
            <p:cNvPr id="18" name="Picture 17">
              <a:extLst>
                <a:ext uri="{FF2B5EF4-FFF2-40B4-BE49-F238E27FC236}">
                  <a16:creationId xmlns:a16="http://schemas.microsoft.com/office/drawing/2014/main" id="{44ECE3E9-2419-4A1F-B7CA-AB376BC82718}"/>
                </a:ext>
              </a:extLst>
            </p:cNvPr>
            <p:cNvPicPr>
              <a:picLocks noChangeAspect="1"/>
            </p:cNvPicPr>
            <p:nvPr/>
          </p:nvPicPr>
          <p:blipFill>
            <a:blip r:embed="rId11"/>
            <a:stretch>
              <a:fillRect/>
            </a:stretch>
          </p:blipFill>
          <p:spPr>
            <a:xfrm>
              <a:off x="1635394" y="4923439"/>
              <a:ext cx="1252025" cy="1037592"/>
            </a:xfrm>
            <a:prstGeom prst="rect">
              <a:avLst/>
            </a:prstGeom>
          </p:spPr>
        </p:pic>
      </p:grpSp>
    </p:spTree>
    <p:extLst>
      <p:ext uri="{BB962C8B-B14F-4D97-AF65-F5344CB8AC3E}">
        <p14:creationId xmlns:p14="http://schemas.microsoft.com/office/powerpoint/2010/main" val="1442957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200" y="996988"/>
            <a:ext cx="3085618" cy="1325563"/>
          </a:xfrm>
        </p:spPr>
        <p:txBody>
          <a:bodyPr>
            <a:normAutofit fontScale="90000"/>
          </a:bodyPr>
          <a:lstStyle/>
          <a:p>
            <a:r>
              <a:rPr lang="en-US" dirty="0"/>
              <a:t>Engaging Past and Future Participants</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1197273"/>
            <a:ext cx="6121722" cy="1646511"/>
          </a:xfrm>
        </p:spPr>
        <p:txBody>
          <a:bodyPr>
            <a:normAutofit/>
          </a:bodyPr>
          <a:lstStyle/>
          <a:p>
            <a:r>
              <a:rPr lang="en-US" sz="2400" dirty="0"/>
              <a:t>Information Sessions</a:t>
            </a:r>
          </a:p>
          <a:p>
            <a:r>
              <a:rPr lang="en-US" sz="2400" dirty="0"/>
              <a:t>Open Education Week Celebrations</a:t>
            </a:r>
          </a:p>
          <a:p>
            <a:r>
              <a:rPr lang="en-US" sz="2400" dirty="0"/>
              <a:t>Testimonials</a:t>
            </a:r>
          </a:p>
          <a:p>
            <a:endParaRPr lang="en-US" sz="2400" dirty="0"/>
          </a:p>
          <a:p>
            <a:endParaRPr lang="en-US" sz="2400" dirty="0"/>
          </a:p>
          <a:p>
            <a:endParaRPr lang="en-US" sz="2400" dirty="0"/>
          </a:p>
          <a:p>
            <a:endParaRPr lang="en-US" sz="2400" dirty="0"/>
          </a:p>
          <a:p>
            <a:endParaRPr lang="en-US" sz="2400" dirty="0"/>
          </a:p>
        </p:txBody>
      </p:sp>
      <p:pic>
        <p:nvPicPr>
          <p:cNvPr id="6" name="Picture Placeholder 5">
            <a:extLst>
              <a:ext uri="{FF2B5EF4-FFF2-40B4-BE49-F238E27FC236}">
                <a16:creationId xmlns:a16="http://schemas.microsoft.com/office/drawing/2014/main" id="{4DB7551C-DF9C-46D4-98D6-61EFB16330F1}"/>
              </a:ext>
            </a:extLst>
          </p:cNvPr>
          <p:cNvPicPr>
            <a:picLocks noGrp="1" noChangeAspect="1"/>
          </p:cNvPicPr>
          <p:nvPr>
            <p:ph type="pic" sz="quarter" idx="10"/>
          </p:nvPr>
        </p:nvPicPr>
        <p:blipFill>
          <a:blip r:embed="rId3"/>
          <a:srcRect t="9071" b="9071"/>
          <a:stretch>
            <a:fillRect/>
          </a:stretch>
        </p:blipFill>
        <p:spPr>
          <a:xfrm>
            <a:off x="0" y="3429000"/>
            <a:ext cx="12192000" cy="3429009"/>
          </a:xfrm>
        </p:spPr>
      </p:pic>
    </p:spTree>
    <p:extLst>
      <p:ext uri="{BB962C8B-B14F-4D97-AF65-F5344CB8AC3E}">
        <p14:creationId xmlns:p14="http://schemas.microsoft.com/office/powerpoint/2010/main" val="291996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78053" y="3206186"/>
            <a:ext cx="6941656" cy="3651813"/>
          </a:xfrm>
        </p:spPr>
        <p:txBody>
          <a:bodyPr/>
          <a:lstStyle/>
          <a:p>
            <a:endParaRPr lang="en-US" sz="2800" dirty="0"/>
          </a:p>
        </p:txBody>
      </p:sp>
      <p:sp>
        <p:nvSpPr>
          <p:cNvPr id="3" name="Title 2"/>
          <p:cNvSpPr>
            <a:spLocks noGrp="1"/>
          </p:cNvSpPr>
          <p:nvPr>
            <p:ph type="title"/>
          </p:nvPr>
        </p:nvSpPr>
        <p:spPr>
          <a:xfrm>
            <a:off x="5233163" y="1284702"/>
            <a:ext cx="6435524" cy="1325563"/>
          </a:xfrm>
        </p:spPr>
        <p:txBody>
          <a:bodyPr/>
          <a:lstStyle/>
          <a:p>
            <a:r>
              <a:rPr lang="en-US" dirty="0"/>
              <a:t>OE Global Award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43" y="-83127"/>
            <a:ext cx="4531718" cy="6858000"/>
          </a:xfrm>
          <a:prstGeom prst="rect">
            <a:avLst/>
          </a:prstGeom>
        </p:spPr>
      </p:pic>
      <p:sp>
        <p:nvSpPr>
          <p:cNvPr id="7" name="TextBox 6"/>
          <p:cNvSpPr txBox="1"/>
          <p:nvPr/>
        </p:nvSpPr>
        <p:spPr>
          <a:xfrm>
            <a:off x="6057901" y="4255994"/>
            <a:ext cx="5587253" cy="2092881"/>
          </a:xfrm>
          <a:prstGeom prst="rect">
            <a:avLst/>
          </a:prstGeom>
          <a:noFill/>
        </p:spPr>
        <p:txBody>
          <a:bodyPr wrap="square" rtlCol="0">
            <a:spAutoFit/>
          </a:bodyPr>
          <a:lstStyle/>
          <a:p>
            <a:r>
              <a:rPr lang="en-US" sz="2800" dirty="0">
                <a:solidFill>
                  <a:schemeClr val="bg1"/>
                </a:solidFill>
              </a:rPr>
              <a:t>The Open Education </a:t>
            </a:r>
            <a:r>
              <a:rPr lang="en-US" sz="2800" b="1" dirty="0">
                <a:solidFill>
                  <a:schemeClr val="bg1"/>
                </a:solidFill>
              </a:rPr>
              <a:t>Awards</a:t>
            </a:r>
            <a:r>
              <a:rPr lang="en-US" sz="2800" dirty="0">
                <a:solidFill>
                  <a:schemeClr val="bg1"/>
                </a:solidFill>
              </a:rPr>
              <a:t> for Excellence provide annual recognition to outstanding contributions in the Open Education community</a:t>
            </a:r>
          </a:p>
          <a:p>
            <a:endParaRPr lang="en-US" dirty="0"/>
          </a:p>
        </p:txBody>
      </p:sp>
    </p:spTree>
    <p:extLst>
      <p:ext uri="{BB962C8B-B14F-4D97-AF65-F5344CB8AC3E}">
        <p14:creationId xmlns:p14="http://schemas.microsoft.com/office/powerpoint/2010/main" val="2391168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83BAA-C865-4396-8032-1AD882375714}"/>
              </a:ext>
            </a:extLst>
          </p:cNvPr>
          <p:cNvSpPr>
            <a:spLocks noGrp="1"/>
          </p:cNvSpPr>
          <p:nvPr>
            <p:ph type="title"/>
          </p:nvPr>
        </p:nvSpPr>
        <p:spPr/>
        <p:txBody>
          <a:bodyPr/>
          <a:lstStyle/>
          <a:p>
            <a:r>
              <a:rPr lang="en-US" dirty="0"/>
              <a:t>Resources &amp;</a:t>
            </a:r>
            <a:br>
              <a:rPr lang="en-US" dirty="0"/>
            </a:br>
            <a:r>
              <a:rPr lang="en-US" dirty="0"/>
              <a:t>Contacts</a:t>
            </a:r>
          </a:p>
        </p:txBody>
      </p:sp>
      <p:sp>
        <p:nvSpPr>
          <p:cNvPr id="4" name="Text Placeholder 3">
            <a:extLst>
              <a:ext uri="{FF2B5EF4-FFF2-40B4-BE49-F238E27FC236}">
                <a16:creationId xmlns:a16="http://schemas.microsoft.com/office/drawing/2014/main" id="{74B6E4BD-18BE-4110-A816-77588261B8AE}"/>
              </a:ext>
            </a:extLst>
          </p:cNvPr>
          <p:cNvSpPr>
            <a:spLocks noGrp="1"/>
          </p:cNvSpPr>
          <p:nvPr>
            <p:ph type="body" sz="quarter" idx="12"/>
          </p:nvPr>
        </p:nvSpPr>
        <p:spPr>
          <a:xfrm>
            <a:off x="5359077" y="802669"/>
            <a:ext cx="6309461" cy="1564215"/>
          </a:xfrm>
        </p:spPr>
        <p:txBody>
          <a:bodyPr>
            <a:noAutofit/>
          </a:bodyPr>
          <a:lstStyle/>
          <a:p>
            <a:r>
              <a:rPr lang="en-US" sz="2100" dirty="0">
                <a:hlinkClick r:id="rId3"/>
              </a:rPr>
              <a:t>https://unsdgopff.opened.ca/</a:t>
            </a:r>
            <a:endParaRPr lang="en-US" sz="2100" dirty="0"/>
          </a:p>
          <a:p>
            <a:endParaRPr lang="en-US" sz="2100" dirty="0"/>
          </a:p>
          <a:p>
            <a:r>
              <a:rPr lang="en-US" sz="2100" dirty="0">
                <a:hlinkClick r:id="rId4"/>
              </a:rPr>
              <a:t>https://kpu.pressbooks.pub/unsdgtoolkit/</a:t>
            </a:r>
            <a:endParaRPr lang="en-US" sz="2100" dirty="0"/>
          </a:p>
          <a:p>
            <a:endParaRPr lang="en-US" sz="2100" dirty="0"/>
          </a:p>
          <a:p>
            <a:r>
              <a:rPr lang="en-US" sz="2100" dirty="0">
                <a:hlinkClick r:id="rId5"/>
              </a:rPr>
              <a:t>https://tru.arcabc.ca/islandora/object/unsdg%3Aroot</a:t>
            </a:r>
            <a:endParaRPr lang="en-US" sz="2100" dirty="0"/>
          </a:p>
          <a:p>
            <a:endParaRPr lang="en-US" sz="2100" dirty="0"/>
          </a:p>
          <a:p>
            <a:endParaRPr lang="en-US" sz="2100" dirty="0"/>
          </a:p>
        </p:txBody>
      </p:sp>
      <p:sp>
        <p:nvSpPr>
          <p:cNvPr id="6" name="Text Placeholder 5">
            <a:extLst>
              <a:ext uri="{FF2B5EF4-FFF2-40B4-BE49-F238E27FC236}">
                <a16:creationId xmlns:a16="http://schemas.microsoft.com/office/drawing/2014/main" id="{67D6F022-7C3B-4E47-8766-498D0376713D}"/>
              </a:ext>
            </a:extLst>
          </p:cNvPr>
          <p:cNvSpPr>
            <a:spLocks noGrp="1"/>
          </p:cNvSpPr>
          <p:nvPr>
            <p:ph type="body" sz="quarter" idx="16"/>
          </p:nvPr>
        </p:nvSpPr>
        <p:spPr>
          <a:xfrm>
            <a:off x="4666210" y="3737092"/>
            <a:ext cx="6882661" cy="3011180"/>
          </a:xfrm>
        </p:spPr>
        <p:txBody>
          <a:bodyPr>
            <a:normAutofit/>
          </a:bodyPr>
          <a:lstStyle/>
          <a:p>
            <a:r>
              <a:rPr lang="en-US" dirty="0"/>
              <a:t>	Dr. Michael Mills </a:t>
            </a:r>
          </a:p>
          <a:p>
            <a:r>
              <a:rPr lang="en-US" dirty="0"/>
              <a:t>             	Michael.Mills@montgomerycollege.edu</a:t>
            </a:r>
          </a:p>
          <a:p>
            <a:r>
              <a:rPr lang="en-US" dirty="0"/>
              <a:t>	@</a:t>
            </a:r>
            <a:r>
              <a:rPr lang="en-US" dirty="0" err="1"/>
              <a:t>drmichaelmills</a:t>
            </a:r>
            <a:endParaRPr lang="en-US" dirty="0"/>
          </a:p>
          <a:p>
            <a:endParaRPr lang="en-US" dirty="0"/>
          </a:p>
          <a:p>
            <a:r>
              <a:rPr lang="en-US" dirty="0"/>
              <a:t>	Dr. Shinta Hernandez  	</a:t>
            </a:r>
          </a:p>
          <a:p>
            <a:r>
              <a:rPr lang="en-US" dirty="0"/>
              <a:t>	Shinta.Hernandez@montgomerycollege.edu</a:t>
            </a:r>
          </a:p>
          <a:p>
            <a:r>
              <a:rPr lang="en-US" dirty="0"/>
              <a:t>	@profhernandez2</a:t>
            </a:r>
          </a:p>
          <a:p>
            <a:endParaRPr lang="en-US" dirty="0"/>
          </a:p>
          <a:p>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60" y="3574472"/>
            <a:ext cx="2791904" cy="3042459"/>
          </a:xfrm>
          <a:prstGeom prst="rect">
            <a:avLst/>
          </a:prstGeom>
        </p:spPr>
      </p:pic>
    </p:spTree>
    <p:extLst>
      <p:ext uri="{BB962C8B-B14F-4D97-AF65-F5344CB8AC3E}">
        <p14:creationId xmlns:p14="http://schemas.microsoft.com/office/powerpoint/2010/main" val="235494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ree Question Question Mark illustration and picture">
            <a:extLst>
              <a:ext uri="{FF2B5EF4-FFF2-40B4-BE49-F238E27FC236}">
                <a16:creationId xmlns:a16="http://schemas.microsoft.com/office/drawing/2014/main" id="{0F0F72CC-B65F-433E-A181-05D3303CD399}"/>
              </a:ext>
            </a:extLst>
          </p:cNvPr>
          <p:cNvPicPr>
            <a:picLocks noGrp="1" noChangeAspect="1" noChangeArrowheads="1"/>
          </p:cNvPicPr>
          <p:nvPr>
            <p:ph type="pic" sz="quarter" idx="10"/>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177" b="10177"/>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82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bwMode="auto">
          <a:xfrm>
            <a:off x="2871246" y="2223171"/>
            <a:ext cx="1972753" cy="324853"/>
          </a:xfrm>
          <a:prstGeom prst="rightArrow">
            <a:avLst/>
          </a:prstGeom>
          <a:solidFill>
            <a:srgbClr val="51237F"/>
          </a:solidFill>
          <a:ln w="19050" algn="ctr">
            <a:noFill/>
            <a:miter lim="800000"/>
            <a:headEnd/>
            <a:tailEnd/>
          </a:ln>
        </p:spPr>
        <p:txBody>
          <a:bodyPr wrap="none" rtlCol="0" anchor="ctr"/>
          <a:lstStyle/>
          <a:p>
            <a:pPr algn="ctr">
              <a:lnSpc>
                <a:spcPct val="90000"/>
              </a:lnSpc>
              <a:defRPr/>
            </a:pPr>
            <a:endParaRPr lang="en-US" sz="1200" b="1" dirty="0" err="1">
              <a:solidFill>
                <a:srgbClr val="FFFFFF"/>
              </a:solidFill>
              <a:latin typeface="Arial"/>
            </a:endParaRPr>
          </a:p>
        </p:txBody>
      </p:sp>
      <p:sp>
        <p:nvSpPr>
          <p:cNvPr id="7" name="Right Arrow 6"/>
          <p:cNvSpPr/>
          <p:nvPr/>
        </p:nvSpPr>
        <p:spPr bwMode="auto">
          <a:xfrm>
            <a:off x="5168380" y="2223170"/>
            <a:ext cx="1972753" cy="324853"/>
          </a:xfrm>
          <a:prstGeom prst="rightArrow">
            <a:avLst/>
          </a:prstGeom>
          <a:solidFill>
            <a:srgbClr val="51237F"/>
          </a:solidFill>
          <a:ln w="19050" algn="ctr">
            <a:noFill/>
            <a:miter lim="800000"/>
            <a:headEnd/>
            <a:tailEnd/>
          </a:ln>
        </p:spPr>
        <p:txBody>
          <a:bodyPr wrap="none" rtlCol="0" anchor="ctr"/>
          <a:lstStyle/>
          <a:p>
            <a:pPr algn="ctr">
              <a:lnSpc>
                <a:spcPct val="90000"/>
              </a:lnSpc>
              <a:defRPr/>
            </a:pPr>
            <a:endParaRPr lang="en-US" sz="1200" b="1" dirty="0" err="1">
              <a:solidFill>
                <a:srgbClr val="FFFFFF"/>
              </a:solidFill>
              <a:latin typeface="Arial"/>
            </a:endParaRPr>
          </a:p>
        </p:txBody>
      </p:sp>
      <p:sp>
        <p:nvSpPr>
          <p:cNvPr id="8" name="Right Arrow 7"/>
          <p:cNvSpPr/>
          <p:nvPr/>
        </p:nvSpPr>
        <p:spPr bwMode="auto">
          <a:xfrm>
            <a:off x="7465515" y="2223170"/>
            <a:ext cx="1972753" cy="324853"/>
          </a:xfrm>
          <a:prstGeom prst="rightArrow">
            <a:avLst/>
          </a:prstGeom>
          <a:solidFill>
            <a:srgbClr val="51237F"/>
          </a:solidFill>
          <a:ln w="19050" algn="ctr">
            <a:noFill/>
            <a:miter lim="800000"/>
            <a:headEnd/>
            <a:tailEnd/>
          </a:ln>
        </p:spPr>
        <p:txBody>
          <a:bodyPr wrap="none" rtlCol="0" anchor="ctr"/>
          <a:lstStyle/>
          <a:p>
            <a:pPr algn="ctr">
              <a:lnSpc>
                <a:spcPct val="90000"/>
              </a:lnSpc>
              <a:defRPr/>
            </a:pPr>
            <a:endParaRPr lang="en-US" sz="1200" b="1" dirty="0" err="1">
              <a:solidFill>
                <a:srgbClr val="FFFFFF"/>
              </a:solidFill>
              <a:latin typeface="Arial"/>
            </a:endParaRPr>
          </a:p>
        </p:txBody>
      </p:sp>
      <p:sp>
        <p:nvSpPr>
          <p:cNvPr id="9" name="TextBox 8"/>
          <p:cNvSpPr txBox="1"/>
          <p:nvPr/>
        </p:nvSpPr>
        <p:spPr bwMode="auto">
          <a:xfrm>
            <a:off x="2871245" y="1986320"/>
            <a:ext cx="1917243" cy="230832"/>
          </a:xfrm>
          <a:prstGeom prst="rect">
            <a:avLst/>
          </a:prstGeom>
          <a:noFill/>
          <a:ln w="19050" algn="ctr">
            <a:noFill/>
            <a:miter lim="800000"/>
            <a:headEnd/>
            <a:tailEnd/>
          </a:ln>
        </p:spPr>
        <p:txBody>
          <a:bodyPr wrap="square" lIns="0" tIns="0" rIns="0" bIns="0" rtlCol="0">
            <a:spAutoFit/>
          </a:bodyPr>
          <a:lstStyle/>
          <a:p>
            <a:pPr algn="ctr">
              <a:defRPr/>
            </a:pPr>
            <a:r>
              <a:rPr lang="en-US" sz="1500" dirty="0">
                <a:solidFill>
                  <a:srgbClr val="51237F"/>
                </a:solidFill>
                <a:latin typeface="Arial"/>
              </a:rPr>
              <a:t>Cost Savings</a:t>
            </a:r>
          </a:p>
        </p:txBody>
      </p:sp>
      <p:sp>
        <p:nvSpPr>
          <p:cNvPr id="10" name="TextBox 9"/>
          <p:cNvSpPr txBox="1"/>
          <p:nvPr/>
        </p:nvSpPr>
        <p:spPr bwMode="auto">
          <a:xfrm>
            <a:off x="5138983" y="1986320"/>
            <a:ext cx="1917243" cy="230832"/>
          </a:xfrm>
          <a:prstGeom prst="rect">
            <a:avLst/>
          </a:prstGeom>
          <a:noFill/>
          <a:ln w="19050" algn="ctr">
            <a:noFill/>
            <a:miter lim="800000"/>
            <a:headEnd/>
            <a:tailEnd/>
          </a:ln>
        </p:spPr>
        <p:txBody>
          <a:bodyPr wrap="square" lIns="0" tIns="0" rIns="0" bIns="0" rtlCol="0">
            <a:spAutoFit/>
          </a:bodyPr>
          <a:lstStyle/>
          <a:p>
            <a:pPr algn="ctr">
              <a:defRPr/>
            </a:pPr>
            <a:r>
              <a:rPr lang="en-US" sz="1500" dirty="0">
                <a:solidFill>
                  <a:srgbClr val="51237F"/>
                </a:solidFill>
                <a:latin typeface="Arial"/>
              </a:rPr>
              <a:t>Student Learning</a:t>
            </a:r>
          </a:p>
        </p:txBody>
      </p:sp>
      <p:sp>
        <p:nvSpPr>
          <p:cNvPr id="11" name="TextBox 10"/>
          <p:cNvSpPr txBox="1"/>
          <p:nvPr/>
        </p:nvSpPr>
        <p:spPr bwMode="auto">
          <a:xfrm>
            <a:off x="7406721" y="1986319"/>
            <a:ext cx="1917243" cy="230832"/>
          </a:xfrm>
          <a:prstGeom prst="rect">
            <a:avLst/>
          </a:prstGeom>
          <a:noFill/>
          <a:ln w="19050" algn="ctr">
            <a:noFill/>
            <a:miter lim="800000"/>
            <a:headEnd/>
            <a:tailEnd/>
          </a:ln>
        </p:spPr>
        <p:txBody>
          <a:bodyPr wrap="square" lIns="0" tIns="0" rIns="0" bIns="0" rtlCol="0">
            <a:spAutoFit/>
          </a:bodyPr>
          <a:lstStyle/>
          <a:p>
            <a:pPr algn="ctr">
              <a:defRPr/>
            </a:pPr>
            <a:r>
              <a:rPr lang="en-US" sz="1500" dirty="0">
                <a:solidFill>
                  <a:srgbClr val="51237F"/>
                </a:solidFill>
                <a:latin typeface="Arial"/>
              </a:rPr>
              <a:t>Social Justice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512" y="2733817"/>
            <a:ext cx="1925054" cy="1243013"/>
          </a:xfrm>
          <a:prstGeom prst="rect">
            <a:avLst/>
          </a:prstGeom>
        </p:spPr>
      </p:pic>
      <p:pic>
        <p:nvPicPr>
          <p:cNvPr id="14" name="Picture 13" descr="Cool stuff you can use.: Simple tips on how to make mone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609" y="2733819"/>
            <a:ext cx="2104025" cy="1243013"/>
          </a:xfrm>
          <a:prstGeom prst="rect">
            <a:avLst/>
          </a:prstGeom>
        </p:spPr>
      </p:pic>
      <p:pic>
        <p:nvPicPr>
          <p:cNvPr id="15" name="Picture 14" descr="Internships: just an extended interview proce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561" y="2755898"/>
            <a:ext cx="2104025" cy="1249781"/>
          </a:xfrm>
          <a:prstGeom prst="rect">
            <a:avLst/>
          </a:prstGeom>
        </p:spPr>
      </p:pic>
      <p:sp>
        <p:nvSpPr>
          <p:cNvPr id="3" name="Rectangle 2"/>
          <p:cNvSpPr/>
          <p:nvPr/>
        </p:nvSpPr>
        <p:spPr>
          <a:xfrm>
            <a:off x="5971607" y="3244334"/>
            <a:ext cx="248786" cy="369332"/>
          </a:xfrm>
          <a:prstGeom prst="rect">
            <a:avLst/>
          </a:prstGeom>
        </p:spPr>
        <p:txBody>
          <a:bodyPr wrap="none">
            <a:spAutoFit/>
          </a:bodyPr>
          <a:lstStyle/>
          <a:p>
            <a:pPr>
              <a:defRPr/>
            </a:pPr>
            <a:r>
              <a:rPr lang="en-US" dirty="0">
                <a:solidFill>
                  <a:srgbClr val="51237F"/>
                </a:solidFill>
                <a:latin typeface="Arial"/>
              </a:rPr>
              <a:t> </a:t>
            </a:r>
          </a:p>
        </p:txBody>
      </p:sp>
      <p:sp>
        <p:nvSpPr>
          <p:cNvPr id="4" name="Rectangle 3"/>
          <p:cNvSpPr/>
          <p:nvPr/>
        </p:nvSpPr>
        <p:spPr>
          <a:xfrm>
            <a:off x="5971607" y="3244334"/>
            <a:ext cx="248786" cy="369332"/>
          </a:xfrm>
          <a:prstGeom prst="rect">
            <a:avLst/>
          </a:prstGeom>
        </p:spPr>
        <p:txBody>
          <a:bodyPr wrap="none">
            <a:spAutoFit/>
          </a:bodyPr>
          <a:lstStyle/>
          <a:p>
            <a:pPr>
              <a:defRPr/>
            </a:pPr>
            <a:r>
              <a:rPr lang="en-US" dirty="0">
                <a:solidFill>
                  <a:srgbClr val="51237F"/>
                </a:solidFill>
                <a:latin typeface="Arial"/>
              </a:rPr>
              <a:t> </a:t>
            </a:r>
          </a:p>
        </p:txBody>
      </p:sp>
      <p:sp>
        <p:nvSpPr>
          <p:cNvPr id="2" name="TextBox 1"/>
          <p:cNvSpPr txBox="1"/>
          <p:nvPr/>
        </p:nvSpPr>
        <p:spPr bwMode="auto">
          <a:xfrm>
            <a:off x="2805608" y="4118151"/>
            <a:ext cx="2104026" cy="1046440"/>
          </a:xfrm>
          <a:prstGeom prst="rect">
            <a:avLst/>
          </a:prstGeom>
          <a:noFill/>
          <a:ln w="19050" algn="ctr">
            <a:noFill/>
            <a:miter lim="800000"/>
            <a:headEnd/>
            <a:tailEnd/>
          </a:ln>
        </p:spPr>
        <p:txBody>
          <a:bodyPr wrap="square" lIns="0" tIns="0" rIns="0" bIns="0" rtlCol="0">
            <a:spAutoFit/>
          </a:bodyPr>
          <a:lstStyle/>
          <a:p>
            <a:r>
              <a:rPr lang="en-US" sz="1700" dirty="0"/>
              <a:t>More than $13 million in textbook savings in Z-courses (i.e., no textbook costs)</a:t>
            </a:r>
          </a:p>
        </p:txBody>
      </p:sp>
      <p:sp>
        <p:nvSpPr>
          <p:cNvPr id="16" name="TextBox 15"/>
          <p:cNvSpPr txBox="1"/>
          <p:nvPr/>
        </p:nvSpPr>
        <p:spPr bwMode="auto">
          <a:xfrm>
            <a:off x="5168379" y="4122704"/>
            <a:ext cx="1931778" cy="784830"/>
          </a:xfrm>
          <a:prstGeom prst="rect">
            <a:avLst/>
          </a:prstGeom>
          <a:noFill/>
          <a:ln w="19050" algn="ctr">
            <a:noFill/>
            <a:miter lim="800000"/>
            <a:headEnd/>
            <a:tailEnd/>
          </a:ln>
        </p:spPr>
        <p:txBody>
          <a:bodyPr wrap="square" lIns="0" tIns="0" rIns="0" bIns="0" rtlCol="0">
            <a:spAutoFit/>
          </a:bodyPr>
          <a:lstStyle/>
          <a:p>
            <a:r>
              <a:rPr lang="en-US" sz="1700" dirty="0"/>
              <a:t>Student success rates in Z-courses at or above non-Z courses</a:t>
            </a:r>
          </a:p>
        </p:txBody>
      </p:sp>
      <p:sp>
        <p:nvSpPr>
          <p:cNvPr id="17" name="TextBox 16"/>
          <p:cNvSpPr txBox="1"/>
          <p:nvPr/>
        </p:nvSpPr>
        <p:spPr bwMode="auto">
          <a:xfrm>
            <a:off x="7465512" y="4118151"/>
            <a:ext cx="2411504" cy="1569660"/>
          </a:xfrm>
          <a:prstGeom prst="rect">
            <a:avLst/>
          </a:prstGeom>
          <a:noFill/>
          <a:ln w="19050" algn="ctr">
            <a:noFill/>
            <a:miter lim="800000"/>
            <a:headEnd/>
            <a:tailEnd/>
          </a:ln>
        </p:spPr>
        <p:txBody>
          <a:bodyPr wrap="square" lIns="0" tIns="0" rIns="0" bIns="0" rtlCol="0">
            <a:spAutoFit/>
          </a:bodyPr>
          <a:lstStyle/>
          <a:p>
            <a:r>
              <a:rPr lang="en-US" sz="1700" dirty="0"/>
              <a:t>Fellowship of interdisciplinary, cross-institutional OER faculty partnerships to incorporate student community engagement</a:t>
            </a:r>
          </a:p>
        </p:txBody>
      </p:sp>
      <p:sp>
        <p:nvSpPr>
          <p:cNvPr id="5" name="Rectangle 4">
            <a:extLst>
              <a:ext uri="{FF2B5EF4-FFF2-40B4-BE49-F238E27FC236}">
                <a16:creationId xmlns:a16="http://schemas.microsoft.com/office/drawing/2014/main" id="{FE0585E1-5B85-4CD9-A00D-C325002429D5}"/>
              </a:ext>
            </a:extLst>
          </p:cNvPr>
          <p:cNvSpPr/>
          <p:nvPr/>
        </p:nvSpPr>
        <p:spPr>
          <a:xfrm>
            <a:off x="1681074" y="5923345"/>
            <a:ext cx="5952015" cy="369332"/>
          </a:xfrm>
          <a:prstGeom prst="rect">
            <a:avLst/>
          </a:prstGeom>
        </p:spPr>
        <p:txBody>
          <a:bodyPr wrap="square">
            <a:spAutoFit/>
          </a:bodyPr>
          <a:lstStyle/>
          <a:p>
            <a:r>
              <a:rPr lang="en-US" dirty="0">
                <a:solidFill>
                  <a:schemeClr val="bg1"/>
                </a:solidFill>
              </a:rPr>
              <a:t>https://www.montgomerycollege.edu/offices/elite/unesco/</a:t>
            </a:r>
          </a:p>
        </p:txBody>
      </p:sp>
      <p:sp>
        <p:nvSpPr>
          <p:cNvPr id="19" name="Title 1">
            <a:extLst>
              <a:ext uri="{FF2B5EF4-FFF2-40B4-BE49-F238E27FC236}">
                <a16:creationId xmlns:a16="http://schemas.microsoft.com/office/drawing/2014/main" id="{50514F79-1821-46F6-8F89-35C0E114992B}"/>
              </a:ext>
            </a:extLst>
          </p:cNvPr>
          <p:cNvSpPr txBox="1">
            <a:spLocks/>
          </p:cNvSpPr>
          <p:nvPr/>
        </p:nvSpPr>
        <p:spPr>
          <a:xfrm>
            <a:off x="1769831" y="790504"/>
            <a:ext cx="8728874" cy="507831"/>
          </a:xfrm>
          <a:prstGeom prst="rect">
            <a:avLst/>
          </a:prstGeom>
        </p:spPr>
        <p:txBody>
          <a:bodyPr vert="horz" wrap="square" lIns="91440" tIns="45720" rIns="91440" bIns="45720" rtlCol="0" anchor="b" anchorCtr="0">
            <a:spAutoFit/>
          </a:bodyPr>
          <a:lstStyle>
            <a:lvl1pPr marL="280988" indent="-91440" algn="l" defTabSz="914400" rtl="0" eaLnBrk="1" latinLnBrk="0" hangingPunct="1">
              <a:lnSpc>
                <a:spcPct val="90000"/>
              </a:lnSpc>
              <a:spcBef>
                <a:spcPct val="0"/>
              </a:spcBef>
              <a:buNone/>
              <a:defRPr lang="en-US" sz="3000" b="0" kern="2200" cap="none" spc="0" baseline="0" dirty="0">
                <a:solidFill>
                  <a:srgbClr val="51237F"/>
                </a:solidFill>
                <a:latin typeface="+mn-lt"/>
                <a:ea typeface="Roboto" panose="02000000000000000000" pitchFamily="2" charset="0"/>
                <a:cs typeface="Roboto" panose="02000000000000000000" pitchFamily="2" charset="0"/>
              </a:defRPr>
            </a:lvl1pPr>
          </a:lstStyle>
          <a:p>
            <a:pPr algn="ctr"/>
            <a:r>
              <a:rPr lang="en-US"/>
              <a:t>Open in </a:t>
            </a:r>
            <a:r>
              <a:rPr lang="en-US" dirty="0"/>
              <a:t>Action at Montgomery College</a:t>
            </a:r>
          </a:p>
        </p:txBody>
      </p:sp>
    </p:spTree>
    <p:extLst>
      <p:ext uri="{BB962C8B-B14F-4D97-AF65-F5344CB8AC3E}">
        <p14:creationId xmlns:p14="http://schemas.microsoft.com/office/powerpoint/2010/main" val="39653935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41730" y="3206186"/>
            <a:ext cx="12150270" cy="3651813"/>
          </a:xfrm>
        </p:spPr>
        <p:txBody>
          <a:bodyPr/>
          <a:lstStyle/>
          <a:p>
            <a:endParaRPr lang="en-US" sz="2400" dirty="0"/>
          </a:p>
          <a:p>
            <a:endParaRPr lang="en-US" sz="2400" dirty="0"/>
          </a:p>
          <a:p>
            <a:endParaRPr lang="en-US" sz="2400" dirty="0"/>
          </a:p>
          <a:p>
            <a:endParaRPr lang="en-US" sz="2400"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41730" y="713084"/>
            <a:ext cx="11860889" cy="1325563"/>
          </a:xfrm>
        </p:spPr>
        <p:txBody>
          <a:bodyPr/>
          <a:lstStyle/>
          <a:p>
            <a:pPr algn="ctr"/>
            <a:r>
              <a:rPr lang="en-US" dirty="0"/>
              <a:t>Open Pedagogy</a:t>
            </a:r>
          </a:p>
        </p:txBody>
      </p:sp>
      <p:sp>
        <p:nvSpPr>
          <p:cNvPr id="4" name="TextBox 3"/>
          <p:cNvSpPr txBox="1"/>
          <p:nvPr/>
        </p:nvSpPr>
        <p:spPr>
          <a:xfrm>
            <a:off x="1374371" y="3762621"/>
            <a:ext cx="9991898" cy="2062103"/>
          </a:xfrm>
          <a:prstGeom prst="rect">
            <a:avLst/>
          </a:prstGeom>
          <a:noFill/>
        </p:spPr>
        <p:txBody>
          <a:bodyPr wrap="square" rtlCol="0">
            <a:spAutoFit/>
          </a:bodyPr>
          <a:lstStyle/>
          <a:p>
            <a:r>
              <a:rPr lang="en-US" dirty="0"/>
              <a:t>“</a:t>
            </a:r>
            <a:r>
              <a:rPr lang="en-US" sz="3200" dirty="0">
                <a:solidFill>
                  <a:schemeClr val="bg1"/>
                </a:solidFill>
              </a:rPr>
              <a:t>Open Pedagogy” is a site of praxis, a place where theories about learning, teaching, technology, and social justice enter into a conversation with each other and inform the development of educational practices and structures</a:t>
            </a:r>
          </a:p>
        </p:txBody>
      </p:sp>
      <p:sp>
        <p:nvSpPr>
          <p:cNvPr id="16" name="TextBox 15"/>
          <p:cNvSpPr txBox="1"/>
          <p:nvPr/>
        </p:nvSpPr>
        <p:spPr>
          <a:xfrm>
            <a:off x="6821977" y="5931199"/>
            <a:ext cx="4012278" cy="369332"/>
          </a:xfrm>
          <a:prstGeom prst="rect">
            <a:avLst/>
          </a:prstGeom>
          <a:noFill/>
        </p:spPr>
        <p:txBody>
          <a:bodyPr wrap="square" rtlCol="0">
            <a:spAutoFit/>
          </a:bodyPr>
          <a:lstStyle/>
          <a:p>
            <a:pPr algn="r"/>
            <a:r>
              <a:rPr lang="en-US" dirty="0" err="1">
                <a:solidFill>
                  <a:schemeClr val="bg1"/>
                </a:solidFill>
              </a:rPr>
              <a:t>DeRosa</a:t>
            </a:r>
            <a:r>
              <a:rPr lang="en-US" dirty="0">
                <a:solidFill>
                  <a:schemeClr val="bg1"/>
                </a:solidFill>
              </a:rPr>
              <a:t> and Jhangiani</a:t>
            </a:r>
          </a:p>
        </p:txBody>
      </p:sp>
    </p:spTree>
    <p:extLst>
      <p:ext uri="{BB962C8B-B14F-4D97-AF65-F5344CB8AC3E}">
        <p14:creationId xmlns:p14="http://schemas.microsoft.com/office/powerpoint/2010/main" val="42991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467095" y="713084"/>
            <a:ext cx="6435524" cy="1325563"/>
          </a:xfrm>
        </p:spPr>
        <p:txBody>
          <a:bodyPr/>
          <a:lstStyle/>
          <a:p>
            <a:r>
              <a:rPr lang="en-US" dirty="0"/>
              <a:t>Fellowship Background</a:t>
            </a:r>
          </a:p>
        </p:txBody>
      </p:sp>
      <p:graphicFrame>
        <p:nvGraphicFramePr>
          <p:cNvPr id="11" name="Content Placeholder 2" descr="timeline">
            <a:extLst>
              <a:ext uri="{FF2B5EF4-FFF2-40B4-BE49-F238E27FC236}">
                <a16:creationId xmlns:a16="http://schemas.microsoft.com/office/drawing/2014/main" id="{E81145C1-F4C7-45B9-A5BA-8D88C0438B48}"/>
              </a:ext>
            </a:extLst>
          </p:cNvPr>
          <p:cNvGraphicFramePr>
            <a:graphicFrameLocks/>
          </p:cNvGraphicFramePr>
          <p:nvPr>
            <p:extLst>
              <p:ext uri="{D42A27DB-BD31-4B8C-83A1-F6EECF244321}">
                <p14:modId xmlns:p14="http://schemas.microsoft.com/office/powerpoint/2010/main" val="2908581477"/>
              </p:ext>
            </p:extLst>
          </p:nvPr>
        </p:nvGraphicFramePr>
        <p:xfrm>
          <a:off x="478423" y="3206187"/>
          <a:ext cx="11029950" cy="3528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BCB706F-23FA-4AB7-962D-B0DC535D6924}"/>
              </a:ext>
            </a:extLst>
          </p:cNvPr>
          <p:cNvSpPr txBox="1"/>
          <p:nvPr/>
        </p:nvSpPr>
        <p:spPr>
          <a:xfrm>
            <a:off x="8814816" y="5541264"/>
            <a:ext cx="2551176" cy="261610"/>
          </a:xfrm>
          <a:prstGeom prst="rect">
            <a:avLst/>
          </a:prstGeom>
          <a:noFill/>
        </p:spPr>
        <p:txBody>
          <a:bodyPr wrap="square" rtlCol="0">
            <a:spAutoFit/>
          </a:bodyPr>
          <a:lstStyle/>
          <a:p>
            <a:r>
              <a:rPr lang="en-US" sz="1100" dirty="0">
                <a:solidFill>
                  <a:schemeClr val="bg1"/>
                </a:solidFill>
                <a:latin typeface="Franklin Gothic Book" panose="020B0503020102020204" pitchFamily="34" charset="0"/>
              </a:rPr>
              <a:t>Formation of Asia Chapter</a:t>
            </a:r>
          </a:p>
        </p:txBody>
      </p:sp>
      <p:pic>
        <p:nvPicPr>
          <p:cNvPr id="13" name="Picture 12">
            <a:extLst>
              <a:ext uri="{FF2B5EF4-FFF2-40B4-BE49-F238E27FC236}">
                <a16:creationId xmlns:a16="http://schemas.microsoft.com/office/drawing/2014/main" id="{718996B2-B108-427D-A2F8-C2ADDD6C5CC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1730" y="315812"/>
            <a:ext cx="1840167" cy="2403483"/>
          </a:xfrm>
          <a:prstGeom prst="rect">
            <a:avLst/>
          </a:prstGeom>
        </p:spPr>
      </p:pic>
      <p:pic>
        <p:nvPicPr>
          <p:cNvPr id="14" name="Picture 13">
            <a:extLst>
              <a:ext uri="{FF2B5EF4-FFF2-40B4-BE49-F238E27FC236}">
                <a16:creationId xmlns:a16="http://schemas.microsoft.com/office/drawing/2014/main" id="{9D0BEFBD-2004-4875-BAA8-315A28AC140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109278" y="987628"/>
            <a:ext cx="2770632" cy="1271027"/>
          </a:xfrm>
          <a:prstGeom prst="rect">
            <a:avLst/>
          </a:prstGeom>
        </p:spPr>
      </p:pic>
      <p:sp>
        <p:nvSpPr>
          <p:cNvPr id="15" name="TextBox 14">
            <a:extLst>
              <a:ext uri="{FF2B5EF4-FFF2-40B4-BE49-F238E27FC236}">
                <a16:creationId xmlns:a16="http://schemas.microsoft.com/office/drawing/2014/main" id="{3B96D6F1-D9BF-4E6A-9AD5-02E92F97578F}"/>
              </a:ext>
            </a:extLst>
          </p:cNvPr>
          <p:cNvSpPr txBox="1"/>
          <p:nvPr/>
        </p:nvSpPr>
        <p:spPr>
          <a:xfrm>
            <a:off x="2026036" y="2348604"/>
            <a:ext cx="2853873" cy="230832"/>
          </a:xfrm>
          <a:prstGeom prst="rect">
            <a:avLst/>
          </a:prstGeom>
          <a:noFill/>
        </p:spPr>
        <p:txBody>
          <a:bodyPr wrap="square" rtlCol="0">
            <a:spAutoFit/>
          </a:bodyPr>
          <a:lstStyle/>
          <a:p>
            <a:r>
              <a:rPr lang="en-US" sz="900" dirty="0">
                <a:hlinkClick r:id="rId11" tooltip="https://en.wikipedia.org/wiki/Indonesia"/>
              </a:rPr>
              <a:t>This Photo</a:t>
            </a:r>
            <a:r>
              <a:rPr lang="en-US" sz="900" dirty="0"/>
              <a:t> by Unknown Author is licensed under </a:t>
            </a:r>
            <a:r>
              <a:rPr lang="en-US" sz="900" dirty="0">
                <a:hlinkClick r:id="rId12" tooltip="https://creativecommons.org/licenses/by-sa/3.0/"/>
              </a:rPr>
              <a:t>CC BY-SA</a:t>
            </a:r>
            <a:endParaRPr lang="en-US" sz="900" dirty="0"/>
          </a:p>
        </p:txBody>
      </p:sp>
    </p:spTree>
    <p:extLst>
      <p:ext uri="{BB962C8B-B14F-4D97-AF65-F5344CB8AC3E}">
        <p14:creationId xmlns:p14="http://schemas.microsoft.com/office/powerpoint/2010/main" val="278098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200" y="996988"/>
            <a:ext cx="3085618" cy="1325563"/>
          </a:xfrm>
        </p:spPr>
        <p:txBody>
          <a:bodyPr>
            <a:normAutofit/>
          </a:bodyPr>
          <a:lstStyle/>
          <a:p>
            <a:r>
              <a:rPr lang="en-US" dirty="0"/>
              <a:t>Fellowship Objectives</a:t>
            </a:r>
          </a:p>
        </p:txBody>
      </p:sp>
      <p:grpSp>
        <p:nvGrpSpPr>
          <p:cNvPr id="37" name="Group 36"/>
          <p:cNvGrpSpPr/>
          <p:nvPr/>
        </p:nvGrpSpPr>
        <p:grpSpPr>
          <a:xfrm>
            <a:off x="5713869" y="1415935"/>
            <a:ext cx="2614785" cy="2614748"/>
            <a:chOff x="840527" y="0"/>
            <a:chExt cx="2614785" cy="2614748"/>
          </a:xfrm>
        </p:grpSpPr>
        <p:sp>
          <p:nvSpPr>
            <p:cNvPr id="44" name="Oval 43"/>
            <p:cNvSpPr/>
            <p:nvPr/>
          </p:nvSpPr>
          <p:spPr>
            <a:xfrm>
              <a:off x="840527" y="0"/>
              <a:ext cx="2614785" cy="2614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5" name="Oval 4"/>
            <p:cNvSpPr txBox="1"/>
            <p:nvPr/>
          </p:nvSpPr>
          <p:spPr>
            <a:xfrm>
              <a:off x="1223453" y="382921"/>
              <a:ext cx="1848933" cy="184890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t>Increase equitable access to education</a:t>
              </a:r>
            </a:p>
          </p:txBody>
        </p:sp>
      </p:grpSp>
      <p:grpSp>
        <p:nvGrpSpPr>
          <p:cNvPr id="38" name="Group 37"/>
          <p:cNvGrpSpPr/>
          <p:nvPr/>
        </p:nvGrpSpPr>
        <p:grpSpPr>
          <a:xfrm>
            <a:off x="7059722" y="3159826"/>
            <a:ext cx="2614785" cy="2614748"/>
            <a:chOff x="2186380" y="1743891"/>
            <a:chExt cx="2614785" cy="2614748"/>
          </a:xfrm>
        </p:grpSpPr>
        <p:sp>
          <p:nvSpPr>
            <p:cNvPr id="42" name="Oval 41"/>
            <p:cNvSpPr/>
            <p:nvPr/>
          </p:nvSpPr>
          <p:spPr>
            <a:xfrm>
              <a:off x="2186380" y="1743891"/>
              <a:ext cx="2614785" cy="2614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3" name="Oval 6"/>
            <p:cNvSpPr txBox="1"/>
            <p:nvPr/>
          </p:nvSpPr>
          <p:spPr>
            <a:xfrm>
              <a:off x="2569306" y="2126812"/>
              <a:ext cx="1848933" cy="184890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t>Empower students in engaging and collaborative environments</a:t>
              </a:r>
              <a:endParaRPr lang="en-US" sz="2300" kern="1200" dirty="0"/>
            </a:p>
          </p:txBody>
        </p:sp>
      </p:grpSp>
      <p:grpSp>
        <p:nvGrpSpPr>
          <p:cNvPr id="39" name="Group 38"/>
          <p:cNvGrpSpPr/>
          <p:nvPr/>
        </p:nvGrpSpPr>
        <p:grpSpPr>
          <a:xfrm>
            <a:off x="8403984" y="1415935"/>
            <a:ext cx="2614785" cy="2614748"/>
            <a:chOff x="3530642" y="0"/>
            <a:chExt cx="2614785" cy="2614748"/>
          </a:xfrm>
        </p:grpSpPr>
        <p:sp>
          <p:nvSpPr>
            <p:cNvPr id="40" name="Oval 39"/>
            <p:cNvSpPr/>
            <p:nvPr/>
          </p:nvSpPr>
          <p:spPr>
            <a:xfrm>
              <a:off x="3530642" y="0"/>
              <a:ext cx="2614785" cy="261474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1" name="Oval 8"/>
            <p:cNvSpPr txBox="1"/>
            <p:nvPr/>
          </p:nvSpPr>
          <p:spPr>
            <a:xfrm>
              <a:off x="3913568" y="382921"/>
              <a:ext cx="1848933" cy="184890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t>Support social justice through international partnership</a:t>
              </a:r>
            </a:p>
          </p:txBody>
        </p:sp>
      </p:grpSp>
      <p:pic>
        <p:nvPicPr>
          <p:cNvPr id="46" name="Picture 45"/>
          <p:cNvPicPr>
            <a:picLocks noChangeAspect="1"/>
          </p:cNvPicPr>
          <p:nvPr/>
        </p:nvPicPr>
        <p:blipFill rotWithShape="1">
          <a:blip r:embed="rId3">
            <a:extLst>
              <a:ext uri="{28A0092B-C50C-407E-A947-70E740481C1C}">
                <a14:useLocalDpi xmlns:a14="http://schemas.microsoft.com/office/drawing/2010/main" val="0"/>
              </a:ext>
            </a:extLst>
          </a:blip>
          <a:srcRect l="-1" t="25253" r="-275"/>
          <a:stretch/>
        </p:blipFill>
        <p:spPr>
          <a:xfrm>
            <a:off x="-14526" y="3391592"/>
            <a:ext cx="4767059" cy="3374967"/>
          </a:xfrm>
          <a:prstGeom prst="rect">
            <a:avLst/>
          </a:prstGeom>
        </p:spPr>
      </p:pic>
    </p:spTree>
    <p:extLst>
      <p:ext uri="{BB962C8B-B14F-4D97-AF65-F5344CB8AC3E}">
        <p14:creationId xmlns:p14="http://schemas.microsoft.com/office/powerpoint/2010/main" val="202741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087" y="630974"/>
            <a:ext cx="8826010" cy="935641"/>
          </a:xfrm>
        </p:spPr>
        <p:txBody>
          <a:bodyPr>
            <a:normAutofit fontScale="90000"/>
          </a:bodyPr>
          <a:lstStyle/>
          <a:p>
            <a:r>
              <a:rPr lang="en-US" dirty="0"/>
              <a:t>Fellowship Professional Learning Process</a:t>
            </a:r>
          </a:p>
        </p:txBody>
      </p:sp>
      <p:graphicFrame>
        <p:nvGraphicFramePr>
          <p:cNvPr id="5" name="Content Placeholder 5"/>
          <p:cNvGraphicFramePr>
            <a:graphicFrameLocks/>
          </p:cNvGraphicFramePr>
          <p:nvPr/>
        </p:nvGraphicFramePr>
        <p:xfrm>
          <a:off x="1668087" y="1612669"/>
          <a:ext cx="8960645" cy="3593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Box 5"/>
          <p:cNvSpPr txBox="1">
            <a:spLocks/>
          </p:cNvSpPr>
          <p:nvPr/>
        </p:nvSpPr>
        <p:spPr bwMode="auto">
          <a:xfrm>
            <a:off x="2702862" y="2159779"/>
            <a:ext cx="1502630" cy="785885"/>
          </a:xfrm>
          <a:prstGeom prst="rect">
            <a:avLst/>
          </a:prstGeom>
          <a:solidFill>
            <a:srgbClr val="FFC000"/>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400" b="1" dirty="0">
                <a:solidFill>
                  <a:srgbClr val="000000"/>
                </a:solidFill>
                <a:latin typeface="Arial" pitchFamily="34" charset="0"/>
                <a:cs typeface="Arial" pitchFamily="34" charset="0"/>
              </a:rPr>
              <a:t>4 required summer meetings</a:t>
            </a:r>
          </a:p>
        </p:txBody>
      </p:sp>
      <p:sp>
        <p:nvSpPr>
          <p:cNvPr id="7" name="Text Box 7"/>
          <p:cNvSpPr txBox="1">
            <a:spLocks/>
          </p:cNvSpPr>
          <p:nvPr/>
        </p:nvSpPr>
        <p:spPr bwMode="auto">
          <a:xfrm>
            <a:off x="5587949" y="2026890"/>
            <a:ext cx="1725381" cy="918774"/>
          </a:xfrm>
          <a:prstGeom prst="rect">
            <a:avLst/>
          </a:prstGeom>
          <a:solidFill>
            <a:srgbClr val="FF0000">
              <a:alpha val="39999"/>
            </a:srgb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400" b="1" dirty="0">
                <a:solidFill>
                  <a:srgbClr val="000000"/>
                </a:solidFill>
                <a:latin typeface="Arial" pitchFamily="34" charset="0"/>
                <a:cs typeface="Arial" pitchFamily="34" charset="0"/>
              </a:rPr>
              <a:t>Students become agents of change in their own communities</a:t>
            </a:r>
          </a:p>
        </p:txBody>
      </p:sp>
      <p:sp>
        <p:nvSpPr>
          <p:cNvPr id="8" name="Text Box 1"/>
          <p:cNvSpPr txBox="1">
            <a:spLocks noChangeArrowheads="1"/>
          </p:cNvSpPr>
          <p:nvPr/>
        </p:nvSpPr>
        <p:spPr bwMode="auto">
          <a:xfrm>
            <a:off x="8750870" y="1795142"/>
            <a:ext cx="1743227" cy="1150523"/>
          </a:xfrm>
          <a:prstGeom prst="rect">
            <a:avLst/>
          </a:prstGeom>
          <a:solidFill>
            <a:schemeClr val="bg1">
              <a:lumMod val="75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400" b="1" dirty="0">
                <a:solidFill>
                  <a:srgbClr val="000000"/>
                </a:solidFill>
                <a:latin typeface="Arial" pitchFamily="34" charset="0"/>
                <a:cs typeface="Arial" pitchFamily="34" charset="0"/>
              </a:rPr>
              <a:t>Faculty and students present together on their assignments and projects</a:t>
            </a:r>
          </a:p>
        </p:txBody>
      </p:sp>
      <p:sp>
        <p:nvSpPr>
          <p:cNvPr id="9" name="Text Box 4"/>
          <p:cNvSpPr txBox="1">
            <a:spLocks/>
          </p:cNvSpPr>
          <p:nvPr/>
        </p:nvSpPr>
        <p:spPr bwMode="auto">
          <a:xfrm>
            <a:off x="1668087" y="3866213"/>
            <a:ext cx="1631853" cy="1182620"/>
          </a:xfrm>
          <a:prstGeom prst="rect">
            <a:avLst/>
          </a:prstGeom>
          <a:solidFill>
            <a:srgbClr val="4F81BD"/>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400" b="1" dirty="0">
                <a:solidFill>
                  <a:srgbClr val="000000"/>
                </a:solidFill>
                <a:latin typeface="Arial" pitchFamily="34" charset="0"/>
                <a:cs typeface="Arial" pitchFamily="34" charset="0"/>
              </a:rPr>
              <a:t>Inter-disciplinary, cross-institutional faculty teams </a:t>
            </a:r>
          </a:p>
        </p:txBody>
      </p:sp>
      <p:sp>
        <p:nvSpPr>
          <p:cNvPr id="10" name="Text Box 6"/>
          <p:cNvSpPr txBox="1">
            <a:spLocks/>
          </p:cNvSpPr>
          <p:nvPr/>
        </p:nvSpPr>
        <p:spPr bwMode="auto">
          <a:xfrm>
            <a:off x="4161653" y="3866213"/>
            <a:ext cx="1670687" cy="919480"/>
          </a:xfrm>
          <a:prstGeom prst="rect">
            <a:avLst/>
          </a:prstGeom>
          <a:solidFill>
            <a:srgbClr val="FFFF00"/>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400" b="1" dirty="0">
                <a:solidFill>
                  <a:srgbClr val="000000"/>
                </a:solidFill>
                <a:latin typeface="Arial" pitchFamily="34" charset="0"/>
                <a:cs typeface="Arial" pitchFamily="34" charset="0"/>
              </a:rPr>
              <a:t>Renewable assignments used in Fall semester classes</a:t>
            </a:r>
          </a:p>
          <a:p>
            <a:pPr fontAlgn="base">
              <a:spcBef>
                <a:spcPct val="0"/>
              </a:spcBef>
              <a:spcAft>
                <a:spcPct val="0"/>
              </a:spcAft>
            </a:pPr>
            <a:endParaRPr lang="en-US" sz="1400" b="1" dirty="0">
              <a:solidFill>
                <a:srgbClr val="000000"/>
              </a:solidFill>
              <a:latin typeface="Arial" pitchFamily="34" charset="0"/>
              <a:cs typeface="Arial" pitchFamily="34" charset="0"/>
            </a:endParaRPr>
          </a:p>
        </p:txBody>
      </p:sp>
      <p:sp>
        <p:nvSpPr>
          <p:cNvPr id="11" name="Text Box 9"/>
          <p:cNvSpPr txBox="1">
            <a:spLocks/>
          </p:cNvSpPr>
          <p:nvPr/>
        </p:nvSpPr>
        <p:spPr bwMode="auto">
          <a:xfrm>
            <a:off x="7173086" y="3866213"/>
            <a:ext cx="1890507" cy="1182621"/>
          </a:xfrm>
          <a:prstGeom prst="rect">
            <a:avLst/>
          </a:prstGeom>
          <a:solidFill>
            <a:srgbClr val="00B0F0"/>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400" b="1" dirty="0">
                <a:solidFill>
                  <a:srgbClr val="000000"/>
                </a:solidFill>
                <a:latin typeface="Arial" pitchFamily="34" charset="0"/>
                <a:cs typeface="Arial" pitchFamily="34" charset="0"/>
              </a:rPr>
              <a:t>Faculty examine what worked and what did not and make changes for future iterations</a:t>
            </a:r>
          </a:p>
        </p:txBody>
      </p:sp>
    </p:spTree>
    <p:extLst>
      <p:ext uri="{BB962C8B-B14F-4D97-AF65-F5344CB8AC3E}">
        <p14:creationId xmlns:p14="http://schemas.microsoft.com/office/powerpoint/2010/main" val="16230848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EDCA-C382-46E8-B1A4-A088F887556F}"/>
              </a:ext>
            </a:extLst>
          </p:cNvPr>
          <p:cNvSpPr>
            <a:spLocks noGrp="1"/>
          </p:cNvSpPr>
          <p:nvPr>
            <p:ph type="title"/>
          </p:nvPr>
        </p:nvSpPr>
        <p:spPr>
          <a:xfrm>
            <a:off x="2557465" y="427698"/>
            <a:ext cx="7080250" cy="490904"/>
          </a:xfrm>
        </p:spPr>
        <p:txBody>
          <a:bodyPr>
            <a:normAutofit fontScale="90000"/>
          </a:bodyPr>
          <a:lstStyle/>
          <a:p>
            <a:pPr algn="ctr"/>
            <a:r>
              <a:rPr lang="en-US" dirty="0"/>
              <a:t>Faculty Timeline</a:t>
            </a:r>
          </a:p>
        </p:txBody>
      </p:sp>
      <p:sp>
        <p:nvSpPr>
          <p:cNvPr id="3" name="Slide Number Placeholder 2">
            <a:extLst>
              <a:ext uri="{FF2B5EF4-FFF2-40B4-BE49-F238E27FC236}">
                <a16:creationId xmlns:a16="http://schemas.microsoft.com/office/drawing/2014/main" id="{7FF284C9-C723-4F4E-B714-C3042EDE6FEA}"/>
              </a:ext>
            </a:extLst>
          </p:cNvPr>
          <p:cNvSpPr>
            <a:spLocks noGrp="1"/>
          </p:cNvSpPr>
          <p:nvPr>
            <p:ph type="sldNum" sz="quarter" idx="10"/>
          </p:nvPr>
        </p:nvSpPr>
        <p:spPr/>
        <p:txBody>
          <a:bodyPr/>
          <a:lstStyle/>
          <a:p>
            <a:fld id="{D08E2517-6DD5-440E-AE48-174F885392F8}" type="slidenum">
              <a:rPr lang="en-US" smtClean="0"/>
              <a:pPr/>
              <a:t>7</a:t>
            </a:fld>
            <a:endParaRPr lang="en-US" dirty="0"/>
          </a:p>
        </p:txBody>
      </p:sp>
      <p:graphicFrame>
        <p:nvGraphicFramePr>
          <p:cNvPr id="5" name="Diagram 4">
            <a:extLst>
              <a:ext uri="{FF2B5EF4-FFF2-40B4-BE49-F238E27FC236}">
                <a16:creationId xmlns:a16="http://schemas.microsoft.com/office/drawing/2014/main" id="{8CF5F1C2-E76E-4D79-931E-43B011DB6A05}"/>
              </a:ext>
            </a:extLst>
          </p:cNvPr>
          <p:cNvGraphicFramePr/>
          <p:nvPr>
            <p:extLst>
              <p:ext uri="{D42A27DB-BD31-4B8C-83A1-F6EECF244321}">
                <p14:modId xmlns:p14="http://schemas.microsoft.com/office/powerpoint/2010/main" val="1361260574"/>
              </p:ext>
            </p:extLst>
          </p:nvPr>
        </p:nvGraphicFramePr>
        <p:xfrm>
          <a:off x="0" y="673151"/>
          <a:ext cx="12192000" cy="542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19572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200" y="996988"/>
            <a:ext cx="3085618" cy="1325563"/>
          </a:xfrm>
        </p:spPr>
        <p:txBody>
          <a:bodyPr>
            <a:normAutofit fontScale="90000"/>
          </a:bodyPr>
          <a:lstStyle/>
          <a:p>
            <a:r>
              <a:rPr lang="en-US" dirty="0"/>
              <a:t>Leading an International Fellowship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1197273"/>
            <a:ext cx="6121722" cy="1646511"/>
          </a:xfrm>
        </p:spPr>
        <p:txBody>
          <a:bodyPr>
            <a:normAutofit lnSpcReduction="10000"/>
          </a:bodyPr>
          <a:lstStyle/>
          <a:p>
            <a:r>
              <a:rPr lang="en-US" sz="2400" dirty="0"/>
              <a:t>Single Source of Information</a:t>
            </a:r>
          </a:p>
          <a:p>
            <a:r>
              <a:rPr lang="en-US" sz="2400" dirty="0"/>
              <a:t>Monthly Leadership Meetings</a:t>
            </a:r>
          </a:p>
          <a:p>
            <a:r>
              <a:rPr lang="en-US" sz="2400" dirty="0"/>
              <a:t>Structured Onboarding of New Members</a:t>
            </a:r>
          </a:p>
          <a:p>
            <a:r>
              <a:rPr lang="en-US" sz="2400" dirty="0"/>
              <a:t>Sub-committees to Tackle Specific Projects</a:t>
            </a:r>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6974E8A8-5A06-4E70-9563-B37F4CEDCC0E}"/>
              </a:ext>
            </a:extLst>
          </p:cNvPr>
          <p:cNvPicPr>
            <a:picLocks noChangeAspect="1"/>
          </p:cNvPicPr>
          <p:nvPr/>
        </p:nvPicPr>
        <p:blipFill>
          <a:blip r:embed="rId3"/>
          <a:stretch>
            <a:fillRect/>
          </a:stretch>
        </p:blipFill>
        <p:spPr>
          <a:xfrm>
            <a:off x="9435273" y="3560318"/>
            <a:ext cx="2045527" cy="1081088"/>
          </a:xfrm>
          <a:prstGeom prst="rect">
            <a:avLst/>
          </a:prstGeom>
        </p:spPr>
      </p:pic>
      <p:pic>
        <p:nvPicPr>
          <p:cNvPr id="6" name="Picture 5">
            <a:extLst>
              <a:ext uri="{FF2B5EF4-FFF2-40B4-BE49-F238E27FC236}">
                <a16:creationId xmlns:a16="http://schemas.microsoft.com/office/drawing/2014/main" id="{4BF4C0BF-460E-4895-B4BF-40435BB46989}"/>
              </a:ext>
            </a:extLst>
          </p:cNvPr>
          <p:cNvPicPr>
            <a:picLocks noChangeAspect="1"/>
          </p:cNvPicPr>
          <p:nvPr/>
        </p:nvPicPr>
        <p:blipFill>
          <a:blip r:embed="rId4"/>
          <a:stretch>
            <a:fillRect/>
          </a:stretch>
        </p:blipFill>
        <p:spPr>
          <a:xfrm>
            <a:off x="9077645" y="4569781"/>
            <a:ext cx="1727856" cy="766061"/>
          </a:xfrm>
          <a:prstGeom prst="rect">
            <a:avLst/>
          </a:prstGeom>
        </p:spPr>
      </p:pic>
      <p:pic>
        <p:nvPicPr>
          <p:cNvPr id="9" name="Picture 8">
            <a:extLst>
              <a:ext uri="{FF2B5EF4-FFF2-40B4-BE49-F238E27FC236}">
                <a16:creationId xmlns:a16="http://schemas.microsoft.com/office/drawing/2014/main" id="{480FC19D-6916-44E5-A795-C15D207FA415}"/>
              </a:ext>
            </a:extLst>
          </p:cNvPr>
          <p:cNvPicPr>
            <a:picLocks noChangeAspect="1"/>
          </p:cNvPicPr>
          <p:nvPr/>
        </p:nvPicPr>
        <p:blipFill>
          <a:blip r:embed="rId5"/>
          <a:stretch>
            <a:fillRect/>
          </a:stretch>
        </p:blipFill>
        <p:spPr>
          <a:xfrm>
            <a:off x="282422" y="3724034"/>
            <a:ext cx="2130552" cy="1335756"/>
          </a:xfrm>
          <a:prstGeom prst="rect">
            <a:avLst/>
          </a:prstGeom>
        </p:spPr>
      </p:pic>
      <p:pic>
        <p:nvPicPr>
          <p:cNvPr id="14" name="Picture 13">
            <a:extLst>
              <a:ext uri="{FF2B5EF4-FFF2-40B4-BE49-F238E27FC236}">
                <a16:creationId xmlns:a16="http://schemas.microsoft.com/office/drawing/2014/main" id="{AD983EC2-56F2-4617-AD87-0291A54E0995}"/>
              </a:ext>
            </a:extLst>
          </p:cNvPr>
          <p:cNvPicPr>
            <a:picLocks noChangeAspect="1"/>
          </p:cNvPicPr>
          <p:nvPr/>
        </p:nvPicPr>
        <p:blipFill>
          <a:blip r:embed="rId6"/>
          <a:stretch>
            <a:fillRect/>
          </a:stretch>
        </p:blipFill>
        <p:spPr>
          <a:xfrm>
            <a:off x="2921508" y="4031690"/>
            <a:ext cx="2244852" cy="425409"/>
          </a:xfrm>
          <a:prstGeom prst="rect">
            <a:avLst/>
          </a:prstGeom>
        </p:spPr>
      </p:pic>
      <p:pic>
        <p:nvPicPr>
          <p:cNvPr id="19" name="Picture 18">
            <a:extLst>
              <a:ext uri="{FF2B5EF4-FFF2-40B4-BE49-F238E27FC236}">
                <a16:creationId xmlns:a16="http://schemas.microsoft.com/office/drawing/2014/main" id="{01DA76CF-2247-467A-99BA-51FF0AF5A1CA}"/>
              </a:ext>
            </a:extLst>
          </p:cNvPr>
          <p:cNvPicPr>
            <a:picLocks noChangeAspect="1"/>
          </p:cNvPicPr>
          <p:nvPr/>
        </p:nvPicPr>
        <p:blipFill>
          <a:blip r:embed="rId7"/>
          <a:stretch>
            <a:fillRect/>
          </a:stretch>
        </p:blipFill>
        <p:spPr>
          <a:xfrm>
            <a:off x="3054009" y="4630506"/>
            <a:ext cx="1250719" cy="1250719"/>
          </a:xfrm>
          <a:prstGeom prst="rect">
            <a:avLst/>
          </a:prstGeom>
        </p:spPr>
      </p:pic>
      <p:pic>
        <p:nvPicPr>
          <p:cNvPr id="21" name="Picture 20">
            <a:extLst>
              <a:ext uri="{FF2B5EF4-FFF2-40B4-BE49-F238E27FC236}">
                <a16:creationId xmlns:a16="http://schemas.microsoft.com/office/drawing/2014/main" id="{FA07C694-C740-49E4-BB30-B84D0EACB078}"/>
              </a:ext>
            </a:extLst>
          </p:cNvPr>
          <p:cNvPicPr>
            <a:picLocks noChangeAspect="1"/>
          </p:cNvPicPr>
          <p:nvPr/>
        </p:nvPicPr>
        <p:blipFill>
          <a:blip r:embed="rId8"/>
          <a:stretch>
            <a:fillRect/>
          </a:stretch>
        </p:blipFill>
        <p:spPr>
          <a:xfrm>
            <a:off x="5671902" y="3750153"/>
            <a:ext cx="2646516" cy="706946"/>
          </a:xfrm>
          <a:prstGeom prst="rect">
            <a:avLst/>
          </a:prstGeom>
        </p:spPr>
      </p:pic>
      <p:pic>
        <p:nvPicPr>
          <p:cNvPr id="23" name="Picture 22">
            <a:extLst>
              <a:ext uri="{FF2B5EF4-FFF2-40B4-BE49-F238E27FC236}">
                <a16:creationId xmlns:a16="http://schemas.microsoft.com/office/drawing/2014/main" id="{2FDE98D3-A91F-4CC2-B32E-65490D1A8342}"/>
              </a:ext>
            </a:extLst>
          </p:cNvPr>
          <p:cNvPicPr>
            <a:picLocks noChangeAspect="1"/>
          </p:cNvPicPr>
          <p:nvPr/>
        </p:nvPicPr>
        <p:blipFill>
          <a:blip r:embed="rId9"/>
          <a:stretch>
            <a:fillRect/>
          </a:stretch>
        </p:blipFill>
        <p:spPr>
          <a:xfrm>
            <a:off x="5048107" y="5879295"/>
            <a:ext cx="1642356" cy="746525"/>
          </a:xfrm>
          <a:prstGeom prst="rect">
            <a:avLst/>
          </a:prstGeom>
        </p:spPr>
      </p:pic>
      <p:pic>
        <p:nvPicPr>
          <p:cNvPr id="25" name="Picture 24">
            <a:extLst>
              <a:ext uri="{FF2B5EF4-FFF2-40B4-BE49-F238E27FC236}">
                <a16:creationId xmlns:a16="http://schemas.microsoft.com/office/drawing/2014/main" id="{DF10FC25-5E31-4BB0-A972-7A66650EB4AD}"/>
              </a:ext>
            </a:extLst>
          </p:cNvPr>
          <p:cNvPicPr>
            <a:picLocks noChangeAspect="1"/>
          </p:cNvPicPr>
          <p:nvPr/>
        </p:nvPicPr>
        <p:blipFill>
          <a:blip r:embed="rId10"/>
          <a:stretch>
            <a:fillRect/>
          </a:stretch>
        </p:blipFill>
        <p:spPr>
          <a:xfrm>
            <a:off x="1755900" y="5762626"/>
            <a:ext cx="1119581" cy="1095374"/>
          </a:xfrm>
          <a:prstGeom prst="rect">
            <a:avLst/>
          </a:prstGeom>
        </p:spPr>
      </p:pic>
      <p:pic>
        <p:nvPicPr>
          <p:cNvPr id="27" name="Picture 26">
            <a:extLst>
              <a:ext uri="{FF2B5EF4-FFF2-40B4-BE49-F238E27FC236}">
                <a16:creationId xmlns:a16="http://schemas.microsoft.com/office/drawing/2014/main" id="{4A95CA6E-D91D-4706-BAFD-C98C924A5B66}"/>
              </a:ext>
            </a:extLst>
          </p:cNvPr>
          <p:cNvPicPr>
            <a:picLocks noChangeAspect="1"/>
          </p:cNvPicPr>
          <p:nvPr/>
        </p:nvPicPr>
        <p:blipFill>
          <a:blip r:embed="rId11"/>
          <a:stretch>
            <a:fillRect/>
          </a:stretch>
        </p:blipFill>
        <p:spPr>
          <a:xfrm>
            <a:off x="357410" y="5016666"/>
            <a:ext cx="1958281" cy="638353"/>
          </a:xfrm>
          <a:prstGeom prst="rect">
            <a:avLst/>
          </a:prstGeom>
        </p:spPr>
      </p:pic>
      <p:pic>
        <p:nvPicPr>
          <p:cNvPr id="29" name="Picture 28">
            <a:extLst>
              <a:ext uri="{FF2B5EF4-FFF2-40B4-BE49-F238E27FC236}">
                <a16:creationId xmlns:a16="http://schemas.microsoft.com/office/drawing/2014/main" id="{C4DBE22E-2A9D-40D8-B71E-8A3CB8B18220}"/>
              </a:ext>
            </a:extLst>
          </p:cNvPr>
          <p:cNvPicPr>
            <a:picLocks noChangeAspect="1"/>
          </p:cNvPicPr>
          <p:nvPr/>
        </p:nvPicPr>
        <p:blipFill>
          <a:blip r:embed="rId12"/>
          <a:stretch>
            <a:fillRect/>
          </a:stretch>
        </p:blipFill>
        <p:spPr>
          <a:xfrm>
            <a:off x="7199409" y="5307433"/>
            <a:ext cx="1690924" cy="1016919"/>
          </a:xfrm>
          <a:prstGeom prst="rect">
            <a:avLst/>
          </a:prstGeom>
        </p:spPr>
      </p:pic>
      <p:pic>
        <p:nvPicPr>
          <p:cNvPr id="31" name="Picture 30">
            <a:extLst>
              <a:ext uri="{FF2B5EF4-FFF2-40B4-BE49-F238E27FC236}">
                <a16:creationId xmlns:a16="http://schemas.microsoft.com/office/drawing/2014/main" id="{0D0038C7-EF0D-4533-9F72-25D2C3447AD3}"/>
              </a:ext>
            </a:extLst>
          </p:cNvPr>
          <p:cNvPicPr>
            <a:picLocks noChangeAspect="1"/>
          </p:cNvPicPr>
          <p:nvPr/>
        </p:nvPicPr>
        <p:blipFill>
          <a:blip r:embed="rId13"/>
          <a:stretch>
            <a:fillRect/>
          </a:stretch>
        </p:blipFill>
        <p:spPr>
          <a:xfrm>
            <a:off x="5518689" y="4729745"/>
            <a:ext cx="1911457" cy="446131"/>
          </a:xfrm>
          <a:prstGeom prst="rect">
            <a:avLst/>
          </a:prstGeom>
        </p:spPr>
      </p:pic>
      <p:pic>
        <p:nvPicPr>
          <p:cNvPr id="4" name="Picture 3">
            <a:extLst>
              <a:ext uri="{FF2B5EF4-FFF2-40B4-BE49-F238E27FC236}">
                <a16:creationId xmlns:a16="http://schemas.microsoft.com/office/drawing/2014/main" id="{724F2791-C48A-4EE5-B55E-110C2768D4DF}"/>
              </a:ext>
            </a:extLst>
          </p:cNvPr>
          <p:cNvPicPr>
            <a:picLocks noChangeAspect="1"/>
          </p:cNvPicPr>
          <p:nvPr/>
        </p:nvPicPr>
        <p:blipFill>
          <a:blip r:embed="rId14"/>
          <a:stretch>
            <a:fillRect/>
          </a:stretch>
        </p:blipFill>
        <p:spPr>
          <a:xfrm>
            <a:off x="9941573" y="5650869"/>
            <a:ext cx="2058177" cy="1083357"/>
          </a:xfrm>
          <a:prstGeom prst="rect">
            <a:avLst/>
          </a:prstGeom>
        </p:spPr>
      </p:pic>
    </p:spTree>
    <p:extLst>
      <p:ext uri="{BB962C8B-B14F-4D97-AF65-F5344CB8AC3E}">
        <p14:creationId xmlns:p14="http://schemas.microsoft.com/office/powerpoint/2010/main" val="26879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3397672"/>
              </p:ext>
            </p:extLst>
          </p:nvPr>
        </p:nvGraphicFramePr>
        <p:xfrm>
          <a:off x="0" y="0"/>
          <a:ext cx="12192000" cy="6863719"/>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50123927"/>
                    </a:ext>
                  </a:extLst>
                </a:gridCol>
                <a:gridCol w="2032000">
                  <a:extLst>
                    <a:ext uri="{9D8B030D-6E8A-4147-A177-3AD203B41FA5}">
                      <a16:colId xmlns:a16="http://schemas.microsoft.com/office/drawing/2014/main" val="1834670848"/>
                    </a:ext>
                  </a:extLst>
                </a:gridCol>
                <a:gridCol w="2032000">
                  <a:extLst>
                    <a:ext uri="{9D8B030D-6E8A-4147-A177-3AD203B41FA5}">
                      <a16:colId xmlns:a16="http://schemas.microsoft.com/office/drawing/2014/main" val="648336393"/>
                    </a:ext>
                  </a:extLst>
                </a:gridCol>
                <a:gridCol w="2032000">
                  <a:extLst>
                    <a:ext uri="{9D8B030D-6E8A-4147-A177-3AD203B41FA5}">
                      <a16:colId xmlns:a16="http://schemas.microsoft.com/office/drawing/2014/main" val="800599143"/>
                    </a:ext>
                  </a:extLst>
                </a:gridCol>
                <a:gridCol w="2032000">
                  <a:extLst>
                    <a:ext uri="{9D8B030D-6E8A-4147-A177-3AD203B41FA5}">
                      <a16:colId xmlns:a16="http://schemas.microsoft.com/office/drawing/2014/main" val="1022359218"/>
                    </a:ext>
                  </a:extLst>
                </a:gridCol>
                <a:gridCol w="2032000">
                  <a:extLst>
                    <a:ext uri="{9D8B030D-6E8A-4147-A177-3AD203B41FA5}">
                      <a16:colId xmlns:a16="http://schemas.microsoft.com/office/drawing/2014/main" val="921685130"/>
                    </a:ext>
                  </a:extLst>
                </a:gridCol>
              </a:tblGrid>
              <a:tr h="382631">
                <a:tc>
                  <a:txBody>
                    <a:bodyPr/>
                    <a:lstStyle/>
                    <a:p>
                      <a:r>
                        <a:rPr lang="en-US" dirty="0"/>
                        <a:t>Summer 2018</a:t>
                      </a:r>
                    </a:p>
                  </a:txBody>
                  <a:tcPr/>
                </a:tc>
                <a:tc>
                  <a:txBody>
                    <a:bodyPr/>
                    <a:lstStyle/>
                    <a:p>
                      <a:r>
                        <a:rPr lang="en-US" dirty="0"/>
                        <a:t>Summer 2019</a:t>
                      </a:r>
                    </a:p>
                  </a:txBody>
                  <a:tcPr/>
                </a:tc>
                <a:tc>
                  <a:txBody>
                    <a:bodyPr/>
                    <a:lstStyle/>
                    <a:p>
                      <a:r>
                        <a:rPr lang="en-US" dirty="0"/>
                        <a:t>Summer 2020</a:t>
                      </a:r>
                    </a:p>
                  </a:txBody>
                  <a:tcPr/>
                </a:tc>
                <a:tc>
                  <a:txBody>
                    <a:bodyPr/>
                    <a:lstStyle/>
                    <a:p>
                      <a:r>
                        <a:rPr lang="en-US" dirty="0"/>
                        <a:t>Summer 2021</a:t>
                      </a:r>
                    </a:p>
                  </a:txBody>
                  <a:tcPr/>
                </a:tc>
                <a:tc>
                  <a:txBody>
                    <a:bodyPr/>
                    <a:lstStyle/>
                    <a:p>
                      <a:r>
                        <a:rPr lang="en-US" dirty="0"/>
                        <a:t>Summer 2022</a:t>
                      </a:r>
                    </a:p>
                  </a:txBody>
                  <a:tcPr/>
                </a:tc>
                <a:tc>
                  <a:txBody>
                    <a:bodyPr/>
                    <a:lstStyle/>
                    <a:p>
                      <a:r>
                        <a:rPr lang="en-US" dirty="0"/>
                        <a:t>Summer 2023</a:t>
                      </a:r>
                    </a:p>
                  </a:txBody>
                  <a:tcPr/>
                </a:tc>
                <a:extLst>
                  <a:ext uri="{0D108BD9-81ED-4DB2-BD59-A6C34878D82A}">
                    <a16:rowId xmlns:a16="http://schemas.microsoft.com/office/drawing/2014/main" val="2427458645"/>
                  </a:ext>
                </a:extLst>
              </a:tr>
              <a:tr h="382631">
                <a:tc>
                  <a:txBody>
                    <a:bodyPr/>
                    <a:lstStyle/>
                    <a:p>
                      <a:r>
                        <a:rPr lang="en-US" dirty="0"/>
                        <a:t>15 fellows</a:t>
                      </a:r>
                    </a:p>
                  </a:txBody>
                  <a:tcPr/>
                </a:tc>
                <a:tc>
                  <a:txBody>
                    <a:bodyPr/>
                    <a:lstStyle/>
                    <a:p>
                      <a:r>
                        <a:rPr lang="en-US" dirty="0"/>
                        <a:t>13 fellows</a:t>
                      </a:r>
                    </a:p>
                  </a:txBody>
                  <a:tcPr/>
                </a:tc>
                <a:tc>
                  <a:txBody>
                    <a:bodyPr/>
                    <a:lstStyle/>
                    <a:p>
                      <a:r>
                        <a:rPr lang="en-US" dirty="0"/>
                        <a:t>41 fellows</a:t>
                      </a:r>
                    </a:p>
                  </a:txBody>
                  <a:tcPr/>
                </a:tc>
                <a:tc>
                  <a:txBody>
                    <a:bodyPr/>
                    <a:lstStyle/>
                    <a:p>
                      <a:r>
                        <a:rPr lang="en-US" dirty="0"/>
                        <a:t>43 fellows</a:t>
                      </a:r>
                    </a:p>
                  </a:txBody>
                  <a:tcPr/>
                </a:tc>
                <a:tc>
                  <a:txBody>
                    <a:bodyPr/>
                    <a:lstStyle/>
                    <a:p>
                      <a:r>
                        <a:rPr lang="en-US" dirty="0"/>
                        <a:t>20 fellows</a:t>
                      </a:r>
                    </a:p>
                  </a:txBody>
                  <a:tcPr/>
                </a:tc>
                <a:tc>
                  <a:txBody>
                    <a:bodyPr/>
                    <a:lstStyle/>
                    <a:p>
                      <a:r>
                        <a:rPr lang="en-US" dirty="0"/>
                        <a:t>34 fellows</a:t>
                      </a:r>
                    </a:p>
                  </a:txBody>
                  <a:tcPr/>
                </a:tc>
                <a:extLst>
                  <a:ext uri="{0D108BD9-81ED-4DB2-BD59-A6C34878D82A}">
                    <a16:rowId xmlns:a16="http://schemas.microsoft.com/office/drawing/2014/main" val="524180899"/>
                  </a:ext>
                </a:extLst>
              </a:tr>
              <a:tr h="382631">
                <a:tc>
                  <a:txBody>
                    <a:bodyPr/>
                    <a:lstStyle/>
                    <a:p>
                      <a:r>
                        <a:rPr lang="en-US" dirty="0"/>
                        <a:t>7 teams</a:t>
                      </a:r>
                    </a:p>
                  </a:txBody>
                  <a:tcPr/>
                </a:tc>
                <a:tc>
                  <a:txBody>
                    <a:bodyPr/>
                    <a:lstStyle/>
                    <a:p>
                      <a:r>
                        <a:rPr lang="en-US" dirty="0"/>
                        <a:t>6 teams</a:t>
                      </a:r>
                    </a:p>
                  </a:txBody>
                  <a:tcPr/>
                </a:tc>
                <a:tc>
                  <a:txBody>
                    <a:bodyPr/>
                    <a:lstStyle/>
                    <a:p>
                      <a:r>
                        <a:rPr lang="en-US" dirty="0"/>
                        <a:t>16 teams</a:t>
                      </a:r>
                    </a:p>
                  </a:txBody>
                  <a:tcPr/>
                </a:tc>
                <a:tc>
                  <a:txBody>
                    <a:bodyPr/>
                    <a:lstStyle/>
                    <a:p>
                      <a:r>
                        <a:rPr lang="en-US" dirty="0"/>
                        <a:t>20 teams</a:t>
                      </a:r>
                    </a:p>
                  </a:txBody>
                  <a:tcPr/>
                </a:tc>
                <a:tc>
                  <a:txBody>
                    <a:bodyPr/>
                    <a:lstStyle/>
                    <a:p>
                      <a:r>
                        <a:rPr lang="en-US" dirty="0"/>
                        <a:t>10 teams</a:t>
                      </a:r>
                    </a:p>
                  </a:txBody>
                  <a:tcPr/>
                </a:tc>
                <a:tc>
                  <a:txBody>
                    <a:bodyPr/>
                    <a:lstStyle/>
                    <a:p>
                      <a:r>
                        <a:rPr lang="en-US" dirty="0"/>
                        <a:t>12 teams</a:t>
                      </a:r>
                    </a:p>
                  </a:txBody>
                  <a:tcPr/>
                </a:tc>
                <a:extLst>
                  <a:ext uri="{0D108BD9-81ED-4DB2-BD59-A6C34878D82A}">
                    <a16:rowId xmlns:a16="http://schemas.microsoft.com/office/drawing/2014/main" val="2272490903"/>
                  </a:ext>
                </a:extLst>
              </a:tr>
              <a:tr h="707616">
                <a:tc>
                  <a:txBody>
                    <a:bodyPr/>
                    <a:lstStyle/>
                    <a:p>
                      <a:r>
                        <a:rPr lang="en-US" dirty="0"/>
                        <a:t>Montgomery College</a:t>
                      </a:r>
                    </a:p>
                  </a:txBody>
                  <a:tcPr/>
                </a:tc>
                <a:tc>
                  <a:txBody>
                    <a:bodyPr/>
                    <a:lstStyle/>
                    <a:p>
                      <a:r>
                        <a:rPr lang="en-US" dirty="0"/>
                        <a:t>2 partners: MC + KPU</a:t>
                      </a:r>
                    </a:p>
                  </a:txBody>
                  <a:tcPr/>
                </a:tc>
                <a:tc>
                  <a:txBody>
                    <a:bodyPr/>
                    <a:lstStyle/>
                    <a:p>
                      <a:r>
                        <a:rPr lang="en-US" dirty="0"/>
                        <a:t>4 partners</a:t>
                      </a:r>
                    </a:p>
                  </a:txBody>
                  <a:tcPr/>
                </a:tc>
                <a:tc>
                  <a:txBody>
                    <a:bodyPr/>
                    <a:lstStyle/>
                    <a:p>
                      <a:r>
                        <a:rPr lang="en-US" dirty="0"/>
                        <a:t>7 partners</a:t>
                      </a:r>
                    </a:p>
                  </a:txBody>
                  <a:tcPr/>
                </a:tc>
                <a:tc>
                  <a:txBody>
                    <a:bodyPr/>
                    <a:lstStyle/>
                    <a:p>
                      <a:r>
                        <a:rPr lang="en-US" dirty="0"/>
                        <a:t>10 partners</a:t>
                      </a:r>
                    </a:p>
                  </a:txBody>
                  <a:tcPr/>
                </a:tc>
                <a:tc>
                  <a:txBody>
                    <a:bodyPr/>
                    <a:lstStyle/>
                    <a:p>
                      <a:r>
                        <a:rPr lang="en-US" dirty="0"/>
                        <a:t>11 partners</a:t>
                      </a:r>
                    </a:p>
                  </a:txBody>
                  <a:tcPr/>
                </a:tc>
                <a:extLst>
                  <a:ext uri="{0D108BD9-81ED-4DB2-BD59-A6C34878D82A}">
                    <a16:rowId xmlns:a16="http://schemas.microsoft.com/office/drawing/2014/main" val="3251830082"/>
                  </a:ext>
                </a:extLst>
              </a:tr>
              <a:tr h="908678">
                <a:tc>
                  <a:txBody>
                    <a:bodyPr/>
                    <a:lstStyle/>
                    <a:p>
                      <a:r>
                        <a:rPr lang="en-US" dirty="0"/>
                        <a:t>F2F + online</a:t>
                      </a:r>
                    </a:p>
                  </a:txBody>
                  <a:tcPr/>
                </a:tc>
                <a:tc>
                  <a:txBody>
                    <a:bodyPr/>
                    <a:lstStyle/>
                    <a:p>
                      <a:r>
                        <a:rPr lang="en-US" dirty="0"/>
                        <a:t>F2F + online</a:t>
                      </a:r>
                      <a:r>
                        <a:rPr lang="en-US" baseline="0" dirty="0"/>
                        <a:t> + hybrid</a:t>
                      </a:r>
                      <a:endParaRPr lang="en-US" dirty="0"/>
                    </a:p>
                  </a:txBody>
                  <a:tcPr/>
                </a:tc>
                <a:tc>
                  <a:txBody>
                    <a:bodyPr/>
                    <a:lstStyle/>
                    <a:p>
                      <a:r>
                        <a:rPr lang="en-US" dirty="0"/>
                        <a:t>Online</a:t>
                      </a:r>
                    </a:p>
                  </a:txBody>
                  <a:tcPr/>
                </a:tc>
                <a:tc>
                  <a:txBody>
                    <a:bodyPr/>
                    <a:lstStyle/>
                    <a:p>
                      <a:r>
                        <a:rPr lang="en-US" dirty="0"/>
                        <a:t>F2F + online</a:t>
                      </a:r>
                      <a:r>
                        <a:rPr lang="en-US" baseline="0" dirty="0"/>
                        <a:t> + hybrid</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F2F + online</a:t>
                      </a:r>
                      <a:r>
                        <a:rPr lang="en-US" baseline="0" dirty="0"/>
                        <a:t> + hybrid</a:t>
                      </a:r>
                      <a:endParaRPr lang="en-US" dirty="0"/>
                    </a:p>
                    <a:p>
                      <a:endParaRPr lang="en-US" dirty="0"/>
                    </a:p>
                  </a:txBody>
                  <a:tcPr/>
                </a:tc>
                <a:tc>
                  <a:txBody>
                    <a:bodyPr/>
                    <a:lstStyle/>
                    <a:p>
                      <a:r>
                        <a:rPr lang="en-US" dirty="0"/>
                        <a:t>F2F + online</a:t>
                      </a:r>
                    </a:p>
                  </a:txBody>
                  <a:tcPr/>
                </a:tc>
                <a:extLst>
                  <a:ext uri="{0D108BD9-81ED-4DB2-BD59-A6C34878D82A}">
                    <a16:rowId xmlns:a16="http://schemas.microsoft.com/office/drawing/2014/main" val="1553108612"/>
                  </a:ext>
                </a:extLst>
              </a:tr>
              <a:tr h="382631">
                <a:tc>
                  <a:txBody>
                    <a:bodyPr/>
                    <a:lstStyle/>
                    <a:p>
                      <a:r>
                        <a:rPr lang="en-US" dirty="0"/>
                        <a:t>12 disciplines</a:t>
                      </a:r>
                    </a:p>
                  </a:txBody>
                  <a:tcPr/>
                </a:tc>
                <a:tc>
                  <a:txBody>
                    <a:bodyPr/>
                    <a:lstStyle/>
                    <a:p>
                      <a:r>
                        <a:rPr lang="en-US" dirty="0"/>
                        <a:t>11 disciplines</a:t>
                      </a:r>
                    </a:p>
                  </a:txBody>
                  <a:tcPr/>
                </a:tc>
                <a:tc>
                  <a:txBody>
                    <a:bodyPr/>
                    <a:lstStyle/>
                    <a:p>
                      <a:r>
                        <a:rPr lang="en-US" dirty="0"/>
                        <a:t>23 disciplines</a:t>
                      </a:r>
                    </a:p>
                  </a:txBody>
                  <a:tcPr/>
                </a:tc>
                <a:tc>
                  <a:txBody>
                    <a:bodyPr/>
                    <a:lstStyle/>
                    <a:p>
                      <a:r>
                        <a:rPr lang="en-US" dirty="0"/>
                        <a:t>26 disciplines</a:t>
                      </a:r>
                    </a:p>
                  </a:txBody>
                  <a:tcPr/>
                </a:tc>
                <a:tc>
                  <a:txBody>
                    <a:bodyPr/>
                    <a:lstStyle/>
                    <a:p>
                      <a:r>
                        <a:rPr lang="en-US" dirty="0"/>
                        <a:t>22 disciplines</a:t>
                      </a:r>
                    </a:p>
                  </a:txBody>
                  <a:tcPr/>
                </a:tc>
                <a:tc>
                  <a:txBody>
                    <a:bodyPr/>
                    <a:lstStyle/>
                    <a:p>
                      <a:r>
                        <a:rPr lang="en-US" dirty="0"/>
                        <a:t>25 disciplines</a:t>
                      </a:r>
                    </a:p>
                  </a:txBody>
                  <a:tcPr/>
                </a:tc>
                <a:extLst>
                  <a:ext uri="{0D108BD9-81ED-4DB2-BD59-A6C34878D82A}">
                    <a16:rowId xmlns:a16="http://schemas.microsoft.com/office/drawing/2014/main" val="1273359674"/>
                  </a:ext>
                </a:extLst>
              </a:tr>
              <a:tr h="382631">
                <a:tc>
                  <a:txBody>
                    <a:bodyPr/>
                    <a:lstStyle/>
                    <a:p>
                      <a:r>
                        <a:rPr lang="en-US" dirty="0"/>
                        <a:t>8 SDGs</a:t>
                      </a:r>
                    </a:p>
                  </a:txBody>
                  <a:tcPr/>
                </a:tc>
                <a:tc>
                  <a:txBody>
                    <a:bodyPr/>
                    <a:lstStyle/>
                    <a:p>
                      <a:r>
                        <a:rPr lang="en-US" dirty="0"/>
                        <a:t>8 SDGs</a:t>
                      </a:r>
                    </a:p>
                  </a:txBody>
                  <a:tcPr/>
                </a:tc>
                <a:tc>
                  <a:txBody>
                    <a:bodyPr/>
                    <a:lstStyle/>
                    <a:p>
                      <a:r>
                        <a:rPr lang="en-US" dirty="0"/>
                        <a:t>10 SDGs</a:t>
                      </a:r>
                    </a:p>
                  </a:txBody>
                  <a:tcPr/>
                </a:tc>
                <a:tc>
                  <a:txBody>
                    <a:bodyPr/>
                    <a:lstStyle/>
                    <a:p>
                      <a:r>
                        <a:rPr lang="en-US" dirty="0"/>
                        <a:t>9 SDGs</a:t>
                      </a:r>
                    </a:p>
                  </a:txBody>
                  <a:tcPr/>
                </a:tc>
                <a:tc>
                  <a:txBody>
                    <a:bodyPr/>
                    <a:lstStyle/>
                    <a:p>
                      <a:r>
                        <a:rPr lang="en-US" dirty="0"/>
                        <a:t>7 SDGs</a:t>
                      </a:r>
                    </a:p>
                  </a:txBody>
                  <a:tcPr/>
                </a:tc>
                <a:tc>
                  <a:txBody>
                    <a:bodyPr/>
                    <a:lstStyle/>
                    <a:p>
                      <a:r>
                        <a:rPr lang="en-US" dirty="0"/>
                        <a:t>11 SDGs</a:t>
                      </a:r>
                    </a:p>
                  </a:txBody>
                  <a:tcPr/>
                </a:tc>
                <a:extLst>
                  <a:ext uri="{0D108BD9-81ED-4DB2-BD59-A6C34878D82A}">
                    <a16:rowId xmlns:a16="http://schemas.microsoft.com/office/drawing/2014/main" val="114151874"/>
                  </a:ext>
                </a:extLst>
              </a:tr>
              <a:tr h="662032">
                <a:tc>
                  <a:txBody>
                    <a:bodyPr/>
                    <a:lstStyle/>
                    <a:p>
                      <a:r>
                        <a:rPr lang="en-US" dirty="0"/>
                        <a:t>16 different courses</a:t>
                      </a:r>
                    </a:p>
                  </a:txBody>
                  <a:tcPr/>
                </a:tc>
                <a:tc>
                  <a:txBody>
                    <a:bodyPr/>
                    <a:lstStyle/>
                    <a:p>
                      <a:r>
                        <a:rPr lang="en-US" dirty="0"/>
                        <a:t>19 different courses</a:t>
                      </a:r>
                    </a:p>
                  </a:txBody>
                  <a:tcPr/>
                </a:tc>
                <a:tc>
                  <a:txBody>
                    <a:bodyPr/>
                    <a:lstStyle/>
                    <a:p>
                      <a:r>
                        <a:rPr lang="en-US" dirty="0"/>
                        <a:t>29</a:t>
                      </a:r>
                      <a:r>
                        <a:rPr lang="en-US" baseline="0" dirty="0"/>
                        <a:t> different courses</a:t>
                      </a:r>
                      <a:endParaRPr lang="en-US" dirty="0"/>
                    </a:p>
                  </a:txBody>
                  <a:tcPr/>
                </a:tc>
                <a:tc>
                  <a:txBody>
                    <a:bodyPr/>
                    <a:lstStyle/>
                    <a:p>
                      <a:r>
                        <a:rPr lang="en-US" dirty="0"/>
                        <a:t>29 different courses</a:t>
                      </a:r>
                    </a:p>
                  </a:txBody>
                  <a:tcPr/>
                </a:tc>
                <a:tc>
                  <a:txBody>
                    <a:bodyPr/>
                    <a:lstStyle/>
                    <a:p>
                      <a:r>
                        <a:rPr lang="en-US" dirty="0"/>
                        <a:t>15 different courses</a:t>
                      </a:r>
                    </a:p>
                  </a:txBody>
                  <a:tcPr/>
                </a:tc>
                <a:tc>
                  <a:txBody>
                    <a:bodyPr/>
                    <a:lstStyle/>
                    <a:p>
                      <a:r>
                        <a:rPr lang="en-US" dirty="0"/>
                        <a:t>38 different courses</a:t>
                      </a:r>
                    </a:p>
                  </a:txBody>
                  <a:tcPr/>
                </a:tc>
                <a:extLst>
                  <a:ext uri="{0D108BD9-81ED-4DB2-BD59-A6C34878D82A}">
                    <a16:rowId xmlns:a16="http://schemas.microsoft.com/office/drawing/2014/main" val="630412641"/>
                  </a:ext>
                </a:extLst>
              </a:tr>
              <a:tr h="382631">
                <a:tc>
                  <a:txBody>
                    <a:bodyPr/>
                    <a:lstStyle/>
                    <a:p>
                      <a:r>
                        <a:rPr lang="en-US" dirty="0"/>
                        <a:t>25 sections</a:t>
                      </a:r>
                    </a:p>
                  </a:txBody>
                  <a:tcPr/>
                </a:tc>
                <a:tc>
                  <a:txBody>
                    <a:bodyPr/>
                    <a:lstStyle/>
                    <a:p>
                      <a:r>
                        <a:rPr lang="en-US" dirty="0"/>
                        <a:t>28 sections</a:t>
                      </a:r>
                    </a:p>
                  </a:txBody>
                  <a:tcPr/>
                </a:tc>
                <a:tc>
                  <a:txBody>
                    <a:bodyPr/>
                    <a:lstStyle/>
                    <a:p>
                      <a:r>
                        <a:rPr lang="en-US" dirty="0"/>
                        <a:t>70</a:t>
                      </a:r>
                      <a:r>
                        <a:rPr lang="en-US" baseline="0" dirty="0"/>
                        <a:t> sections</a:t>
                      </a:r>
                      <a:endParaRPr lang="en-US" dirty="0"/>
                    </a:p>
                  </a:txBody>
                  <a:tcPr/>
                </a:tc>
                <a:tc>
                  <a:txBody>
                    <a:bodyPr/>
                    <a:lstStyle/>
                    <a:p>
                      <a:r>
                        <a:rPr lang="en-US" dirty="0"/>
                        <a:t>50 sections</a:t>
                      </a:r>
                    </a:p>
                  </a:txBody>
                  <a:tcPr/>
                </a:tc>
                <a:tc>
                  <a:txBody>
                    <a:bodyPr/>
                    <a:lstStyle/>
                    <a:p>
                      <a:r>
                        <a:rPr lang="en-US" dirty="0"/>
                        <a:t>32 sections</a:t>
                      </a:r>
                    </a:p>
                  </a:txBody>
                  <a:tcPr/>
                </a:tc>
                <a:tc>
                  <a:txBody>
                    <a:bodyPr/>
                    <a:lstStyle/>
                    <a:p>
                      <a:r>
                        <a:rPr lang="en-US" dirty="0">
                          <a:highlight>
                            <a:srgbClr val="FFFF00"/>
                          </a:highlight>
                        </a:rPr>
                        <a:t>143 sections</a:t>
                      </a:r>
                    </a:p>
                  </a:txBody>
                  <a:tcPr/>
                </a:tc>
                <a:extLst>
                  <a:ext uri="{0D108BD9-81ED-4DB2-BD59-A6C34878D82A}">
                    <a16:rowId xmlns:a16="http://schemas.microsoft.com/office/drawing/2014/main" val="2354014020"/>
                  </a:ext>
                </a:extLst>
              </a:tr>
              <a:tr h="669605">
                <a:tc>
                  <a:txBody>
                    <a:bodyPr/>
                    <a:lstStyle/>
                    <a:p>
                      <a:r>
                        <a:rPr lang="en-US" dirty="0"/>
                        <a:t>571 students enrolled</a:t>
                      </a:r>
                    </a:p>
                  </a:txBody>
                  <a:tcPr/>
                </a:tc>
                <a:tc>
                  <a:txBody>
                    <a:bodyPr/>
                    <a:lstStyle/>
                    <a:p>
                      <a:r>
                        <a:rPr lang="en-US" dirty="0"/>
                        <a:t>709 students enrolled</a:t>
                      </a:r>
                    </a:p>
                  </a:txBody>
                  <a:tcPr/>
                </a:tc>
                <a:tc>
                  <a:txBody>
                    <a:bodyPr/>
                    <a:lstStyle/>
                    <a:p>
                      <a:r>
                        <a:rPr lang="en-US" dirty="0"/>
                        <a:t>1638</a:t>
                      </a:r>
                      <a:r>
                        <a:rPr lang="en-US" baseline="0" dirty="0"/>
                        <a:t> students enrolled</a:t>
                      </a:r>
                      <a:endParaRPr lang="en-US" dirty="0"/>
                    </a:p>
                  </a:txBody>
                  <a:tcPr/>
                </a:tc>
                <a:tc>
                  <a:txBody>
                    <a:bodyPr/>
                    <a:lstStyle/>
                    <a:p>
                      <a:r>
                        <a:rPr lang="en-US" dirty="0"/>
                        <a:t>1003 students enrolled</a:t>
                      </a:r>
                    </a:p>
                  </a:txBody>
                  <a:tcPr/>
                </a:tc>
                <a:tc>
                  <a:txBody>
                    <a:bodyPr/>
                    <a:lstStyle/>
                    <a:p>
                      <a:r>
                        <a:rPr lang="en-US" dirty="0"/>
                        <a:t>492 students enrolled</a:t>
                      </a:r>
                    </a:p>
                  </a:txBody>
                  <a:tcPr/>
                </a:tc>
                <a:tc>
                  <a:txBody>
                    <a:bodyPr/>
                    <a:lstStyle/>
                    <a:p>
                      <a:r>
                        <a:rPr lang="en-US" dirty="0">
                          <a:highlight>
                            <a:srgbClr val="FFFF00"/>
                          </a:highlight>
                        </a:rPr>
                        <a:t>5146 students enrolled</a:t>
                      </a:r>
                    </a:p>
                  </a:txBody>
                  <a:tcPr/>
                </a:tc>
                <a:extLst>
                  <a:ext uri="{0D108BD9-81ED-4DB2-BD59-A6C34878D82A}">
                    <a16:rowId xmlns:a16="http://schemas.microsoft.com/office/drawing/2014/main" val="901008107"/>
                  </a:ext>
                </a:extLst>
              </a:tr>
              <a:tr h="1614280">
                <a:tc>
                  <a:txBody>
                    <a:bodyPr/>
                    <a:lstStyle/>
                    <a:p>
                      <a:r>
                        <a:rPr lang="en-US" dirty="0"/>
                        <a:t>18 students in MC Showcase</a:t>
                      </a:r>
                    </a:p>
                  </a:txBody>
                  <a:tcPr/>
                </a:tc>
                <a:tc>
                  <a:txBody>
                    <a:bodyPr/>
                    <a:lstStyle/>
                    <a:p>
                      <a:r>
                        <a:rPr lang="en-US" dirty="0"/>
                        <a:t>9 students in MC-KPU Showcase</a:t>
                      </a:r>
                    </a:p>
                  </a:txBody>
                  <a:tcPr/>
                </a:tc>
                <a:tc>
                  <a:txBody>
                    <a:bodyPr/>
                    <a:lstStyle/>
                    <a:p>
                      <a:r>
                        <a:rPr lang="en-US" dirty="0"/>
                        <a:t>13</a:t>
                      </a:r>
                      <a:r>
                        <a:rPr lang="en-US" baseline="0" dirty="0"/>
                        <a:t> students in Showcase at Arizona Regional OER Conference</a:t>
                      </a:r>
                      <a:endParaRPr lang="en-US" dirty="0"/>
                    </a:p>
                  </a:txBody>
                  <a:tcPr/>
                </a:tc>
                <a:tc>
                  <a:txBody>
                    <a:bodyPr/>
                    <a:lstStyle/>
                    <a:p>
                      <a:r>
                        <a:rPr lang="en-US" baseline="0" dirty="0"/>
                        <a:t>8 students in Showcase at Arizona Regional OER Conference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students in </a:t>
                      </a:r>
                      <a:r>
                        <a:rPr lang="en-US" baseline="0" dirty="0"/>
                        <a:t>Showcase at Arizona Regional OER Conference</a:t>
                      </a:r>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016168881"/>
                  </a:ext>
                </a:extLst>
              </a:tr>
            </a:tbl>
          </a:graphicData>
        </a:graphic>
      </p:graphicFrame>
    </p:spTree>
    <p:extLst>
      <p:ext uri="{BB962C8B-B14F-4D97-AF65-F5344CB8AC3E}">
        <p14:creationId xmlns:p14="http://schemas.microsoft.com/office/powerpoint/2010/main" val="2515806339"/>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401</TotalTime>
  <Words>647</Words>
  <Application>Microsoft Office PowerPoint</Application>
  <PresentationFormat>Widescreen</PresentationFormat>
  <Paragraphs>176</Paragraphs>
  <Slides>15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Calibri Light</vt:lpstr>
      <vt:lpstr>Constantia</vt:lpstr>
      <vt:lpstr>Corbel</vt:lpstr>
      <vt:lpstr>Franklin Gothic Book</vt:lpstr>
      <vt:lpstr>Helvetica Light</vt:lpstr>
      <vt:lpstr>Raleway</vt:lpstr>
      <vt:lpstr>Tahoma</vt:lpstr>
      <vt:lpstr>Office Theme</vt:lpstr>
      <vt:lpstr>Leveraging the UN SDGs to Grow an International Open Pedagogy                         Faculty Fellowship </vt:lpstr>
      <vt:lpstr>PowerPoint Presentation</vt:lpstr>
      <vt:lpstr>Open Pedagogy</vt:lpstr>
      <vt:lpstr>Fellowship Background</vt:lpstr>
      <vt:lpstr>Fellowship Objectives</vt:lpstr>
      <vt:lpstr>Fellowship Professional Learning Process</vt:lpstr>
      <vt:lpstr>Faculty Timeline</vt:lpstr>
      <vt:lpstr>Leading an International Fellowship</vt:lpstr>
      <vt:lpstr>PowerPoint Presentation</vt:lpstr>
      <vt:lpstr>Engaging Students and Faculty</vt:lpstr>
      <vt:lpstr>PowerPoint Presentation</vt:lpstr>
      <vt:lpstr>Engaging Past and Future Participants</vt:lpstr>
      <vt:lpstr>OE Global Award</vt:lpstr>
      <vt:lpstr>Resources &amp; 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Growing and Leading    an International Open Pedagogy Community  of Practice of Students and Faculty</dc:title>
  <dc:creator>Mills, Michael A</dc:creator>
  <cp:lastModifiedBy>Mills, Michael A</cp:lastModifiedBy>
  <cp:revision>39</cp:revision>
  <dcterms:created xsi:type="dcterms:W3CDTF">2023-09-07T12:32:42Z</dcterms:created>
  <dcterms:modified xsi:type="dcterms:W3CDTF">2023-12-04T16:09:36Z</dcterms:modified>
</cp:coreProperties>
</file>