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7"/>
  </p:notesMasterIdLst>
  <p:sldIdLst>
    <p:sldId id="256" r:id="rId2"/>
    <p:sldId id="257" r:id="rId3"/>
    <p:sldId id="258" r:id="rId4"/>
    <p:sldId id="273" r:id="rId5"/>
    <p:sldId id="274" r:id="rId6"/>
    <p:sldId id="268" r:id="rId7"/>
    <p:sldId id="276" r:id="rId8"/>
    <p:sldId id="294" r:id="rId9"/>
    <p:sldId id="295" r:id="rId10"/>
    <p:sldId id="296" r:id="rId11"/>
    <p:sldId id="297" r:id="rId12"/>
    <p:sldId id="298" r:id="rId13"/>
    <p:sldId id="302" r:id="rId14"/>
    <p:sldId id="310" r:id="rId15"/>
    <p:sldId id="301" r:id="rId16"/>
    <p:sldId id="308" r:id="rId17"/>
    <p:sldId id="309" r:id="rId18"/>
    <p:sldId id="303" r:id="rId19"/>
    <p:sldId id="304" r:id="rId20"/>
    <p:sldId id="306" r:id="rId21"/>
    <p:sldId id="287" r:id="rId22"/>
    <p:sldId id="289" r:id="rId23"/>
    <p:sldId id="281" r:id="rId24"/>
    <p:sldId id="280" r:id="rId25"/>
    <p:sldId id="278"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751883-1863-416C-A6F7-4B147D6E49EB}" v="7" dt="2023-11-30T02:45:10.4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5368" autoAdjust="0"/>
    <p:restoredTop sz="87354" autoAdjust="0"/>
  </p:normalViewPr>
  <p:slideViewPr>
    <p:cSldViewPr snapToGrid="0">
      <p:cViewPr varScale="1">
        <p:scale>
          <a:sx n="56" d="100"/>
          <a:sy n="56" d="100"/>
        </p:scale>
        <p:origin x="1560" y="72"/>
      </p:cViewPr>
      <p:guideLst/>
    </p:cSldViewPr>
  </p:slideViewPr>
  <p:notesTextViewPr>
    <p:cViewPr>
      <p:scale>
        <a:sx n="3" d="2"/>
        <a:sy n="3" d="2"/>
      </p:scale>
      <p:origin x="0" y="0"/>
    </p:cViewPr>
  </p:notesTextViewPr>
  <p:sorterViewPr>
    <p:cViewPr>
      <p:scale>
        <a:sx n="100" d="100"/>
        <a:sy n="100" d="100"/>
      </p:scale>
      <p:origin x="0" y="-9546"/>
    </p:cViewPr>
  </p:sorterViewPr>
  <p:notesViewPr>
    <p:cSldViewPr snapToGrid="0">
      <p:cViewPr>
        <p:scale>
          <a:sx n="100" d="100"/>
          <a:sy n="100" d="100"/>
        </p:scale>
        <p:origin x="1890" y="-79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J Ulbricht" userId="e639b102ba171585" providerId="LiveId" clId="{BF751883-1863-416C-A6F7-4B147D6E49EB}"/>
    <pc:docChg chg="undo custSel delSld modSld">
      <pc:chgData name="MJ Ulbricht" userId="e639b102ba171585" providerId="LiveId" clId="{BF751883-1863-416C-A6F7-4B147D6E49EB}" dt="2023-11-30T02:48:12.782" v="797" actId="20577"/>
      <pc:docMkLst>
        <pc:docMk/>
      </pc:docMkLst>
      <pc:sldChg chg="modNotes modNotesTx">
        <pc:chgData name="MJ Ulbricht" userId="e639b102ba171585" providerId="LiveId" clId="{BF751883-1863-416C-A6F7-4B147D6E49EB}" dt="2023-11-30T02:34:30.028" v="339" actId="20577"/>
        <pc:sldMkLst>
          <pc:docMk/>
          <pc:sldMk cId="550285206" sldId="257"/>
        </pc:sldMkLst>
      </pc:sldChg>
      <pc:sldChg chg="modNotes">
        <pc:chgData name="MJ Ulbricht" userId="e639b102ba171585" providerId="LiveId" clId="{BF751883-1863-416C-A6F7-4B147D6E49EB}" dt="2023-11-30T02:40:31.963" v="714" actId="20577"/>
        <pc:sldMkLst>
          <pc:docMk/>
          <pc:sldMk cId="1050823629" sldId="268"/>
        </pc:sldMkLst>
      </pc:sldChg>
      <pc:sldChg chg="modNotes">
        <pc:chgData name="MJ Ulbricht" userId="e639b102ba171585" providerId="LiveId" clId="{BF751883-1863-416C-A6F7-4B147D6E49EB}" dt="2023-11-30T02:35:41.948" v="373" actId="20577"/>
        <pc:sldMkLst>
          <pc:docMk/>
          <pc:sldMk cId="3081497178" sldId="273"/>
        </pc:sldMkLst>
      </pc:sldChg>
      <pc:sldChg chg="modNotes">
        <pc:chgData name="MJ Ulbricht" userId="e639b102ba171585" providerId="LiveId" clId="{BF751883-1863-416C-A6F7-4B147D6E49EB}" dt="2023-11-30T02:36:46.468" v="386" actId="20577"/>
        <pc:sldMkLst>
          <pc:docMk/>
          <pc:sldMk cId="2695811046" sldId="274"/>
        </pc:sldMkLst>
      </pc:sldChg>
      <pc:sldChg chg="delSp del mod">
        <pc:chgData name="MJ Ulbricht" userId="e639b102ba171585" providerId="LiveId" clId="{BF751883-1863-416C-A6F7-4B147D6E49EB}" dt="2023-11-26T23:55:34.623" v="295" actId="2696"/>
        <pc:sldMkLst>
          <pc:docMk/>
          <pc:sldMk cId="4184295757" sldId="275"/>
        </pc:sldMkLst>
        <pc:picChg chg="del">
          <ac:chgData name="MJ Ulbricht" userId="e639b102ba171585" providerId="LiveId" clId="{BF751883-1863-416C-A6F7-4B147D6E49EB}" dt="2023-11-26T23:55:24.934" v="294" actId="478"/>
          <ac:picMkLst>
            <pc:docMk/>
            <pc:sldMk cId="4184295757" sldId="275"/>
            <ac:picMk id="3" creationId="{5A4F5895-2397-0CB1-3148-071CE2CC8477}"/>
          </ac:picMkLst>
        </pc:picChg>
      </pc:sldChg>
      <pc:sldChg chg="modNotes">
        <pc:chgData name="MJ Ulbricht" userId="e639b102ba171585" providerId="LiveId" clId="{BF751883-1863-416C-A6F7-4B147D6E49EB}" dt="2023-11-26T23:54:31.013" v="293" actId="20577"/>
        <pc:sldMkLst>
          <pc:docMk/>
          <pc:sldMk cId="4202979372" sldId="276"/>
        </pc:sldMkLst>
      </pc:sldChg>
      <pc:sldChg chg="del modNotes">
        <pc:chgData name="MJ Ulbricht" userId="e639b102ba171585" providerId="LiveId" clId="{BF751883-1863-416C-A6F7-4B147D6E49EB}" dt="2023-11-26T23:55:59.610" v="296" actId="47"/>
        <pc:sldMkLst>
          <pc:docMk/>
          <pc:sldMk cId="2363287785" sldId="277"/>
        </pc:sldMkLst>
      </pc:sldChg>
      <pc:sldChg chg="modSp">
        <pc:chgData name="MJ Ulbricht" userId="e639b102ba171585" providerId="LiveId" clId="{BF751883-1863-416C-A6F7-4B147D6E49EB}" dt="2023-11-27T00:18:24.513" v="304" actId="20577"/>
        <pc:sldMkLst>
          <pc:docMk/>
          <pc:sldMk cId="1279121818" sldId="287"/>
        </pc:sldMkLst>
        <pc:graphicFrameChg chg="mod">
          <ac:chgData name="MJ Ulbricht" userId="e639b102ba171585" providerId="LiveId" clId="{BF751883-1863-416C-A6F7-4B147D6E49EB}" dt="2023-11-27T00:18:24.513" v="304" actId="20577"/>
          <ac:graphicFrameMkLst>
            <pc:docMk/>
            <pc:sldMk cId="1279121818" sldId="287"/>
            <ac:graphicFrameMk id="5" creationId="{518796BC-88FB-CD4F-A754-978F4A99EE6D}"/>
          </ac:graphicFrameMkLst>
        </pc:graphicFrameChg>
      </pc:sldChg>
      <pc:sldChg chg="modSp">
        <pc:chgData name="MJ Ulbricht" userId="e639b102ba171585" providerId="LiveId" clId="{BF751883-1863-416C-A6F7-4B147D6E49EB}" dt="2023-11-27T00:16:02.533" v="300" actId="20577"/>
        <pc:sldMkLst>
          <pc:docMk/>
          <pc:sldMk cId="1541597668" sldId="289"/>
        </pc:sldMkLst>
        <pc:graphicFrameChg chg="mod">
          <ac:chgData name="MJ Ulbricht" userId="e639b102ba171585" providerId="LiveId" clId="{BF751883-1863-416C-A6F7-4B147D6E49EB}" dt="2023-11-27T00:16:02.533" v="300" actId="20577"/>
          <ac:graphicFrameMkLst>
            <pc:docMk/>
            <pc:sldMk cId="1541597668" sldId="289"/>
            <ac:graphicFrameMk id="5" creationId="{518796BC-88FB-CD4F-A754-978F4A99EE6D}"/>
          </ac:graphicFrameMkLst>
        </pc:graphicFrameChg>
      </pc:sldChg>
      <pc:sldChg chg="del modNotes">
        <pc:chgData name="MJ Ulbricht" userId="e639b102ba171585" providerId="LiveId" clId="{BF751883-1863-416C-A6F7-4B147D6E49EB}" dt="2023-11-27T00:15:22.068" v="299" actId="2696"/>
        <pc:sldMkLst>
          <pc:docMk/>
          <pc:sldMk cId="2649567143" sldId="290"/>
        </pc:sldMkLst>
      </pc:sldChg>
      <pc:sldChg chg="del">
        <pc:chgData name="MJ Ulbricht" userId="e639b102ba171585" providerId="LiveId" clId="{BF751883-1863-416C-A6F7-4B147D6E49EB}" dt="2023-11-27T00:19:13.953" v="305" actId="47"/>
        <pc:sldMkLst>
          <pc:docMk/>
          <pc:sldMk cId="44988153" sldId="291"/>
        </pc:sldMkLst>
      </pc:sldChg>
      <pc:sldChg chg="modNotes">
        <pc:chgData name="MJ Ulbricht" userId="e639b102ba171585" providerId="LiveId" clId="{BF751883-1863-416C-A6F7-4B147D6E49EB}" dt="2023-11-30T02:41:30.798" v="715" actId="20577"/>
        <pc:sldMkLst>
          <pc:docMk/>
          <pc:sldMk cId="94401667" sldId="295"/>
        </pc:sldMkLst>
      </pc:sldChg>
      <pc:sldChg chg="modNotes">
        <pc:chgData name="MJ Ulbricht" userId="e639b102ba171585" providerId="LiveId" clId="{BF751883-1863-416C-A6F7-4B147D6E49EB}" dt="2023-11-30T02:42:46.897" v="724" actId="20577"/>
        <pc:sldMkLst>
          <pc:docMk/>
          <pc:sldMk cId="3209177786" sldId="296"/>
        </pc:sldMkLst>
      </pc:sldChg>
      <pc:sldChg chg="modNotes">
        <pc:chgData name="MJ Ulbricht" userId="e639b102ba171585" providerId="LiveId" clId="{BF751883-1863-416C-A6F7-4B147D6E49EB}" dt="2023-11-26T23:15:25.798" v="209" actId="20577"/>
        <pc:sldMkLst>
          <pc:docMk/>
          <pc:sldMk cId="2506874848" sldId="297"/>
        </pc:sldMkLst>
      </pc:sldChg>
      <pc:sldChg chg="modNotes">
        <pc:chgData name="MJ Ulbricht" userId="e639b102ba171585" providerId="LiveId" clId="{BF751883-1863-416C-A6F7-4B147D6E49EB}" dt="2023-11-30T02:45:54.357" v="770" actId="20577"/>
        <pc:sldMkLst>
          <pc:docMk/>
          <pc:sldMk cId="2675727579" sldId="298"/>
        </pc:sldMkLst>
      </pc:sldChg>
      <pc:sldChg chg="modNotes">
        <pc:chgData name="MJ Ulbricht" userId="e639b102ba171585" providerId="LiveId" clId="{BF751883-1863-416C-A6F7-4B147D6E49EB}" dt="2023-11-30T02:47:21.333" v="775" actId="6549"/>
        <pc:sldMkLst>
          <pc:docMk/>
          <pc:sldMk cId="1436960193" sldId="301"/>
        </pc:sldMkLst>
      </pc:sldChg>
      <pc:sldChg chg="modNotes">
        <pc:chgData name="MJ Ulbricht" userId="e639b102ba171585" providerId="LiveId" clId="{BF751883-1863-416C-A6F7-4B147D6E49EB}" dt="2023-11-30T02:45:16.732" v="769" actId="20577"/>
        <pc:sldMkLst>
          <pc:docMk/>
          <pc:sldMk cId="2484190916" sldId="302"/>
        </pc:sldMkLst>
      </pc:sldChg>
      <pc:sldChg chg="modNotes">
        <pc:chgData name="MJ Ulbricht" userId="e639b102ba171585" providerId="LiveId" clId="{BF751883-1863-416C-A6F7-4B147D6E49EB}" dt="2023-11-30T02:48:12.782" v="797" actId="20577"/>
        <pc:sldMkLst>
          <pc:docMk/>
          <pc:sldMk cId="3436905474" sldId="308"/>
        </pc:sldMkLst>
      </pc:sldChg>
      <pc:sldChg chg="modNotes">
        <pc:chgData name="MJ Ulbricht" userId="e639b102ba171585" providerId="LiveId" clId="{BF751883-1863-416C-A6F7-4B147D6E49EB}" dt="2023-11-30T02:46:50.177" v="773" actId="6549"/>
        <pc:sldMkLst>
          <pc:docMk/>
          <pc:sldMk cId="1341527682" sldId="31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410672-9C2A-4F75-957A-45DFFFC4D3C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EB02276-F244-44A3-A778-865DBF6E27AE}">
      <dgm:prSet custT="1"/>
      <dgm:spPr/>
      <dgm:t>
        <a:bodyPr/>
        <a:lstStyle/>
        <a:p>
          <a:r>
            <a:rPr lang="en-US" sz="2400" dirty="0"/>
            <a:t>The Teaching and Learning of Writing in the HBCU</a:t>
          </a:r>
        </a:p>
      </dgm:t>
    </dgm:pt>
    <dgm:pt modelId="{01D77FC8-1E9B-424E-AA83-84D7C3B4A3B2}" type="parTrans" cxnId="{BDE0B044-23C0-488E-9A3A-5D6959375418}">
      <dgm:prSet/>
      <dgm:spPr/>
      <dgm:t>
        <a:bodyPr/>
        <a:lstStyle/>
        <a:p>
          <a:endParaRPr lang="en-US"/>
        </a:p>
      </dgm:t>
    </dgm:pt>
    <dgm:pt modelId="{30FC35B6-2DF6-4307-983B-1EE882DC5905}" type="sibTrans" cxnId="{BDE0B044-23C0-488E-9A3A-5D6959375418}">
      <dgm:prSet/>
      <dgm:spPr/>
      <dgm:t>
        <a:bodyPr/>
        <a:lstStyle/>
        <a:p>
          <a:endParaRPr lang="en-US"/>
        </a:p>
      </dgm:t>
    </dgm:pt>
    <dgm:pt modelId="{4BDC36BD-8B69-45E6-986F-FE4C4F051671}">
      <dgm:prSet custT="1"/>
      <dgm:spPr/>
      <dgm:t>
        <a:bodyPr/>
        <a:lstStyle/>
        <a:p>
          <a:pPr>
            <a:buFont typeface="Wingdings" panose="05000000000000000000" pitchFamily="2" charset="2"/>
            <a:buNone/>
          </a:pPr>
          <a:r>
            <a:rPr lang="en-US" sz="1800" b="1" kern="1200" dirty="0"/>
            <a:t>Strengthening Writing, Reading, &amp; Digital Literacies</a:t>
          </a:r>
        </a:p>
      </dgm:t>
    </dgm:pt>
    <dgm:pt modelId="{7AEC5BCC-DE8B-425F-8015-F6EB4289AB28}" type="parTrans" cxnId="{7D8C230C-581C-4935-A962-58797C1F7F2C}">
      <dgm:prSet/>
      <dgm:spPr/>
      <dgm:t>
        <a:bodyPr/>
        <a:lstStyle/>
        <a:p>
          <a:endParaRPr lang="en-US"/>
        </a:p>
      </dgm:t>
    </dgm:pt>
    <dgm:pt modelId="{CEE380A6-2090-4EE0-89C4-D7E28D660D1D}" type="sibTrans" cxnId="{7D8C230C-581C-4935-A962-58797C1F7F2C}">
      <dgm:prSet/>
      <dgm:spPr/>
      <dgm:t>
        <a:bodyPr/>
        <a:lstStyle/>
        <a:p>
          <a:endParaRPr lang="en-US"/>
        </a:p>
      </dgm:t>
    </dgm:pt>
    <dgm:pt modelId="{3E86BE70-0A9B-495B-939D-A202EBD9A73B}">
      <dgm:prSet custT="1"/>
      <dgm:spPr/>
      <dgm:t>
        <a:bodyPr/>
        <a:lstStyle/>
        <a:p>
          <a:pPr>
            <a:buFont typeface="Wingdings" panose="05000000000000000000" pitchFamily="2" charset="2"/>
            <a:buChar char="Ø"/>
          </a:pPr>
          <a:r>
            <a:rPr lang="en-US" sz="1600" b="1" kern="1200" dirty="0"/>
            <a:t>Writing Skills Development </a:t>
          </a:r>
          <a:r>
            <a:rPr lang="en-US" sz="1200" kern="1200" dirty="0">
              <a:solidFill>
                <a:prstClr val="black">
                  <a:hueOff val="0"/>
                  <a:satOff val="0"/>
                  <a:lumOff val="0"/>
                  <a:alphaOff val="0"/>
                </a:prstClr>
              </a:solidFill>
              <a:latin typeface="+mj-lt"/>
              <a:ea typeface="+mn-ea"/>
              <a:cs typeface="+mn-cs"/>
            </a:rPr>
            <a:t>(K. A</a:t>
          </a:r>
          <a:r>
            <a:rPr lang="en-US" sz="1200" kern="1200" dirty="0">
              <a:latin typeface="+mj-lt"/>
            </a:rPr>
            <a:t>nderson et al., 2017; </a:t>
          </a:r>
          <a:r>
            <a:rPr lang="en-US" sz="1200" kern="1200" dirty="0" err="1">
              <a:latin typeface="+mj-lt"/>
            </a:rPr>
            <a:t>Gile</a:t>
          </a:r>
          <a:r>
            <a:rPr lang="en-US" sz="1200" kern="1200" dirty="0">
              <a:latin typeface="+mj-lt"/>
            </a:rPr>
            <a:t>, 2020; Griffin et al., 2019; </a:t>
          </a:r>
          <a:r>
            <a:rPr lang="en-US" sz="1200" kern="1200" dirty="0" err="1">
              <a:latin typeface="+mj-lt"/>
            </a:rPr>
            <a:t>Jin</a:t>
          </a:r>
          <a:r>
            <a:rPr lang="en-US" sz="1200" kern="1200" dirty="0">
              <a:latin typeface="+mj-lt"/>
            </a:rPr>
            <a:t> et al., 2017a)</a:t>
          </a:r>
        </a:p>
      </dgm:t>
    </dgm:pt>
    <dgm:pt modelId="{FFCD5505-B983-42E7-9E85-BA3FF9FBD26A}" type="parTrans" cxnId="{1E2E82F9-22E7-4DB9-B72C-326AB8BB979D}">
      <dgm:prSet/>
      <dgm:spPr/>
      <dgm:t>
        <a:bodyPr/>
        <a:lstStyle/>
        <a:p>
          <a:endParaRPr lang="en-US"/>
        </a:p>
      </dgm:t>
    </dgm:pt>
    <dgm:pt modelId="{1EB33477-7A1C-47B7-9637-4B9B5FAE0E04}" type="sibTrans" cxnId="{1E2E82F9-22E7-4DB9-B72C-326AB8BB979D}">
      <dgm:prSet/>
      <dgm:spPr/>
      <dgm:t>
        <a:bodyPr/>
        <a:lstStyle/>
        <a:p>
          <a:endParaRPr lang="en-US"/>
        </a:p>
      </dgm:t>
    </dgm:pt>
    <dgm:pt modelId="{8E6C3B70-9338-4628-BC5E-FC4DAAEB8F2D}">
      <dgm:prSet custT="1"/>
      <dgm:spPr/>
      <dgm:t>
        <a:bodyPr/>
        <a:lstStyle/>
        <a:p>
          <a:pPr>
            <a:buFont typeface="Arial" panose="020B0604020202020204" pitchFamily="34" charset="0"/>
            <a:buChar char="•"/>
          </a:pPr>
          <a:r>
            <a:rPr lang="en-US" sz="1400" kern="1200" dirty="0"/>
            <a:t>Writing Anxiety </a:t>
          </a:r>
          <a:r>
            <a:rPr lang="en-US" sz="1200" kern="1200" dirty="0">
              <a:solidFill>
                <a:prstClr val="black">
                  <a:hueOff val="0"/>
                  <a:satOff val="0"/>
                  <a:lumOff val="0"/>
                  <a:alphaOff val="0"/>
                </a:prstClr>
              </a:solidFill>
              <a:latin typeface="Garamond" panose="02020404030301010803"/>
              <a:ea typeface="+mn-ea"/>
              <a:cs typeface="+mn-cs"/>
            </a:rPr>
            <a:t>(McAllister et al., 2017; Rauch, 2020)</a:t>
          </a:r>
        </a:p>
      </dgm:t>
    </dgm:pt>
    <dgm:pt modelId="{0BC9A770-8C51-444F-AC0B-409E152AA8F5}" type="parTrans" cxnId="{A91ED40A-9F6C-4E01-9654-88E335FF32AA}">
      <dgm:prSet/>
      <dgm:spPr/>
      <dgm:t>
        <a:bodyPr/>
        <a:lstStyle/>
        <a:p>
          <a:endParaRPr lang="en-US"/>
        </a:p>
      </dgm:t>
    </dgm:pt>
    <dgm:pt modelId="{ADC852E7-75B2-4502-B4EB-806AF1EBCA87}" type="sibTrans" cxnId="{A91ED40A-9F6C-4E01-9654-88E335FF32AA}">
      <dgm:prSet/>
      <dgm:spPr/>
      <dgm:t>
        <a:bodyPr/>
        <a:lstStyle/>
        <a:p>
          <a:endParaRPr lang="en-US"/>
        </a:p>
      </dgm:t>
    </dgm:pt>
    <dgm:pt modelId="{85417CC1-C632-4994-92CA-D58EDE4DA394}">
      <dgm:prSet custT="1"/>
      <dgm:spPr/>
      <dgm:t>
        <a:bodyPr/>
        <a:lstStyle/>
        <a:p>
          <a:pPr>
            <a:buFont typeface="Arial" panose="020B0604020202020204" pitchFamily="34" charset="0"/>
            <a:buChar char="•"/>
          </a:pPr>
          <a:r>
            <a:rPr lang="en-US" sz="1400" kern="1200" dirty="0"/>
            <a:t>Reading-Writing Connection </a:t>
          </a:r>
          <a:r>
            <a:rPr lang="en-US" sz="1200" kern="1200" dirty="0">
              <a:solidFill>
                <a:prstClr val="black">
                  <a:hueOff val="0"/>
                  <a:satOff val="0"/>
                  <a:lumOff val="0"/>
                  <a:alphaOff val="0"/>
                </a:prstClr>
              </a:solidFill>
              <a:latin typeface="Garamond" panose="02020404030301010803"/>
              <a:ea typeface="+mn-ea"/>
              <a:cs typeface="+mn-cs"/>
            </a:rPr>
            <a:t>(</a:t>
          </a:r>
          <a:r>
            <a:rPr lang="en-US" sz="1200" kern="1200" dirty="0" err="1">
              <a:solidFill>
                <a:prstClr val="black">
                  <a:hueOff val="0"/>
                  <a:satOff val="0"/>
                  <a:lumOff val="0"/>
                  <a:alphaOff val="0"/>
                </a:prstClr>
              </a:solidFill>
              <a:latin typeface="Garamond" panose="02020404030301010803"/>
              <a:ea typeface="+mn-ea"/>
              <a:cs typeface="+mn-cs"/>
            </a:rPr>
            <a:t>Mongillo</a:t>
          </a:r>
          <a:r>
            <a:rPr lang="en-US" sz="1200" kern="1200" dirty="0">
              <a:solidFill>
                <a:prstClr val="black">
                  <a:hueOff val="0"/>
                  <a:satOff val="0"/>
                  <a:lumOff val="0"/>
                  <a:alphaOff val="0"/>
                </a:prstClr>
              </a:solidFill>
              <a:latin typeface="Garamond" panose="02020404030301010803"/>
              <a:ea typeface="+mn-ea"/>
              <a:cs typeface="+mn-cs"/>
            </a:rPr>
            <a:t> &amp; Wilder, 2012; Rauch, 2020)</a:t>
          </a:r>
        </a:p>
      </dgm:t>
    </dgm:pt>
    <dgm:pt modelId="{D7391DB3-33CE-4CE4-9B14-798011D26A8E}" type="parTrans" cxnId="{9C0302D6-5696-40C2-996B-C5D6859C48B4}">
      <dgm:prSet/>
      <dgm:spPr/>
      <dgm:t>
        <a:bodyPr/>
        <a:lstStyle/>
        <a:p>
          <a:endParaRPr lang="en-US"/>
        </a:p>
      </dgm:t>
    </dgm:pt>
    <dgm:pt modelId="{75978BF4-DE71-45C1-8A1E-39C22BDB1437}" type="sibTrans" cxnId="{9C0302D6-5696-40C2-996B-C5D6859C48B4}">
      <dgm:prSet/>
      <dgm:spPr/>
      <dgm:t>
        <a:bodyPr/>
        <a:lstStyle/>
        <a:p>
          <a:endParaRPr lang="en-US"/>
        </a:p>
      </dgm:t>
    </dgm:pt>
    <dgm:pt modelId="{0FA9838D-7217-4677-B6CF-616203657F75}">
      <dgm:prSet custT="1"/>
      <dgm:spPr/>
      <dgm:t>
        <a:bodyPr/>
        <a:lstStyle/>
        <a:p>
          <a:pPr>
            <a:buFont typeface="Arial" panose="020B0604020202020204" pitchFamily="34" charset="0"/>
            <a:buChar char="•"/>
          </a:pPr>
          <a:r>
            <a:rPr lang="en-US" sz="1400" kern="1200" dirty="0"/>
            <a:t>New Literacies </a:t>
          </a:r>
          <a:r>
            <a:rPr lang="en-US" sz="1200" kern="1200" dirty="0">
              <a:solidFill>
                <a:prstClr val="black">
                  <a:hueOff val="0"/>
                  <a:satOff val="0"/>
                  <a:lumOff val="0"/>
                  <a:alphaOff val="0"/>
                </a:prstClr>
              </a:solidFill>
              <a:latin typeface="Garamond" panose="02020404030301010803"/>
              <a:ea typeface="+mn-ea"/>
              <a:cs typeface="+mn-cs"/>
            </a:rPr>
            <a:t>(Evans, 2012; </a:t>
          </a:r>
          <a:r>
            <a:rPr lang="en-US" sz="1200" kern="1200" dirty="0" err="1">
              <a:solidFill>
                <a:prstClr val="black">
                  <a:hueOff val="0"/>
                  <a:satOff val="0"/>
                  <a:lumOff val="0"/>
                  <a:alphaOff val="0"/>
                </a:prstClr>
              </a:solidFill>
              <a:latin typeface="Garamond" panose="02020404030301010803"/>
              <a:ea typeface="+mn-ea"/>
              <a:cs typeface="+mn-cs"/>
            </a:rPr>
            <a:t>Mongillo</a:t>
          </a:r>
          <a:r>
            <a:rPr lang="en-US" sz="1200" kern="1200" dirty="0">
              <a:solidFill>
                <a:prstClr val="black">
                  <a:hueOff val="0"/>
                  <a:satOff val="0"/>
                  <a:lumOff val="0"/>
                  <a:alphaOff val="0"/>
                </a:prstClr>
              </a:solidFill>
              <a:latin typeface="Garamond" panose="02020404030301010803"/>
              <a:ea typeface="+mn-ea"/>
              <a:cs typeface="+mn-cs"/>
            </a:rPr>
            <a:t> &amp; Wilder, 2012)</a:t>
          </a:r>
        </a:p>
      </dgm:t>
    </dgm:pt>
    <dgm:pt modelId="{7FF16A30-F1E2-448B-99CC-8AF376C90961}" type="parTrans" cxnId="{EA05AC2D-2ED3-4D7B-8286-3E37247BFA97}">
      <dgm:prSet/>
      <dgm:spPr/>
      <dgm:t>
        <a:bodyPr/>
        <a:lstStyle/>
        <a:p>
          <a:endParaRPr lang="en-US"/>
        </a:p>
      </dgm:t>
    </dgm:pt>
    <dgm:pt modelId="{0405C1C7-3F33-45B0-BB43-7FA05B348546}" type="sibTrans" cxnId="{EA05AC2D-2ED3-4D7B-8286-3E37247BFA97}">
      <dgm:prSet/>
      <dgm:spPr/>
      <dgm:t>
        <a:bodyPr/>
        <a:lstStyle/>
        <a:p>
          <a:endParaRPr lang="en-US"/>
        </a:p>
      </dgm:t>
    </dgm:pt>
    <dgm:pt modelId="{5E9440DE-2C97-42BA-8A6A-994CCE2412CD}">
      <dgm:prSet custT="1"/>
      <dgm:spPr/>
      <dgm:t>
        <a:bodyPr/>
        <a:lstStyle/>
        <a:p>
          <a:pPr>
            <a:buFont typeface="Wingdings" panose="05000000000000000000" pitchFamily="2" charset="2"/>
            <a:buNone/>
          </a:pPr>
          <a:r>
            <a:rPr lang="en-US" sz="1800" b="1" kern="1200" dirty="0"/>
            <a:t>Valuing Students’ Identity, Language, and Culture </a:t>
          </a:r>
        </a:p>
      </dgm:t>
    </dgm:pt>
    <dgm:pt modelId="{665D8DFB-AEA1-430D-AAEB-E31143B516B5}" type="parTrans" cxnId="{5B9C3E10-7843-4E91-A50C-37D511F8DB60}">
      <dgm:prSet/>
      <dgm:spPr/>
      <dgm:t>
        <a:bodyPr/>
        <a:lstStyle/>
        <a:p>
          <a:endParaRPr lang="en-US"/>
        </a:p>
      </dgm:t>
    </dgm:pt>
    <dgm:pt modelId="{81F1CD8E-3DD1-45C7-BE07-1B77E5D17A6E}" type="sibTrans" cxnId="{5B9C3E10-7843-4E91-A50C-37D511F8DB60}">
      <dgm:prSet/>
      <dgm:spPr/>
      <dgm:t>
        <a:bodyPr/>
        <a:lstStyle/>
        <a:p>
          <a:endParaRPr lang="en-US"/>
        </a:p>
      </dgm:t>
    </dgm:pt>
    <dgm:pt modelId="{D650EAE7-6136-4897-A55C-5CEE5638192D}">
      <dgm:prSet custT="1"/>
      <dgm:spPr/>
      <dgm:t>
        <a:bodyPr/>
        <a:lstStyle/>
        <a:p>
          <a:pPr>
            <a:buFont typeface="Wingdings" panose="05000000000000000000" pitchFamily="2" charset="2"/>
            <a:buChar char="Ø"/>
          </a:pPr>
          <a:r>
            <a:rPr lang="en-US" sz="1600" b="1" kern="1200" dirty="0"/>
            <a:t>Culturally Relevant Curriculum </a:t>
          </a:r>
          <a:r>
            <a:rPr lang="en-US" sz="1400" kern="1200" dirty="0"/>
            <a:t>(</a:t>
          </a:r>
          <a:r>
            <a:rPr lang="en-US" sz="1200" kern="1200" dirty="0" err="1">
              <a:solidFill>
                <a:prstClr val="black">
                  <a:hueOff val="0"/>
                  <a:satOff val="0"/>
                  <a:lumOff val="0"/>
                  <a:alphaOff val="0"/>
                </a:prstClr>
              </a:solidFill>
              <a:latin typeface="Garamond" panose="02020404030301010803"/>
              <a:ea typeface="+mn-ea"/>
              <a:cs typeface="+mn-cs"/>
            </a:rPr>
            <a:t>Anokye</a:t>
          </a:r>
          <a:r>
            <a:rPr lang="en-US" sz="1200" kern="1200" dirty="0">
              <a:solidFill>
                <a:prstClr val="black">
                  <a:hueOff val="0"/>
                  <a:satOff val="0"/>
                  <a:lumOff val="0"/>
                  <a:alphaOff val="0"/>
                </a:prstClr>
              </a:solidFill>
              <a:latin typeface="Garamond" panose="02020404030301010803"/>
              <a:ea typeface="+mn-ea"/>
              <a:cs typeface="+mn-cs"/>
            </a:rPr>
            <a:t>, 2020; Green, 2016; </a:t>
          </a:r>
          <a:r>
            <a:rPr lang="en-US" sz="1200" kern="1200" dirty="0" err="1">
              <a:solidFill>
                <a:prstClr val="black">
                  <a:hueOff val="0"/>
                  <a:satOff val="0"/>
                  <a:lumOff val="0"/>
                  <a:alphaOff val="0"/>
                </a:prstClr>
              </a:solidFill>
              <a:latin typeface="Garamond" panose="02020404030301010803"/>
              <a:ea typeface="+mn-ea"/>
              <a:cs typeface="+mn-cs"/>
            </a:rPr>
            <a:t>Handa</a:t>
          </a:r>
          <a:r>
            <a:rPr lang="en-US" sz="1200" kern="1200" dirty="0">
              <a:solidFill>
                <a:prstClr val="black">
                  <a:hueOff val="0"/>
                  <a:satOff val="0"/>
                  <a:lumOff val="0"/>
                  <a:alphaOff val="0"/>
                </a:prstClr>
              </a:solidFill>
              <a:latin typeface="Garamond" panose="02020404030301010803"/>
              <a:ea typeface="+mn-ea"/>
              <a:cs typeface="+mn-cs"/>
            </a:rPr>
            <a:t> et al., 2013; Mitchell, 2016; Pitts, 2017)</a:t>
          </a:r>
        </a:p>
      </dgm:t>
    </dgm:pt>
    <dgm:pt modelId="{FDCD6C8E-DFCE-4B0C-B2E8-4F7451A1F821}" type="parTrans" cxnId="{AB0233E1-6E0E-43A7-80C6-FF8C6CFCD5BD}">
      <dgm:prSet/>
      <dgm:spPr/>
      <dgm:t>
        <a:bodyPr/>
        <a:lstStyle/>
        <a:p>
          <a:endParaRPr lang="en-US"/>
        </a:p>
      </dgm:t>
    </dgm:pt>
    <dgm:pt modelId="{61749DB7-7770-4516-A4B3-BD0130514F96}" type="sibTrans" cxnId="{AB0233E1-6E0E-43A7-80C6-FF8C6CFCD5BD}">
      <dgm:prSet/>
      <dgm:spPr/>
      <dgm:t>
        <a:bodyPr/>
        <a:lstStyle/>
        <a:p>
          <a:endParaRPr lang="en-US"/>
        </a:p>
      </dgm:t>
    </dgm:pt>
    <dgm:pt modelId="{18923B2D-64AF-4364-8764-E1DD6732E4F6}">
      <dgm:prSet custT="1"/>
      <dgm:spPr/>
      <dgm:t>
        <a:bodyPr/>
        <a:lstStyle/>
        <a:p>
          <a:pPr>
            <a:buFont typeface="Wingdings" panose="05000000000000000000" pitchFamily="2" charset="2"/>
            <a:buChar char="Ø"/>
          </a:pPr>
          <a:r>
            <a:rPr lang="en-US" sz="1600" b="1" kern="1200" dirty="0">
              <a:solidFill>
                <a:prstClr val="black">
                  <a:hueOff val="0"/>
                  <a:satOff val="0"/>
                  <a:lumOff val="0"/>
                  <a:alphaOff val="0"/>
                </a:prstClr>
              </a:solidFill>
              <a:latin typeface="Garamond" panose="02020404030301010803"/>
              <a:ea typeface="+mn-ea"/>
              <a:cs typeface="+mn-cs"/>
            </a:rPr>
            <a:t>Students’ Right to Their Own Language </a:t>
          </a:r>
          <a:r>
            <a:rPr lang="en-US" sz="1200" kern="1200" dirty="0">
              <a:solidFill>
                <a:prstClr val="black">
                  <a:hueOff val="0"/>
                  <a:satOff val="0"/>
                  <a:lumOff val="0"/>
                  <a:alphaOff val="0"/>
                </a:prstClr>
              </a:solidFill>
              <a:latin typeface="Garamond" panose="02020404030301010803"/>
              <a:ea typeface="+mn-ea"/>
              <a:cs typeface="+mn-cs"/>
            </a:rPr>
            <a:t>(</a:t>
          </a:r>
          <a:r>
            <a:rPr lang="en-US" sz="1200" kern="1200" dirty="0" err="1">
              <a:solidFill>
                <a:prstClr val="black">
                  <a:hueOff val="0"/>
                  <a:satOff val="0"/>
                  <a:lumOff val="0"/>
                  <a:alphaOff val="0"/>
                </a:prstClr>
              </a:solidFill>
              <a:latin typeface="Garamond" panose="02020404030301010803"/>
              <a:ea typeface="+mn-ea"/>
              <a:cs typeface="+mn-cs"/>
            </a:rPr>
            <a:t>Anokye</a:t>
          </a:r>
          <a:r>
            <a:rPr lang="en-US" sz="1200" kern="1200" dirty="0">
              <a:solidFill>
                <a:prstClr val="black">
                  <a:hueOff val="0"/>
                  <a:satOff val="0"/>
                  <a:lumOff val="0"/>
                  <a:alphaOff val="0"/>
                </a:prstClr>
              </a:solidFill>
              <a:latin typeface="Garamond" panose="02020404030301010803"/>
              <a:ea typeface="+mn-ea"/>
              <a:cs typeface="+mn-cs"/>
            </a:rPr>
            <a:t>, 2020; </a:t>
          </a:r>
          <a:r>
            <a:rPr lang="en-US" sz="1200" kern="1200" dirty="0" err="1">
              <a:solidFill>
                <a:prstClr val="black">
                  <a:hueOff val="0"/>
                  <a:satOff val="0"/>
                  <a:lumOff val="0"/>
                  <a:alphaOff val="0"/>
                </a:prstClr>
              </a:solidFill>
              <a:latin typeface="Garamond" panose="02020404030301010803"/>
              <a:ea typeface="+mn-ea"/>
              <a:cs typeface="+mn-cs"/>
            </a:rPr>
            <a:t>Handa</a:t>
          </a:r>
          <a:r>
            <a:rPr lang="en-US" sz="1200" kern="1200" dirty="0">
              <a:solidFill>
                <a:prstClr val="black">
                  <a:hueOff val="0"/>
                  <a:satOff val="0"/>
                  <a:lumOff val="0"/>
                  <a:alphaOff val="0"/>
                </a:prstClr>
              </a:solidFill>
              <a:latin typeface="Garamond" panose="02020404030301010803"/>
              <a:ea typeface="+mn-ea"/>
              <a:cs typeface="+mn-cs"/>
            </a:rPr>
            <a:t> et al., 2013;  Mitchell, 2016)</a:t>
          </a:r>
        </a:p>
      </dgm:t>
    </dgm:pt>
    <dgm:pt modelId="{90030961-3354-4542-A0F2-06D83186B214}" type="parTrans" cxnId="{9BDCFC99-F852-44CF-9A4F-E888DEF74AD5}">
      <dgm:prSet/>
      <dgm:spPr/>
      <dgm:t>
        <a:bodyPr/>
        <a:lstStyle/>
        <a:p>
          <a:endParaRPr lang="en-US"/>
        </a:p>
      </dgm:t>
    </dgm:pt>
    <dgm:pt modelId="{BDAA2606-DF6F-451A-99A7-68C74F5E86A5}" type="sibTrans" cxnId="{9BDCFC99-F852-44CF-9A4F-E888DEF74AD5}">
      <dgm:prSet/>
      <dgm:spPr/>
      <dgm:t>
        <a:bodyPr/>
        <a:lstStyle/>
        <a:p>
          <a:endParaRPr lang="en-US"/>
        </a:p>
      </dgm:t>
    </dgm:pt>
    <dgm:pt modelId="{1E70A41B-3911-42C5-A383-51C233D57E46}" type="pres">
      <dgm:prSet presAssocID="{CD410672-9C2A-4F75-957A-45DFFFC4D3CD}" presName="Name0" presStyleCnt="0">
        <dgm:presLayoutVars>
          <dgm:dir/>
          <dgm:animLvl val="lvl"/>
          <dgm:resizeHandles val="exact"/>
        </dgm:presLayoutVars>
      </dgm:prSet>
      <dgm:spPr/>
    </dgm:pt>
    <dgm:pt modelId="{6CBA2F10-4555-47F6-B20E-2D8F65015D8B}" type="pres">
      <dgm:prSet presAssocID="{EEB02276-F244-44A3-A778-865DBF6E27AE}" presName="linNode" presStyleCnt="0"/>
      <dgm:spPr/>
    </dgm:pt>
    <dgm:pt modelId="{11A597CC-7FF7-413D-A58F-42112EB44967}" type="pres">
      <dgm:prSet presAssocID="{EEB02276-F244-44A3-A778-865DBF6E27AE}" presName="parentText" presStyleLbl="node1" presStyleIdx="0" presStyleCnt="1">
        <dgm:presLayoutVars>
          <dgm:chMax val="1"/>
          <dgm:bulletEnabled val="1"/>
        </dgm:presLayoutVars>
      </dgm:prSet>
      <dgm:spPr/>
    </dgm:pt>
    <dgm:pt modelId="{59A76C17-E3D9-4D1F-91D3-CEFF488C84A8}" type="pres">
      <dgm:prSet presAssocID="{EEB02276-F244-44A3-A778-865DBF6E27AE}" presName="descendantText" presStyleLbl="alignAccFollowNode1" presStyleIdx="0" presStyleCnt="1">
        <dgm:presLayoutVars>
          <dgm:bulletEnabled val="1"/>
        </dgm:presLayoutVars>
      </dgm:prSet>
      <dgm:spPr/>
    </dgm:pt>
  </dgm:ptLst>
  <dgm:cxnLst>
    <dgm:cxn modelId="{DA431201-C499-4F7C-8EC6-9235EEBF1869}" type="presOf" srcId="{18923B2D-64AF-4364-8764-E1DD6732E4F6}" destId="{59A76C17-E3D9-4D1F-91D3-CEFF488C84A8}" srcOrd="0" destOrd="7" presId="urn:microsoft.com/office/officeart/2005/8/layout/vList5"/>
    <dgm:cxn modelId="{A91ED40A-9F6C-4E01-9654-88E335FF32AA}" srcId="{3E86BE70-0A9B-495B-939D-A202EBD9A73B}" destId="{8E6C3B70-9338-4628-BC5E-FC4DAAEB8F2D}" srcOrd="0" destOrd="0" parTransId="{0BC9A770-8C51-444F-AC0B-409E152AA8F5}" sibTransId="{ADC852E7-75B2-4502-B4EB-806AF1EBCA87}"/>
    <dgm:cxn modelId="{7D8C230C-581C-4935-A962-58797C1F7F2C}" srcId="{EEB02276-F244-44A3-A778-865DBF6E27AE}" destId="{4BDC36BD-8B69-45E6-986F-FE4C4F051671}" srcOrd="0" destOrd="0" parTransId="{7AEC5BCC-DE8B-425F-8015-F6EB4289AB28}" sibTransId="{CEE380A6-2090-4EE0-89C4-D7E28D660D1D}"/>
    <dgm:cxn modelId="{5B9C3E10-7843-4E91-A50C-37D511F8DB60}" srcId="{EEB02276-F244-44A3-A778-865DBF6E27AE}" destId="{5E9440DE-2C97-42BA-8A6A-994CCE2412CD}" srcOrd="2" destOrd="0" parTransId="{665D8DFB-AEA1-430D-AAEB-E31143B516B5}" sibTransId="{81F1CD8E-3DD1-45C7-BE07-1B77E5D17A6E}"/>
    <dgm:cxn modelId="{EA05AC2D-2ED3-4D7B-8286-3E37247BFA97}" srcId="{3E86BE70-0A9B-495B-939D-A202EBD9A73B}" destId="{0FA9838D-7217-4677-B6CF-616203657F75}" srcOrd="2" destOrd="0" parTransId="{7FF16A30-F1E2-448B-99CC-8AF376C90961}" sibTransId="{0405C1C7-3F33-45B0-BB43-7FA05B348546}"/>
    <dgm:cxn modelId="{06828A40-0339-429F-B3AA-9C59F296CFE0}" type="presOf" srcId="{4BDC36BD-8B69-45E6-986F-FE4C4F051671}" destId="{59A76C17-E3D9-4D1F-91D3-CEFF488C84A8}" srcOrd="0" destOrd="0" presId="urn:microsoft.com/office/officeart/2005/8/layout/vList5"/>
    <dgm:cxn modelId="{BDE0B044-23C0-488E-9A3A-5D6959375418}" srcId="{CD410672-9C2A-4F75-957A-45DFFFC4D3CD}" destId="{EEB02276-F244-44A3-A778-865DBF6E27AE}" srcOrd="0" destOrd="0" parTransId="{01D77FC8-1E9B-424E-AA83-84D7C3B4A3B2}" sibTransId="{30FC35B6-2DF6-4307-983B-1EE882DC5905}"/>
    <dgm:cxn modelId="{59665445-5451-44C8-B7F1-176315EF29DA}" type="presOf" srcId="{8E6C3B70-9338-4628-BC5E-FC4DAAEB8F2D}" destId="{59A76C17-E3D9-4D1F-91D3-CEFF488C84A8}" srcOrd="0" destOrd="2" presId="urn:microsoft.com/office/officeart/2005/8/layout/vList5"/>
    <dgm:cxn modelId="{F447776C-A043-45A0-8C75-531E020DD114}" type="presOf" srcId="{EEB02276-F244-44A3-A778-865DBF6E27AE}" destId="{11A597CC-7FF7-413D-A58F-42112EB44967}" srcOrd="0" destOrd="0" presId="urn:microsoft.com/office/officeart/2005/8/layout/vList5"/>
    <dgm:cxn modelId="{C796396F-DB71-4026-A77E-48ECE5B40042}" type="presOf" srcId="{D650EAE7-6136-4897-A55C-5CEE5638192D}" destId="{59A76C17-E3D9-4D1F-91D3-CEFF488C84A8}" srcOrd="0" destOrd="6" presId="urn:microsoft.com/office/officeart/2005/8/layout/vList5"/>
    <dgm:cxn modelId="{614D0E7D-35F9-4363-AFE0-0FC75CAA1E52}" type="presOf" srcId="{5E9440DE-2C97-42BA-8A6A-994CCE2412CD}" destId="{59A76C17-E3D9-4D1F-91D3-CEFF488C84A8}" srcOrd="0" destOrd="5" presId="urn:microsoft.com/office/officeart/2005/8/layout/vList5"/>
    <dgm:cxn modelId="{DA70D88E-26BB-4715-BD0F-D08AE004A55E}" type="presOf" srcId="{0FA9838D-7217-4677-B6CF-616203657F75}" destId="{59A76C17-E3D9-4D1F-91D3-CEFF488C84A8}" srcOrd="0" destOrd="4" presId="urn:microsoft.com/office/officeart/2005/8/layout/vList5"/>
    <dgm:cxn modelId="{9BDCFC99-F852-44CF-9A4F-E888DEF74AD5}" srcId="{EEB02276-F244-44A3-A778-865DBF6E27AE}" destId="{18923B2D-64AF-4364-8764-E1DD6732E4F6}" srcOrd="4" destOrd="0" parTransId="{90030961-3354-4542-A0F2-06D83186B214}" sibTransId="{BDAA2606-DF6F-451A-99A7-68C74F5E86A5}"/>
    <dgm:cxn modelId="{072B20D3-BEB2-41E1-9D1A-754B4BB8E390}" type="presOf" srcId="{85417CC1-C632-4994-92CA-D58EDE4DA394}" destId="{59A76C17-E3D9-4D1F-91D3-CEFF488C84A8}" srcOrd="0" destOrd="3" presId="urn:microsoft.com/office/officeart/2005/8/layout/vList5"/>
    <dgm:cxn modelId="{C86ECFD5-DF77-44A2-9194-9ACF291F6418}" type="presOf" srcId="{CD410672-9C2A-4F75-957A-45DFFFC4D3CD}" destId="{1E70A41B-3911-42C5-A383-51C233D57E46}" srcOrd="0" destOrd="0" presId="urn:microsoft.com/office/officeart/2005/8/layout/vList5"/>
    <dgm:cxn modelId="{9C0302D6-5696-40C2-996B-C5D6859C48B4}" srcId="{3E86BE70-0A9B-495B-939D-A202EBD9A73B}" destId="{85417CC1-C632-4994-92CA-D58EDE4DA394}" srcOrd="1" destOrd="0" parTransId="{D7391DB3-33CE-4CE4-9B14-798011D26A8E}" sibTransId="{75978BF4-DE71-45C1-8A1E-39C22BDB1437}"/>
    <dgm:cxn modelId="{AB0233E1-6E0E-43A7-80C6-FF8C6CFCD5BD}" srcId="{EEB02276-F244-44A3-A778-865DBF6E27AE}" destId="{D650EAE7-6136-4897-A55C-5CEE5638192D}" srcOrd="3" destOrd="0" parTransId="{FDCD6C8E-DFCE-4B0C-B2E8-4F7451A1F821}" sibTransId="{61749DB7-7770-4516-A4B3-BD0130514F96}"/>
    <dgm:cxn modelId="{81E1ECE3-19E2-41ED-B08B-3F1123FD26B9}" type="presOf" srcId="{3E86BE70-0A9B-495B-939D-A202EBD9A73B}" destId="{59A76C17-E3D9-4D1F-91D3-CEFF488C84A8}" srcOrd="0" destOrd="1" presId="urn:microsoft.com/office/officeart/2005/8/layout/vList5"/>
    <dgm:cxn modelId="{1E2E82F9-22E7-4DB9-B72C-326AB8BB979D}" srcId="{EEB02276-F244-44A3-A778-865DBF6E27AE}" destId="{3E86BE70-0A9B-495B-939D-A202EBD9A73B}" srcOrd="1" destOrd="0" parTransId="{FFCD5505-B983-42E7-9E85-BA3FF9FBD26A}" sibTransId="{1EB33477-7A1C-47B7-9637-4B9B5FAE0E04}"/>
    <dgm:cxn modelId="{AB8BACE7-CADC-415D-9EAD-96ECBAA01C9A}" type="presParOf" srcId="{1E70A41B-3911-42C5-A383-51C233D57E46}" destId="{6CBA2F10-4555-47F6-B20E-2D8F65015D8B}" srcOrd="0" destOrd="0" presId="urn:microsoft.com/office/officeart/2005/8/layout/vList5"/>
    <dgm:cxn modelId="{DD906CA4-E731-4A42-A177-B233B3FDDD58}" type="presParOf" srcId="{6CBA2F10-4555-47F6-B20E-2D8F65015D8B}" destId="{11A597CC-7FF7-413D-A58F-42112EB44967}" srcOrd="0" destOrd="0" presId="urn:microsoft.com/office/officeart/2005/8/layout/vList5"/>
    <dgm:cxn modelId="{146C7171-40B6-4E8F-9718-A4A5283AA5E8}" type="presParOf" srcId="{6CBA2F10-4555-47F6-B20E-2D8F65015D8B}" destId="{59A76C17-E3D9-4D1F-91D3-CEFF488C84A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4C4B46-4A40-4985-ABF4-11E764068112}"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132447AA-172C-4A0E-B050-58BE36E5F0BD}">
      <dgm:prSet/>
      <dgm:spPr/>
      <dgm:t>
        <a:bodyPr/>
        <a:lstStyle/>
        <a:p>
          <a:r>
            <a:rPr lang="en-US" b="1" dirty="0"/>
            <a:t>OER/OEP and its Role in Supporting Writing Instruction</a:t>
          </a:r>
          <a:endParaRPr lang="en-US" dirty="0"/>
        </a:p>
      </dgm:t>
    </dgm:pt>
    <dgm:pt modelId="{A5CE9F3A-0422-4B4E-ACEA-18BC40593CE9}" type="parTrans" cxnId="{772D20A2-01B3-42C1-9806-2CC881E76F58}">
      <dgm:prSet/>
      <dgm:spPr/>
      <dgm:t>
        <a:bodyPr/>
        <a:lstStyle/>
        <a:p>
          <a:endParaRPr lang="en-US"/>
        </a:p>
      </dgm:t>
    </dgm:pt>
    <dgm:pt modelId="{A1F6E609-3728-4797-BCED-7D456372DFAC}" type="sibTrans" cxnId="{772D20A2-01B3-42C1-9806-2CC881E76F58}">
      <dgm:prSet/>
      <dgm:spPr/>
      <dgm:t>
        <a:bodyPr/>
        <a:lstStyle/>
        <a:p>
          <a:endParaRPr lang="en-US"/>
        </a:p>
      </dgm:t>
    </dgm:pt>
    <dgm:pt modelId="{35009786-E01C-4697-90EE-BDCC0F759185}">
      <dgm:prSet/>
      <dgm:spPr/>
      <dgm:t>
        <a:bodyPr/>
        <a:lstStyle/>
        <a:p>
          <a:r>
            <a:rPr lang="en-US" b="1" i="1" dirty="0"/>
            <a:t>The Open Education Movement Toward Student Access, Equity, and Success </a:t>
          </a:r>
          <a:r>
            <a:rPr lang="en-US" dirty="0"/>
            <a:t>(Colvard et al., 2018; Weller et al., 2015)</a:t>
          </a:r>
        </a:p>
      </dgm:t>
    </dgm:pt>
    <dgm:pt modelId="{8821E3C7-AAEA-429E-B17E-22E634B4FF61}" type="parTrans" cxnId="{9EEE5F00-FD7F-4382-A22A-DBA506D4C744}">
      <dgm:prSet/>
      <dgm:spPr/>
      <dgm:t>
        <a:bodyPr/>
        <a:lstStyle/>
        <a:p>
          <a:endParaRPr lang="en-US"/>
        </a:p>
      </dgm:t>
    </dgm:pt>
    <dgm:pt modelId="{F4225FD6-28E1-4856-A910-621F72CFD142}" type="sibTrans" cxnId="{9EEE5F00-FD7F-4382-A22A-DBA506D4C744}">
      <dgm:prSet/>
      <dgm:spPr/>
      <dgm:t>
        <a:bodyPr/>
        <a:lstStyle/>
        <a:p>
          <a:endParaRPr lang="en-US"/>
        </a:p>
      </dgm:t>
    </dgm:pt>
    <dgm:pt modelId="{FCF8B387-2E3D-4972-9770-13AB8943FDB2}">
      <dgm:prSet/>
      <dgm:spPr/>
      <dgm:t>
        <a:bodyPr/>
        <a:lstStyle/>
        <a:p>
          <a:r>
            <a:rPr lang="en-US" b="1" i="1" dirty="0"/>
            <a:t>The Role of OER/OEP in Supporting Writing Instruction </a:t>
          </a:r>
          <a:r>
            <a:rPr lang="en-US" dirty="0"/>
            <a:t>(Bloom, 2019; Cronin, 2017; Tillinghast, 2020b)</a:t>
          </a:r>
        </a:p>
      </dgm:t>
    </dgm:pt>
    <dgm:pt modelId="{0A51AE49-2B53-4F14-82E8-B41C21114907}" type="parTrans" cxnId="{C892A6E7-CDE8-420F-A3D1-9BE0E1E7F589}">
      <dgm:prSet/>
      <dgm:spPr/>
      <dgm:t>
        <a:bodyPr/>
        <a:lstStyle/>
        <a:p>
          <a:endParaRPr lang="en-US"/>
        </a:p>
      </dgm:t>
    </dgm:pt>
    <dgm:pt modelId="{81D7CAAB-0D75-4B49-A902-0618714E4760}" type="sibTrans" cxnId="{C892A6E7-CDE8-420F-A3D1-9BE0E1E7F589}">
      <dgm:prSet/>
      <dgm:spPr/>
      <dgm:t>
        <a:bodyPr/>
        <a:lstStyle/>
        <a:p>
          <a:endParaRPr lang="en-US"/>
        </a:p>
      </dgm:t>
    </dgm:pt>
    <dgm:pt modelId="{6400A79B-F339-45A5-975D-8F31D50A98A6}" type="pres">
      <dgm:prSet presAssocID="{F54C4B46-4A40-4985-ABF4-11E764068112}" presName="Name0" presStyleCnt="0">
        <dgm:presLayoutVars>
          <dgm:chPref val="3"/>
          <dgm:dir/>
          <dgm:animLvl val="lvl"/>
          <dgm:resizeHandles/>
        </dgm:presLayoutVars>
      </dgm:prSet>
      <dgm:spPr/>
    </dgm:pt>
    <dgm:pt modelId="{73FC8F7A-B8ED-4A99-9977-9CBCC844B8D4}" type="pres">
      <dgm:prSet presAssocID="{132447AA-172C-4A0E-B050-58BE36E5F0BD}" presName="horFlow" presStyleCnt="0"/>
      <dgm:spPr/>
    </dgm:pt>
    <dgm:pt modelId="{AFABEB64-DA72-439B-85A8-EFF4C756F8B9}" type="pres">
      <dgm:prSet presAssocID="{132447AA-172C-4A0E-B050-58BE36E5F0BD}" presName="bigChev" presStyleLbl="node1" presStyleIdx="0" presStyleCnt="1" custScaleY="99032"/>
      <dgm:spPr/>
    </dgm:pt>
    <dgm:pt modelId="{643A0AEB-2827-4D7C-92A7-C75AB5ABA3B7}" type="pres">
      <dgm:prSet presAssocID="{8821E3C7-AAEA-429E-B17E-22E634B4FF61}" presName="parTrans" presStyleCnt="0"/>
      <dgm:spPr/>
    </dgm:pt>
    <dgm:pt modelId="{FBDB5EAA-9967-4143-A609-05ABA837CF6D}" type="pres">
      <dgm:prSet presAssocID="{35009786-E01C-4697-90EE-BDCC0F759185}" presName="node" presStyleLbl="alignAccFollowNode1" presStyleIdx="0" presStyleCnt="2">
        <dgm:presLayoutVars>
          <dgm:bulletEnabled val="1"/>
        </dgm:presLayoutVars>
      </dgm:prSet>
      <dgm:spPr/>
    </dgm:pt>
    <dgm:pt modelId="{C413D10D-8068-4458-9D2E-540183FFD7A9}" type="pres">
      <dgm:prSet presAssocID="{F4225FD6-28E1-4856-A910-621F72CFD142}" presName="sibTrans" presStyleCnt="0"/>
      <dgm:spPr/>
    </dgm:pt>
    <dgm:pt modelId="{4ECAB0F0-AF96-470B-8655-2EA61C50388D}" type="pres">
      <dgm:prSet presAssocID="{FCF8B387-2E3D-4972-9770-13AB8943FDB2}" presName="node" presStyleLbl="alignAccFollowNode1" presStyleIdx="1" presStyleCnt="2">
        <dgm:presLayoutVars>
          <dgm:bulletEnabled val="1"/>
        </dgm:presLayoutVars>
      </dgm:prSet>
      <dgm:spPr/>
    </dgm:pt>
  </dgm:ptLst>
  <dgm:cxnLst>
    <dgm:cxn modelId="{9EEE5F00-FD7F-4382-A22A-DBA506D4C744}" srcId="{132447AA-172C-4A0E-B050-58BE36E5F0BD}" destId="{35009786-E01C-4697-90EE-BDCC0F759185}" srcOrd="0" destOrd="0" parTransId="{8821E3C7-AAEA-429E-B17E-22E634B4FF61}" sibTransId="{F4225FD6-28E1-4856-A910-621F72CFD142}"/>
    <dgm:cxn modelId="{8B560C16-C1A1-475E-84DA-D07F7CFF061E}" type="presOf" srcId="{35009786-E01C-4697-90EE-BDCC0F759185}" destId="{FBDB5EAA-9967-4143-A609-05ABA837CF6D}" srcOrd="0" destOrd="0" presId="urn:microsoft.com/office/officeart/2005/8/layout/lProcess3"/>
    <dgm:cxn modelId="{53829F6A-929A-48A9-A772-56109C5E4F8C}" type="presOf" srcId="{F54C4B46-4A40-4985-ABF4-11E764068112}" destId="{6400A79B-F339-45A5-975D-8F31D50A98A6}" srcOrd="0" destOrd="0" presId="urn:microsoft.com/office/officeart/2005/8/layout/lProcess3"/>
    <dgm:cxn modelId="{DE104A9D-A71B-4E62-8F78-4C8EDD3BCCD6}" type="presOf" srcId="{132447AA-172C-4A0E-B050-58BE36E5F0BD}" destId="{AFABEB64-DA72-439B-85A8-EFF4C756F8B9}" srcOrd="0" destOrd="0" presId="urn:microsoft.com/office/officeart/2005/8/layout/lProcess3"/>
    <dgm:cxn modelId="{772D20A2-01B3-42C1-9806-2CC881E76F58}" srcId="{F54C4B46-4A40-4985-ABF4-11E764068112}" destId="{132447AA-172C-4A0E-B050-58BE36E5F0BD}" srcOrd="0" destOrd="0" parTransId="{A5CE9F3A-0422-4B4E-ACEA-18BC40593CE9}" sibTransId="{A1F6E609-3728-4797-BCED-7D456372DFAC}"/>
    <dgm:cxn modelId="{7EE752C3-F4F5-4FA7-A2FD-ED3401F6115D}" type="presOf" srcId="{FCF8B387-2E3D-4972-9770-13AB8943FDB2}" destId="{4ECAB0F0-AF96-470B-8655-2EA61C50388D}" srcOrd="0" destOrd="0" presId="urn:microsoft.com/office/officeart/2005/8/layout/lProcess3"/>
    <dgm:cxn modelId="{C892A6E7-CDE8-420F-A3D1-9BE0E1E7F589}" srcId="{132447AA-172C-4A0E-B050-58BE36E5F0BD}" destId="{FCF8B387-2E3D-4972-9770-13AB8943FDB2}" srcOrd="1" destOrd="0" parTransId="{0A51AE49-2B53-4F14-82E8-B41C21114907}" sibTransId="{81D7CAAB-0D75-4B49-A902-0618714E4760}"/>
    <dgm:cxn modelId="{49C71B07-680B-43F4-A3EB-90DD9F7239CC}" type="presParOf" srcId="{6400A79B-F339-45A5-975D-8F31D50A98A6}" destId="{73FC8F7A-B8ED-4A99-9977-9CBCC844B8D4}" srcOrd="0" destOrd="0" presId="urn:microsoft.com/office/officeart/2005/8/layout/lProcess3"/>
    <dgm:cxn modelId="{78154A35-D494-43EC-B8D8-29CE3EA2BD3E}" type="presParOf" srcId="{73FC8F7A-B8ED-4A99-9977-9CBCC844B8D4}" destId="{AFABEB64-DA72-439B-85A8-EFF4C756F8B9}" srcOrd="0" destOrd="0" presId="urn:microsoft.com/office/officeart/2005/8/layout/lProcess3"/>
    <dgm:cxn modelId="{74905791-2776-407D-AABC-8B6F7BD5B50F}" type="presParOf" srcId="{73FC8F7A-B8ED-4A99-9977-9CBCC844B8D4}" destId="{643A0AEB-2827-4D7C-92A7-C75AB5ABA3B7}" srcOrd="1" destOrd="0" presId="urn:microsoft.com/office/officeart/2005/8/layout/lProcess3"/>
    <dgm:cxn modelId="{4E68728A-0989-48BF-AB0C-D71EA5930B41}" type="presParOf" srcId="{73FC8F7A-B8ED-4A99-9977-9CBCC844B8D4}" destId="{FBDB5EAA-9967-4143-A609-05ABA837CF6D}" srcOrd="2" destOrd="0" presId="urn:microsoft.com/office/officeart/2005/8/layout/lProcess3"/>
    <dgm:cxn modelId="{FC9AF3B8-6865-4B9C-A887-9B71DEE59190}" type="presParOf" srcId="{73FC8F7A-B8ED-4A99-9977-9CBCC844B8D4}" destId="{C413D10D-8068-4458-9D2E-540183FFD7A9}" srcOrd="3" destOrd="0" presId="urn:microsoft.com/office/officeart/2005/8/layout/lProcess3"/>
    <dgm:cxn modelId="{92AF04F6-C79C-42E6-9769-3BFF16342EF2}" type="presParOf" srcId="{73FC8F7A-B8ED-4A99-9977-9CBCC844B8D4}" destId="{4ECAB0F0-AF96-470B-8655-2EA61C50388D}"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A7F983-507D-49C5-B881-F3F9621B5CBA}" type="doc">
      <dgm:prSet loTypeId="urn:microsoft.com/office/officeart/2005/8/layout/matrix1" loCatId="matrix" qsTypeId="urn:microsoft.com/office/officeart/2005/8/quickstyle/simple3" qsCatId="simple" csTypeId="urn:microsoft.com/office/officeart/2005/8/colors/accent1_2" csCatId="accent1" phldr="1"/>
      <dgm:spPr/>
      <dgm:t>
        <a:bodyPr/>
        <a:lstStyle/>
        <a:p>
          <a:endParaRPr lang="en-US"/>
        </a:p>
      </dgm:t>
    </dgm:pt>
    <dgm:pt modelId="{AAF83721-B7CE-4568-868B-9A0595DF8747}">
      <dgm:prSet phldrT="[Text]" custT="1"/>
      <dgm:spPr/>
      <dgm:t>
        <a:bodyPr/>
        <a:lstStyle/>
        <a:p>
          <a:r>
            <a:rPr lang="en-US" sz="2800" b="1" dirty="0"/>
            <a:t>Social Learning Perspectives  </a:t>
          </a:r>
        </a:p>
      </dgm:t>
    </dgm:pt>
    <dgm:pt modelId="{A0E6C906-D67E-47E4-9598-85887EC3E948}" type="parTrans" cxnId="{2CD36982-01DD-4C55-AE16-4CE1C11A78D6}">
      <dgm:prSet/>
      <dgm:spPr/>
      <dgm:t>
        <a:bodyPr/>
        <a:lstStyle/>
        <a:p>
          <a:endParaRPr lang="en-US"/>
        </a:p>
      </dgm:t>
    </dgm:pt>
    <dgm:pt modelId="{9094A90F-B70F-49D0-9DE6-8F6974BED3D9}" type="sibTrans" cxnId="{2CD36982-01DD-4C55-AE16-4CE1C11A78D6}">
      <dgm:prSet/>
      <dgm:spPr/>
      <dgm:t>
        <a:bodyPr/>
        <a:lstStyle/>
        <a:p>
          <a:endParaRPr lang="en-US"/>
        </a:p>
      </dgm:t>
    </dgm:pt>
    <dgm:pt modelId="{72BEDFB2-C3BD-4DC5-B8BE-F9199A36EEE0}">
      <dgm:prSet phldrT="[Text]" custT="1"/>
      <dgm:spPr/>
      <dgm:t>
        <a:bodyPr/>
        <a:lstStyle/>
        <a:p>
          <a:r>
            <a:rPr lang="en-US" sz="2400" b="1" dirty="0"/>
            <a:t>Social Constructivism </a:t>
          </a:r>
          <a:r>
            <a:rPr lang="en-US" sz="2200" dirty="0"/>
            <a:t>(Vygotsky, 1978) Understanding is developed through interaction with others </a:t>
          </a:r>
        </a:p>
      </dgm:t>
    </dgm:pt>
    <dgm:pt modelId="{AFA82D30-CA6E-4FC1-8859-D7099D543C05}" type="parTrans" cxnId="{A43E4910-BB16-425E-9866-96F14B670A84}">
      <dgm:prSet/>
      <dgm:spPr/>
      <dgm:t>
        <a:bodyPr/>
        <a:lstStyle/>
        <a:p>
          <a:endParaRPr lang="en-US"/>
        </a:p>
      </dgm:t>
    </dgm:pt>
    <dgm:pt modelId="{DEAFD49F-5371-43DC-9F08-345F8FEFBCC8}" type="sibTrans" cxnId="{A43E4910-BB16-425E-9866-96F14B670A84}">
      <dgm:prSet/>
      <dgm:spPr/>
      <dgm:t>
        <a:bodyPr/>
        <a:lstStyle/>
        <a:p>
          <a:endParaRPr lang="en-US"/>
        </a:p>
      </dgm:t>
    </dgm:pt>
    <dgm:pt modelId="{279CA759-D7D4-4034-B4D6-110C046B4CDA}">
      <dgm:prSet phldrT="[Text]" custT="1"/>
      <dgm:spPr/>
      <dgm:t>
        <a:bodyPr/>
        <a:lstStyle/>
        <a:p>
          <a:r>
            <a:rPr lang="en-US" sz="2400" b="1" dirty="0"/>
            <a:t>New Literacies </a:t>
          </a:r>
          <a:r>
            <a:rPr lang="en-US" sz="2200" b="0" dirty="0"/>
            <a:t>(New London Group, 2000) </a:t>
          </a:r>
          <a:r>
            <a:rPr lang="en-US" sz="2200" dirty="0"/>
            <a:t>Stresses the</a:t>
          </a:r>
          <a:r>
            <a:rPr lang="en-US" sz="2200" i="1" dirty="0"/>
            <a:t> </a:t>
          </a:r>
          <a:r>
            <a:rPr lang="en-US" sz="2200" dirty="0"/>
            <a:t>deictic nature of literacy due to rapidly changing technologies with new social practices</a:t>
          </a:r>
          <a:endParaRPr lang="en-US" sz="2200" b="0" dirty="0"/>
        </a:p>
      </dgm:t>
    </dgm:pt>
    <dgm:pt modelId="{FF1A32FC-8617-436C-BC2F-5330944DCDD7}" type="parTrans" cxnId="{3D826022-BB9D-431B-AFAE-100A8242857D}">
      <dgm:prSet/>
      <dgm:spPr/>
      <dgm:t>
        <a:bodyPr/>
        <a:lstStyle/>
        <a:p>
          <a:endParaRPr lang="en-US"/>
        </a:p>
      </dgm:t>
    </dgm:pt>
    <dgm:pt modelId="{B40BD050-84E0-4B3F-A5A1-105AD4406872}" type="sibTrans" cxnId="{3D826022-BB9D-431B-AFAE-100A8242857D}">
      <dgm:prSet/>
      <dgm:spPr/>
      <dgm:t>
        <a:bodyPr/>
        <a:lstStyle/>
        <a:p>
          <a:endParaRPr lang="en-US"/>
        </a:p>
      </dgm:t>
    </dgm:pt>
    <dgm:pt modelId="{B6DC1C64-EBDD-4D30-8626-B4DBA9F995CD}">
      <dgm:prSet phldrT="[Text]" custT="1"/>
      <dgm:spPr/>
      <dgm:t>
        <a:bodyPr/>
        <a:lstStyle/>
        <a:p>
          <a:r>
            <a:rPr lang="en-US" sz="2400" b="1" dirty="0"/>
            <a:t>Multimodal Literacies </a:t>
          </a:r>
          <a:r>
            <a:rPr lang="en-US" sz="2000" dirty="0"/>
            <a:t>(Kress, 2000) Language and literacy practices combine two or more modes of meaning</a:t>
          </a:r>
        </a:p>
      </dgm:t>
    </dgm:pt>
    <dgm:pt modelId="{F7073607-CD29-4204-8B99-47BB1BC3808B}" type="parTrans" cxnId="{D4688343-6C82-4E32-A7E0-57D20446D389}">
      <dgm:prSet/>
      <dgm:spPr/>
      <dgm:t>
        <a:bodyPr/>
        <a:lstStyle/>
        <a:p>
          <a:endParaRPr lang="en-US"/>
        </a:p>
      </dgm:t>
    </dgm:pt>
    <dgm:pt modelId="{DC69A60C-0D5F-444B-83EE-DAFD2482DD5C}" type="sibTrans" cxnId="{D4688343-6C82-4E32-A7E0-57D20446D389}">
      <dgm:prSet/>
      <dgm:spPr/>
      <dgm:t>
        <a:bodyPr/>
        <a:lstStyle/>
        <a:p>
          <a:endParaRPr lang="en-US"/>
        </a:p>
      </dgm:t>
    </dgm:pt>
    <dgm:pt modelId="{637B5512-0B62-4A99-A46E-CE4941C314EA}">
      <dgm:prSet phldrT="[Text]" custT="1"/>
      <dgm:spPr/>
      <dgm:t>
        <a:bodyPr/>
        <a:lstStyle/>
        <a:p>
          <a:r>
            <a:rPr lang="en-US" sz="2400" b="1" dirty="0"/>
            <a:t>Critical Literacy </a:t>
          </a:r>
          <a:r>
            <a:rPr lang="en-US" sz="2200" dirty="0"/>
            <a:t>(Freire, 1978) Considers the relationship between language and power</a:t>
          </a:r>
        </a:p>
      </dgm:t>
    </dgm:pt>
    <dgm:pt modelId="{17B6226F-F0DD-49FE-A429-6FC70FD56EAE}" type="parTrans" cxnId="{8CB01C80-6629-4B40-931E-300DCBA95FBB}">
      <dgm:prSet/>
      <dgm:spPr/>
      <dgm:t>
        <a:bodyPr/>
        <a:lstStyle/>
        <a:p>
          <a:endParaRPr lang="en-US"/>
        </a:p>
      </dgm:t>
    </dgm:pt>
    <dgm:pt modelId="{B18C1110-1869-44B6-A9DC-6B9E20D9466A}" type="sibTrans" cxnId="{8CB01C80-6629-4B40-931E-300DCBA95FBB}">
      <dgm:prSet/>
      <dgm:spPr/>
      <dgm:t>
        <a:bodyPr/>
        <a:lstStyle/>
        <a:p>
          <a:endParaRPr lang="en-US"/>
        </a:p>
      </dgm:t>
    </dgm:pt>
    <dgm:pt modelId="{0032E2FE-EA25-4A54-B5FF-E3D5C4066654}" type="pres">
      <dgm:prSet presAssocID="{ECA7F983-507D-49C5-B881-F3F9621B5CBA}" presName="diagram" presStyleCnt="0">
        <dgm:presLayoutVars>
          <dgm:chMax val="1"/>
          <dgm:dir/>
          <dgm:animLvl val="ctr"/>
          <dgm:resizeHandles val="exact"/>
        </dgm:presLayoutVars>
      </dgm:prSet>
      <dgm:spPr/>
    </dgm:pt>
    <dgm:pt modelId="{083575A5-F87F-4C3A-AB76-5D95F0F48A90}" type="pres">
      <dgm:prSet presAssocID="{ECA7F983-507D-49C5-B881-F3F9621B5CBA}" presName="matrix" presStyleCnt="0"/>
      <dgm:spPr/>
    </dgm:pt>
    <dgm:pt modelId="{09F1FF9C-4730-4052-9994-5283BD24E62A}" type="pres">
      <dgm:prSet presAssocID="{ECA7F983-507D-49C5-B881-F3F9621B5CBA}" presName="tile1" presStyleLbl="node1" presStyleIdx="0" presStyleCnt="4" custLinFactNeighborX="0"/>
      <dgm:spPr/>
    </dgm:pt>
    <dgm:pt modelId="{B954E4A5-B890-48E8-982C-213F0C7667B0}" type="pres">
      <dgm:prSet presAssocID="{ECA7F983-507D-49C5-B881-F3F9621B5CBA}" presName="tile1text" presStyleLbl="node1" presStyleIdx="0" presStyleCnt="4">
        <dgm:presLayoutVars>
          <dgm:chMax val="0"/>
          <dgm:chPref val="0"/>
          <dgm:bulletEnabled val="1"/>
        </dgm:presLayoutVars>
      </dgm:prSet>
      <dgm:spPr/>
    </dgm:pt>
    <dgm:pt modelId="{1A13119E-D164-45C7-9BF4-D5B04B41E760}" type="pres">
      <dgm:prSet presAssocID="{ECA7F983-507D-49C5-B881-F3F9621B5CBA}" presName="tile2" presStyleLbl="node1" presStyleIdx="1" presStyleCnt="4"/>
      <dgm:spPr/>
    </dgm:pt>
    <dgm:pt modelId="{5D6DC75B-E3BC-4B7E-9C99-D534B29E5BA0}" type="pres">
      <dgm:prSet presAssocID="{ECA7F983-507D-49C5-B881-F3F9621B5CBA}" presName="tile2text" presStyleLbl="node1" presStyleIdx="1" presStyleCnt="4">
        <dgm:presLayoutVars>
          <dgm:chMax val="0"/>
          <dgm:chPref val="0"/>
          <dgm:bulletEnabled val="1"/>
        </dgm:presLayoutVars>
      </dgm:prSet>
      <dgm:spPr/>
    </dgm:pt>
    <dgm:pt modelId="{0889C3B5-D369-4DB3-8259-B8070D318C24}" type="pres">
      <dgm:prSet presAssocID="{ECA7F983-507D-49C5-B881-F3F9621B5CBA}" presName="tile3" presStyleLbl="node1" presStyleIdx="2" presStyleCnt="4"/>
      <dgm:spPr/>
    </dgm:pt>
    <dgm:pt modelId="{5B992F90-B001-49E2-BD42-94E630C4D4BF}" type="pres">
      <dgm:prSet presAssocID="{ECA7F983-507D-49C5-B881-F3F9621B5CBA}" presName="tile3text" presStyleLbl="node1" presStyleIdx="2" presStyleCnt="4">
        <dgm:presLayoutVars>
          <dgm:chMax val="0"/>
          <dgm:chPref val="0"/>
          <dgm:bulletEnabled val="1"/>
        </dgm:presLayoutVars>
      </dgm:prSet>
      <dgm:spPr/>
    </dgm:pt>
    <dgm:pt modelId="{84900864-C416-4480-877D-5A1F7D7F65BC}" type="pres">
      <dgm:prSet presAssocID="{ECA7F983-507D-49C5-B881-F3F9621B5CBA}" presName="tile4" presStyleLbl="node1" presStyleIdx="3" presStyleCnt="4"/>
      <dgm:spPr/>
    </dgm:pt>
    <dgm:pt modelId="{A3F63FB5-E0D5-4C0E-B2EB-D8DEF95090CE}" type="pres">
      <dgm:prSet presAssocID="{ECA7F983-507D-49C5-B881-F3F9621B5CBA}" presName="tile4text" presStyleLbl="node1" presStyleIdx="3" presStyleCnt="4">
        <dgm:presLayoutVars>
          <dgm:chMax val="0"/>
          <dgm:chPref val="0"/>
          <dgm:bulletEnabled val="1"/>
        </dgm:presLayoutVars>
      </dgm:prSet>
      <dgm:spPr/>
    </dgm:pt>
    <dgm:pt modelId="{79D33123-F19D-4EF6-A4DE-60415E1DED5F}" type="pres">
      <dgm:prSet presAssocID="{ECA7F983-507D-49C5-B881-F3F9621B5CBA}" presName="centerTile" presStyleLbl="fgShp" presStyleIdx="0" presStyleCnt="1">
        <dgm:presLayoutVars>
          <dgm:chMax val="0"/>
          <dgm:chPref val="0"/>
        </dgm:presLayoutVars>
      </dgm:prSet>
      <dgm:spPr/>
    </dgm:pt>
  </dgm:ptLst>
  <dgm:cxnLst>
    <dgm:cxn modelId="{A43E4910-BB16-425E-9866-96F14B670A84}" srcId="{AAF83721-B7CE-4568-868B-9A0595DF8747}" destId="{72BEDFB2-C3BD-4DC5-B8BE-F9199A36EEE0}" srcOrd="0" destOrd="0" parTransId="{AFA82D30-CA6E-4FC1-8859-D7099D543C05}" sibTransId="{DEAFD49F-5371-43DC-9F08-345F8FEFBCC8}"/>
    <dgm:cxn modelId="{3A46751F-C4D9-497D-B405-99311595551A}" type="presOf" srcId="{72BEDFB2-C3BD-4DC5-B8BE-F9199A36EEE0}" destId="{B954E4A5-B890-48E8-982C-213F0C7667B0}" srcOrd="1" destOrd="0" presId="urn:microsoft.com/office/officeart/2005/8/layout/matrix1"/>
    <dgm:cxn modelId="{3D826022-BB9D-431B-AFAE-100A8242857D}" srcId="{AAF83721-B7CE-4568-868B-9A0595DF8747}" destId="{279CA759-D7D4-4034-B4D6-110C046B4CDA}" srcOrd="1" destOrd="0" parTransId="{FF1A32FC-8617-436C-BC2F-5330944DCDD7}" sibTransId="{B40BD050-84E0-4B3F-A5A1-105AD4406872}"/>
    <dgm:cxn modelId="{FB620E27-B604-4D2F-85FB-43CFF9DC4C54}" type="presOf" srcId="{ECA7F983-507D-49C5-B881-F3F9621B5CBA}" destId="{0032E2FE-EA25-4A54-B5FF-E3D5C4066654}" srcOrd="0" destOrd="0" presId="urn:microsoft.com/office/officeart/2005/8/layout/matrix1"/>
    <dgm:cxn modelId="{2F77AA2F-8ACB-442D-8807-D3223CAF620B}" type="presOf" srcId="{AAF83721-B7CE-4568-868B-9A0595DF8747}" destId="{79D33123-F19D-4EF6-A4DE-60415E1DED5F}" srcOrd="0" destOrd="0" presId="urn:microsoft.com/office/officeart/2005/8/layout/matrix1"/>
    <dgm:cxn modelId="{8A5D5F36-3D50-42FD-91D1-361FE004EEA2}" type="presOf" srcId="{637B5512-0B62-4A99-A46E-CE4941C314EA}" destId="{A3F63FB5-E0D5-4C0E-B2EB-D8DEF95090CE}" srcOrd="1" destOrd="0" presId="urn:microsoft.com/office/officeart/2005/8/layout/matrix1"/>
    <dgm:cxn modelId="{D4688343-6C82-4E32-A7E0-57D20446D389}" srcId="{AAF83721-B7CE-4568-868B-9A0595DF8747}" destId="{B6DC1C64-EBDD-4D30-8626-B4DBA9F995CD}" srcOrd="2" destOrd="0" parTransId="{F7073607-CD29-4204-8B99-47BB1BC3808B}" sibTransId="{DC69A60C-0D5F-444B-83EE-DAFD2482DD5C}"/>
    <dgm:cxn modelId="{ED309352-866D-4013-84B9-74482C925699}" type="presOf" srcId="{279CA759-D7D4-4034-B4D6-110C046B4CDA}" destId="{5D6DC75B-E3BC-4B7E-9C99-D534B29E5BA0}" srcOrd="1" destOrd="0" presId="urn:microsoft.com/office/officeart/2005/8/layout/matrix1"/>
    <dgm:cxn modelId="{92FD0954-D54E-4DF6-B668-C864A0AE4314}" type="presOf" srcId="{279CA759-D7D4-4034-B4D6-110C046B4CDA}" destId="{1A13119E-D164-45C7-9BF4-D5B04B41E760}" srcOrd="0" destOrd="0" presId="urn:microsoft.com/office/officeart/2005/8/layout/matrix1"/>
    <dgm:cxn modelId="{B2F77E7D-9B38-4463-B756-A82FA56974EF}" type="presOf" srcId="{B6DC1C64-EBDD-4D30-8626-B4DBA9F995CD}" destId="{5B992F90-B001-49E2-BD42-94E630C4D4BF}" srcOrd="1" destOrd="0" presId="urn:microsoft.com/office/officeart/2005/8/layout/matrix1"/>
    <dgm:cxn modelId="{8CB01C80-6629-4B40-931E-300DCBA95FBB}" srcId="{AAF83721-B7CE-4568-868B-9A0595DF8747}" destId="{637B5512-0B62-4A99-A46E-CE4941C314EA}" srcOrd="3" destOrd="0" parTransId="{17B6226F-F0DD-49FE-A429-6FC70FD56EAE}" sibTransId="{B18C1110-1869-44B6-A9DC-6B9E20D9466A}"/>
    <dgm:cxn modelId="{2CD36982-01DD-4C55-AE16-4CE1C11A78D6}" srcId="{ECA7F983-507D-49C5-B881-F3F9621B5CBA}" destId="{AAF83721-B7CE-4568-868B-9A0595DF8747}" srcOrd="0" destOrd="0" parTransId="{A0E6C906-D67E-47E4-9598-85887EC3E948}" sibTransId="{9094A90F-B70F-49D0-9DE6-8F6974BED3D9}"/>
    <dgm:cxn modelId="{E85CE099-CBB2-49F4-B44E-0A69582B0C7E}" type="presOf" srcId="{72BEDFB2-C3BD-4DC5-B8BE-F9199A36EEE0}" destId="{09F1FF9C-4730-4052-9994-5283BD24E62A}" srcOrd="0" destOrd="0" presId="urn:microsoft.com/office/officeart/2005/8/layout/matrix1"/>
    <dgm:cxn modelId="{C3EEF4B4-04BF-46A3-8EC6-5209A251BB5C}" type="presOf" srcId="{B6DC1C64-EBDD-4D30-8626-B4DBA9F995CD}" destId="{0889C3B5-D369-4DB3-8259-B8070D318C24}" srcOrd="0" destOrd="0" presId="urn:microsoft.com/office/officeart/2005/8/layout/matrix1"/>
    <dgm:cxn modelId="{C485E7F4-C255-4CD4-A992-96980CAA66C5}" type="presOf" srcId="{637B5512-0B62-4A99-A46E-CE4941C314EA}" destId="{84900864-C416-4480-877D-5A1F7D7F65BC}" srcOrd="0" destOrd="0" presId="urn:microsoft.com/office/officeart/2005/8/layout/matrix1"/>
    <dgm:cxn modelId="{517BC174-FA1E-4C53-92F0-139D2597C5E2}" type="presParOf" srcId="{0032E2FE-EA25-4A54-B5FF-E3D5C4066654}" destId="{083575A5-F87F-4C3A-AB76-5D95F0F48A90}" srcOrd="0" destOrd="0" presId="urn:microsoft.com/office/officeart/2005/8/layout/matrix1"/>
    <dgm:cxn modelId="{B6B3C8E1-11CC-4EAA-BB6D-AEFF669C9C2E}" type="presParOf" srcId="{083575A5-F87F-4C3A-AB76-5D95F0F48A90}" destId="{09F1FF9C-4730-4052-9994-5283BD24E62A}" srcOrd="0" destOrd="0" presId="urn:microsoft.com/office/officeart/2005/8/layout/matrix1"/>
    <dgm:cxn modelId="{BE9C66D7-3926-42F3-BBE8-2A41C5380672}" type="presParOf" srcId="{083575A5-F87F-4C3A-AB76-5D95F0F48A90}" destId="{B954E4A5-B890-48E8-982C-213F0C7667B0}" srcOrd="1" destOrd="0" presId="urn:microsoft.com/office/officeart/2005/8/layout/matrix1"/>
    <dgm:cxn modelId="{0F1C0E53-5D8C-4853-A313-A5D4DD3C0EC5}" type="presParOf" srcId="{083575A5-F87F-4C3A-AB76-5D95F0F48A90}" destId="{1A13119E-D164-45C7-9BF4-D5B04B41E760}" srcOrd="2" destOrd="0" presId="urn:microsoft.com/office/officeart/2005/8/layout/matrix1"/>
    <dgm:cxn modelId="{852C8558-A42D-4727-838F-9CA347EA74E2}" type="presParOf" srcId="{083575A5-F87F-4C3A-AB76-5D95F0F48A90}" destId="{5D6DC75B-E3BC-4B7E-9C99-D534B29E5BA0}" srcOrd="3" destOrd="0" presId="urn:microsoft.com/office/officeart/2005/8/layout/matrix1"/>
    <dgm:cxn modelId="{340D0929-B780-4CE6-B2B5-B3CC06A451EB}" type="presParOf" srcId="{083575A5-F87F-4C3A-AB76-5D95F0F48A90}" destId="{0889C3B5-D369-4DB3-8259-B8070D318C24}" srcOrd="4" destOrd="0" presId="urn:microsoft.com/office/officeart/2005/8/layout/matrix1"/>
    <dgm:cxn modelId="{7AFA842A-221B-49AE-892D-BF1EFC66FF8C}" type="presParOf" srcId="{083575A5-F87F-4C3A-AB76-5D95F0F48A90}" destId="{5B992F90-B001-49E2-BD42-94E630C4D4BF}" srcOrd="5" destOrd="0" presId="urn:microsoft.com/office/officeart/2005/8/layout/matrix1"/>
    <dgm:cxn modelId="{BB96C7E9-8B54-4546-87A2-9D395334E0FD}" type="presParOf" srcId="{083575A5-F87F-4C3A-AB76-5D95F0F48A90}" destId="{84900864-C416-4480-877D-5A1F7D7F65BC}" srcOrd="6" destOrd="0" presId="urn:microsoft.com/office/officeart/2005/8/layout/matrix1"/>
    <dgm:cxn modelId="{73DAB585-51F5-408C-927F-027CE17E6B1C}" type="presParOf" srcId="{083575A5-F87F-4C3A-AB76-5D95F0F48A90}" destId="{A3F63FB5-E0D5-4C0E-B2EB-D8DEF95090CE}" srcOrd="7" destOrd="0" presId="urn:microsoft.com/office/officeart/2005/8/layout/matrix1"/>
    <dgm:cxn modelId="{6014933A-01C8-47D8-B9B0-B0A87AD25AB6}" type="presParOf" srcId="{0032E2FE-EA25-4A54-B5FF-E3D5C4066654}" destId="{79D33123-F19D-4EF6-A4DE-60415E1DED5F}"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183AD6-B5CB-4069-BB5E-0D92075DB88D}"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8B16CC79-531A-465B-9C07-B3D774D890D7}">
      <dgm:prSet/>
      <dgm:spPr/>
      <dgm:t>
        <a:bodyPr/>
        <a:lstStyle/>
        <a:p>
          <a:r>
            <a:rPr lang="en-US" b="1" dirty="0"/>
            <a:t>Cycle 1 Clarify Vision: </a:t>
          </a:r>
          <a:r>
            <a:rPr lang="en-US" dirty="0"/>
            <a:t>plan, prepare, analyze Syllabus and course material</a:t>
          </a:r>
        </a:p>
      </dgm:t>
    </dgm:pt>
    <dgm:pt modelId="{1E3EEEF2-4419-4D14-B069-51A020EAF698}" type="parTrans" cxnId="{358CB6F7-26FF-49D3-B68F-EA60BAF568D9}">
      <dgm:prSet/>
      <dgm:spPr/>
      <dgm:t>
        <a:bodyPr/>
        <a:lstStyle/>
        <a:p>
          <a:endParaRPr lang="en-US"/>
        </a:p>
      </dgm:t>
    </dgm:pt>
    <dgm:pt modelId="{0FB978CF-F31D-474B-8ACE-3254092F5C62}" type="sibTrans" cxnId="{358CB6F7-26FF-49D3-B68F-EA60BAF568D9}">
      <dgm:prSet/>
      <dgm:spPr/>
      <dgm:t>
        <a:bodyPr/>
        <a:lstStyle/>
        <a:p>
          <a:endParaRPr lang="en-US"/>
        </a:p>
      </dgm:t>
    </dgm:pt>
    <dgm:pt modelId="{76F86A96-8D80-4C6C-82E2-A47C28558011}">
      <dgm:prSet/>
      <dgm:spPr/>
      <dgm:t>
        <a:bodyPr/>
        <a:lstStyle/>
        <a:p>
          <a:r>
            <a:rPr lang="en-US" b="1" dirty="0"/>
            <a:t>Cycle 2 Articulate Theories: </a:t>
          </a:r>
          <a:r>
            <a:rPr lang="en-US" dirty="0"/>
            <a:t>consider what is known re OER/OEP and writing instruction</a:t>
          </a:r>
        </a:p>
      </dgm:t>
    </dgm:pt>
    <dgm:pt modelId="{3BBC51E9-6F88-4C9F-ACF2-02AD877B5528}" type="parTrans" cxnId="{BEBCD462-31F9-45F5-A36E-BF0ED4DAE114}">
      <dgm:prSet/>
      <dgm:spPr/>
      <dgm:t>
        <a:bodyPr/>
        <a:lstStyle/>
        <a:p>
          <a:endParaRPr lang="en-US"/>
        </a:p>
      </dgm:t>
    </dgm:pt>
    <dgm:pt modelId="{13338992-574B-4AF3-9DAD-22E695731201}" type="sibTrans" cxnId="{BEBCD462-31F9-45F5-A36E-BF0ED4DAE114}">
      <dgm:prSet/>
      <dgm:spPr/>
      <dgm:t>
        <a:bodyPr/>
        <a:lstStyle/>
        <a:p>
          <a:endParaRPr lang="en-US"/>
        </a:p>
      </dgm:t>
    </dgm:pt>
    <dgm:pt modelId="{AADF9EF9-AF77-466A-B61B-6F28BBFC6C6C}">
      <dgm:prSet/>
      <dgm:spPr/>
      <dgm:t>
        <a:bodyPr/>
        <a:lstStyle/>
        <a:p>
          <a:r>
            <a:rPr lang="en-US" b="1" dirty="0"/>
            <a:t>Cycle 3 Implement Action: </a:t>
          </a:r>
          <a:r>
            <a:rPr lang="en-US" dirty="0"/>
            <a:t>infuse OER/introduce OEP, gather data</a:t>
          </a:r>
        </a:p>
      </dgm:t>
    </dgm:pt>
    <dgm:pt modelId="{E1201C01-AF19-41E2-8F18-263F921E7C83}" type="parTrans" cxnId="{4BC3C5BC-F4BA-4E2E-BDFF-62187E31E798}">
      <dgm:prSet/>
      <dgm:spPr/>
      <dgm:t>
        <a:bodyPr/>
        <a:lstStyle/>
        <a:p>
          <a:endParaRPr lang="en-US"/>
        </a:p>
      </dgm:t>
    </dgm:pt>
    <dgm:pt modelId="{669C555D-5E7D-47C3-B27F-48B3F9B2D174}" type="sibTrans" cxnId="{4BC3C5BC-F4BA-4E2E-BDFF-62187E31E798}">
      <dgm:prSet/>
      <dgm:spPr/>
      <dgm:t>
        <a:bodyPr/>
        <a:lstStyle/>
        <a:p>
          <a:endParaRPr lang="en-US"/>
        </a:p>
      </dgm:t>
    </dgm:pt>
    <dgm:pt modelId="{DD77466F-38CB-4CEB-B299-072E911069C5}">
      <dgm:prSet/>
      <dgm:spPr/>
      <dgm:t>
        <a:bodyPr/>
        <a:lstStyle/>
        <a:p>
          <a:r>
            <a:rPr lang="en-US" b="1" dirty="0"/>
            <a:t>Cycle 4</a:t>
          </a:r>
          <a:r>
            <a:rPr lang="en-US" dirty="0"/>
            <a:t> </a:t>
          </a:r>
          <a:r>
            <a:rPr lang="en-US" b="1" dirty="0"/>
            <a:t>Reflect/Plan Informed Action: </a:t>
          </a:r>
          <a:r>
            <a:rPr lang="en-US" dirty="0"/>
            <a:t>analyze data/determine needed revisions</a:t>
          </a:r>
        </a:p>
      </dgm:t>
    </dgm:pt>
    <dgm:pt modelId="{B2E4ABE6-A674-4739-A3A6-303829C0BFCB}" type="parTrans" cxnId="{5DA80C4A-1974-46C1-ACB5-292E25034B67}">
      <dgm:prSet/>
      <dgm:spPr/>
      <dgm:t>
        <a:bodyPr/>
        <a:lstStyle/>
        <a:p>
          <a:endParaRPr lang="en-US"/>
        </a:p>
      </dgm:t>
    </dgm:pt>
    <dgm:pt modelId="{79C17AE7-164B-4322-AEC5-7A60CA650BA1}" type="sibTrans" cxnId="{5DA80C4A-1974-46C1-ACB5-292E25034B67}">
      <dgm:prSet/>
      <dgm:spPr/>
      <dgm:t>
        <a:bodyPr/>
        <a:lstStyle/>
        <a:p>
          <a:endParaRPr lang="en-US"/>
        </a:p>
      </dgm:t>
    </dgm:pt>
    <dgm:pt modelId="{81D289BE-D925-46DC-90E8-84666A7D43CE}" type="pres">
      <dgm:prSet presAssocID="{0F183AD6-B5CB-4069-BB5E-0D92075DB88D}" presName="cycle" presStyleCnt="0">
        <dgm:presLayoutVars>
          <dgm:dir/>
          <dgm:resizeHandles val="exact"/>
        </dgm:presLayoutVars>
      </dgm:prSet>
      <dgm:spPr/>
    </dgm:pt>
    <dgm:pt modelId="{06DE246B-4BE8-456A-BE22-5CC2E5EB2ED5}" type="pres">
      <dgm:prSet presAssocID="{8B16CC79-531A-465B-9C07-B3D774D890D7}" presName="dummy" presStyleCnt="0"/>
      <dgm:spPr/>
    </dgm:pt>
    <dgm:pt modelId="{EF7E07C0-F7B9-43F3-B5D9-AB1D5CBF09C7}" type="pres">
      <dgm:prSet presAssocID="{8B16CC79-531A-465B-9C07-B3D774D890D7}" presName="node" presStyleLbl="revTx" presStyleIdx="0" presStyleCnt="4">
        <dgm:presLayoutVars>
          <dgm:bulletEnabled val="1"/>
        </dgm:presLayoutVars>
      </dgm:prSet>
      <dgm:spPr/>
    </dgm:pt>
    <dgm:pt modelId="{32B324A8-95E9-430E-B9BD-B3FF4E26DC76}" type="pres">
      <dgm:prSet presAssocID="{0FB978CF-F31D-474B-8ACE-3254092F5C62}" presName="sibTrans" presStyleLbl="node1" presStyleIdx="0" presStyleCnt="4"/>
      <dgm:spPr/>
    </dgm:pt>
    <dgm:pt modelId="{5071FC38-02C5-492D-AB38-ABA54B2F3390}" type="pres">
      <dgm:prSet presAssocID="{76F86A96-8D80-4C6C-82E2-A47C28558011}" presName="dummy" presStyleCnt="0"/>
      <dgm:spPr/>
    </dgm:pt>
    <dgm:pt modelId="{53E334E1-93E4-4EAC-9554-4155AFF1B4C1}" type="pres">
      <dgm:prSet presAssocID="{76F86A96-8D80-4C6C-82E2-A47C28558011}" presName="node" presStyleLbl="revTx" presStyleIdx="1" presStyleCnt="4">
        <dgm:presLayoutVars>
          <dgm:bulletEnabled val="1"/>
        </dgm:presLayoutVars>
      </dgm:prSet>
      <dgm:spPr/>
    </dgm:pt>
    <dgm:pt modelId="{DF616F5B-5301-4873-B5A1-3166FCF13709}" type="pres">
      <dgm:prSet presAssocID="{13338992-574B-4AF3-9DAD-22E695731201}" presName="sibTrans" presStyleLbl="node1" presStyleIdx="1" presStyleCnt="4"/>
      <dgm:spPr/>
    </dgm:pt>
    <dgm:pt modelId="{68C454E7-44FD-41DD-A3D7-02F7E2C5C4EA}" type="pres">
      <dgm:prSet presAssocID="{AADF9EF9-AF77-466A-B61B-6F28BBFC6C6C}" presName="dummy" presStyleCnt="0"/>
      <dgm:spPr/>
    </dgm:pt>
    <dgm:pt modelId="{ABC86312-94C2-4581-93CE-86CB7E4962B8}" type="pres">
      <dgm:prSet presAssocID="{AADF9EF9-AF77-466A-B61B-6F28BBFC6C6C}" presName="node" presStyleLbl="revTx" presStyleIdx="2" presStyleCnt="4">
        <dgm:presLayoutVars>
          <dgm:bulletEnabled val="1"/>
        </dgm:presLayoutVars>
      </dgm:prSet>
      <dgm:spPr/>
    </dgm:pt>
    <dgm:pt modelId="{1AAC0F7D-AF2D-4258-8D54-20BB838C7EA1}" type="pres">
      <dgm:prSet presAssocID="{669C555D-5E7D-47C3-B27F-48B3F9B2D174}" presName="sibTrans" presStyleLbl="node1" presStyleIdx="2" presStyleCnt="4"/>
      <dgm:spPr/>
    </dgm:pt>
    <dgm:pt modelId="{31B2C204-3A14-44C0-891F-6A2A0A07B729}" type="pres">
      <dgm:prSet presAssocID="{DD77466F-38CB-4CEB-B299-072E911069C5}" presName="dummy" presStyleCnt="0"/>
      <dgm:spPr/>
    </dgm:pt>
    <dgm:pt modelId="{2F209C3F-919B-4168-A1B3-69B282EA1787}" type="pres">
      <dgm:prSet presAssocID="{DD77466F-38CB-4CEB-B299-072E911069C5}" presName="node" presStyleLbl="revTx" presStyleIdx="3" presStyleCnt="4">
        <dgm:presLayoutVars>
          <dgm:bulletEnabled val="1"/>
        </dgm:presLayoutVars>
      </dgm:prSet>
      <dgm:spPr/>
    </dgm:pt>
    <dgm:pt modelId="{D8D167DC-3FB6-4F0C-B5AA-E680E14768B8}" type="pres">
      <dgm:prSet presAssocID="{79C17AE7-164B-4322-AEC5-7A60CA650BA1}" presName="sibTrans" presStyleLbl="node1" presStyleIdx="3" presStyleCnt="4"/>
      <dgm:spPr/>
    </dgm:pt>
  </dgm:ptLst>
  <dgm:cxnLst>
    <dgm:cxn modelId="{90FB0501-6A94-4BC7-901A-22164AA5E391}" type="presOf" srcId="{DD77466F-38CB-4CEB-B299-072E911069C5}" destId="{2F209C3F-919B-4168-A1B3-69B282EA1787}" srcOrd="0" destOrd="0" presId="urn:microsoft.com/office/officeart/2005/8/layout/cycle1"/>
    <dgm:cxn modelId="{5A9E8D1A-7068-4E1D-8CF9-91F886963334}" type="presOf" srcId="{AADF9EF9-AF77-466A-B61B-6F28BBFC6C6C}" destId="{ABC86312-94C2-4581-93CE-86CB7E4962B8}" srcOrd="0" destOrd="0" presId="urn:microsoft.com/office/officeart/2005/8/layout/cycle1"/>
    <dgm:cxn modelId="{45CDF529-A551-4070-812D-07D02BB27F36}" type="presOf" srcId="{76F86A96-8D80-4C6C-82E2-A47C28558011}" destId="{53E334E1-93E4-4EAC-9554-4155AFF1B4C1}" srcOrd="0" destOrd="0" presId="urn:microsoft.com/office/officeart/2005/8/layout/cycle1"/>
    <dgm:cxn modelId="{F149A45E-1DBD-4639-B5F3-0EDFD02015B9}" type="presOf" srcId="{669C555D-5E7D-47C3-B27F-48B3F9B2D174}" destId="{1AAC0F7D-AF2D-4258-8D54-20BB838C7EA1}" srcOrd="0" destOrd="0" presId="urn:microsoft.com/office/officeart/2005/8/layout/cycle1"/>
    <dgm:cxn modelId="{BEBCD462-31F9-45F5-A36E-BF0ED4DAE114}" srcId="{0F183AD6-B5CB-4069-BB5E-0D92075DB88D}" destId="{76F86A96-8D80-4C6C-82E2-A47C28558011}" srcOrd="1" destOrd="0" parTransId="{3BBC51E9-6F88-4C9F-ACF2-02AD877B5528}" sibTransId="{13338992-574B-4AF3-9DAD-22E695731201}"/>
    <dgm:cxn modelId="{5DA80C4A-1974-46C1-ACB5-292E25034B67}" srcId="{0F183AD6-B5CB-4069-BB5E-0D92075DB88D}" destId="{DD77466F-38CB-4CEB-B299-072E911069C5}" srcOrd="3" destOrd="0" parTransId="{B2E4ABE6-A674-4739-A3A6-303829C0BFCB}" sibTransId="{79C17AE7-164B-4322-AEC5-7A60CA650BA1}"/>
    <dgm:cxn modelId="{C8C10E6F-5212-40D5-83C6-43940258CC67}" type="presOf" srcId="{0F183AD6-B5CB-4069-BB5E-0D92075DB88D}" destId="{81D289BE-D925-46DC-90E8-84666A7D43CE}" srcOrd="0" destOrd="0" presId="urn:microsoft.com/office/officeart/2005/8/layout/cycle1"/>
    <dgm:cxn modelId="{087137A8-DCCA-46D4-B7B5-E09ECB2AB6F5}" type="presOf" srcId="{13338992-574B-4AF3-9DAD-22E695731201}" destId="{DF616F5B-5301-4873-B5A1-3166FCF13709}" srcOrd="0" destOrd="0" presId="urn:microsoft.com/office/officeart/2005/8/layout/cycle1"/>
    <dgm:cxn modelId="{1CF77CBC-C633-4234-AADF-73367DFE5B15}" type="presOf" srcId="{8B16CC79-531A-465B-9C07-B3D774D890D7}" destId="{EF7E07C0-F7B9-43F3-B5D9-AB1D5CBF09C7}" srcOrd="0" destOrd="0" presId="urn:microsoft.com/office/officeart/2005/8/layout/cycle1"/>
    <dgm:cxn modelId="{4BC3C5BC-F4BA-4E2E-BDFF-62187E31E798}" srcId="{0F183AD6-B5CB-4069-BB5E-0D92075DB88D}" destId="{AADF9EF9-AF77-466A-B61B-6F28BBFC6C6C}" srcOrd="2" destOrd="0" parTransId="{E1201C01-AF19-41E2-8F18-263F921E7C83}" sibTransId="{669C555D-5E7D-47C3-B27F-48B3F9B2D174}"/>
    <dgm:cxn modelId="{060EC3E0-3686-4E06-B77A-ADCD7187C43D}" type="presOf" srcId="{0FB978CF-F31D-474B-8ACE-3254092F5C62}" destId="{32B324A8-95E9-430E-B9BD-B3FF4E26DC76}" srcOrd="0" destOrd="0" presId="urn:microsoft.com/office/officeart/2005/8/layout/cycle1"/>
    <dgm:cxn modelId="{018145F5-960E-475C-B21F-C9A2A8D1A488}" type="presOf" srcId="{79C17AE7-164B-4322-AEC5-7A60CA650BA1}" destId="{D8D167DC-3FB6-4F0C-B5AA-E680E14768B8}" srcOrd="0" destOrd="0" presId="urn:microsoft.com/office/officeart/2005/8/layout/cycle1"/>
    <dgm:cxn modelId="{358CB6F7-26FF-49D3-B68F-EA60BAF568D9}" srcId="{0F183AD6-B5CB-4069-BB5E-0D92075DB88D}" destId="{8B16CC79-531A-465B-9C07-B3D774D890D7}" srcOrd="0" destOrd="0" parTransId="{1E3EEEF2-4419-4D14-B069-51A020EAF698}" sibTransId="{0FB978CF-F31D-474B-8ACE-3254092F5C62}"/>
    <dgm:cxn modelId="{86AB8991-6772-435A-830D-3BC0E6BED1B4}" type="presParOf" srcId="{81D289BE-D925-46DC-90E8-84666A7D43CE}" destId="{06DE246B-4BE8-456A-BE22-5CC2E5EB2ED5}" srcOrd="0" destOrd="0" presId="urn:microsoft.com/office/officeart/2005/8/layout/cycle1"/>
    <dgm:cxn modelId="{6AFBF5B7-6AC8-41C6-B4B7-088E7ADC9BEE}" type="presParOf" srcId="{81D289BE-D925-46DC-90E8-84666A7D43CE}" destId="{EF7E07C0-F7B9-43F3-B5D9-AB1D5CBF09C7}" srcOrd="1" destOrd="0" presId="urn:microsoft.com/office/officeart/2005/8/layout/cycle1"/>
    <dgm:cxn modelId="{478E7D2A-382E-4E0C-9875-80E8415BF8E0}" type="presParOf" srcId="{81D289BE-D925-46DC-90E8-84666A7D43CE}" destId="{32B324A8-95E9-430E-B9BD-B3FF4E26DC76}" srcOrd="2" destOrd="0" presId="urn:microsoft.com/office/officeart/2005/8/layout/cycle1"/>
    <dgm:cxn modelId="{6B08E44F-313D-493A-BC30-66735F0EE44C}" type="presParOf" srcId="{81D289BE-D925-46DC-90E8-84666A7D43CE}" destId="{5071FC38-02C5-492D-AB38-ABA54B2F3390}" srcOrd="3" destOrd="0" presId="urn:microsoft.com/office/officeart/2005/8/layout/cycle1"/>
    <dgm:cxn modelId="{0EA4192C-B479-456F-8699-ED9411631DC1}" type="presParOf" srcId="{81D289BE-D925-46DC-90E8-84666A7D43CE}" destId="{53E334E1-93E4-4EAC-9554-4155AFF1B4C1}" srcOrd="4" destOrd="0" presId="urn:microsoft.com/office/officeart/2005/8/layout/cycle1"/>
    <dgm:cxn modelId="{E1D7535C-428E-4533-8854-F63771842409}" type="presParOf" srcId="{81D289BE-D925-46DC-90E8-84666A7D43CE}" destId="{DF616F5B-5301-4873-B5A1-3166FCF13709}" srcOrd="5" destOrd="0" presId="urn:microsoft.com/office/officeart/2005/8/layout/cycle1"/>
    <dgm:cxn modelId="{37FFD8A2-3816-4E4A-A98C-1C54E9773A80}" type="presParOf" srcId="{81D289BE-D925-46DC-90E8-84666A7D43CE}" destId="{68C454E7-44FD-41DD-A3D7-02F7E2C5C4EA}" srcOrd="6" destOrd="0" presId="urn:microsoft.com/office/officeart/2005/8/layout/cycle1"/>
    <dgm:cxn modelId="{B515D361-09C1-44A2-94A1-0B44372BC340}" type="presParOf" srcId="{81D289BE-D925-46DC-90E8-84666A7D43CE}" destId="{ABC86312-94C2-4581-93CE-86CB7E4962B8}" srcOrd="7" destOrd="0" presId="urn:microsoft.com/office/officeart/2005/8/layout/cycle1"/>
    <dgm:cxn modelId="{DE5AFBC3-248F-4A89-BD3E-3C0EE4CB9C77}" type="presParOf" srcId="{81D289BE-D925-46DC-90E8-84666A7D43CE}" destId="{1AAC0F7D-AF2D-4258-8D54-20BB838C7EA1}" srcOrd="8" destOrd="0" presId="urn:microsoft.com/office/officeart/2005/8/layout/cycle1"/>
    <dgm:cxn modelId="{3D2414A9-A4D7-40D1-B260-320D01FC84BA}" type="presParOf" srcId="{81D289BE-D925-46DC-90E8-84666A7D43CE}" destId="{31B2C204-3A14-44C0-891F-6A2A0A07B729}" srcOrd="9" destOrd="0" presId="urn:microsoft.com/office/officeart/2005/8/layout/cycle1"/>
    <dgm:cxn modelId="{E671AEB6-7612-4306-98D6-63FB7D3C0E3E}" type="presParOf" srcId="{81D289BE-D925-46DC-90E8-84666A7D43CE}" destId="{2F209C3F-919B-4168-A1B3-69B282EA1787}" srcOrd="10" destOrd="0" presId="urn:microsoft.com/office/officeart/2005/8/layout/cycle1"/>
    <dgm:cxn modelId="{146E5393-4152-4E21-883A-3424070D7779}" type="presParOf" srcId="{81D289BE-D925-46DC-90E8-84666A7D43CE}" destId="{D8D167DC-3FB6-4F0C-B5AA-E680E14768B8}"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C7EFB8-1192-41D9-BE12-09C685A1FEE3}"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59CD9D45-C90E-46A0-B70A-6DE4BF38198D}">
      <dgm:prSet phldrT="[Text]" custT="1"/>
      <dgm:spPr/>
      <dgm:t>
        <a:bodyPr/>
        <a:lstStyle/>
        <a:p>
          <a:r>
            <a:rPr lang="en-US" sz="2400" dirty="0"/>
            <a:t>highlights the social nature of writing</a:t>
          </a:r>
        </a:p>
      </dgm:t>
    </dgm:pt>
    <dgm:pt modelId="{C8CCBF48-4E13-48AF-9D0F-B4F0857E4015}" type="parTrans" cxnId="{0BB9A8E7-AD80-4003-9426-24B4DC217685}">
      <dgm:prSet/>
      <dgm:spPr/>
      <dgm:t>
        <a:bodyPr/>
        <a:lstStyle/>
        <a:p>
          <a:endParaRPr lang="en-US"/>
        </a:p>
      </dgm:t>
    </dgm:pt>
    <dgm:pt modelId="{59D89AA3-7884-418C-B7BD-4C5ED9386ACE}" type="sibTrans" cxnId="{0BB9A8E7-AD80-4003-9426-24B4DC217685}">
      <dgm:prSet/>
      <dgm:spPr/>
      <dgm:t>
        <a:bodyPr/>
        <a:lstStyle/>
        <a:p>
          <a:endParaRPr lang="en-US"/>
        </a:p>
      </dgm:t>
    </dgm:pt>
    <dgm:pt modelId="{17E6BAD0-1BC9-4378-85E0-C98DFF4A012F}">
      <dgm:prSet phldrT="[Text]" custT="1"/>
      <dgm:spPr/>
      <dgm:t>
        <a:bodyPr/>
        <a:lstStyle/>
        <a:p>
          <a:r>
            <a:rPr lang="en-US" sz="2000" dirty="0"/>
            <a:t>signifies the value of students’ active engagement within a diverse and supportive community of peers</a:t>
          </a:r>
        </a:p>
      </dgm:t>
    </dgm:pt>
    <dgm:pt modelId="{E20733BD-AF41-45C3-A40F-CD625020DEE1}" type="parTrans" cxnId="{FC153DBF-CE4E-44CC-A434-D84A18E40529}">
      <dgm:prSet/>
      <dgm:spPr/>
      <dgm:t>
        <a:bodyPr/>
        <a:lstStyle/>
        <a:p>
          <a:endParaRPr lang="en-US"/>
        </a:p>
      </dgm:t>
    </dgm:pt>
    <dgm:pt modelId="{B272800F-C501-4F02-A3A0-54843A49253F}" type="sibTrans" cxnId="{FC153DBF-CE4E-44CC-A434-D84A18E40529}">
      <dgm:prSet/>
      <dgm:spPr/>
      <dgm:t>
        <a:bodyPr/>
        <a:lstStyle/>
        <a:p>
          <a:endParaRPr lang="en-US"/>
        </a:p>
      </dgm:t>
    </dgm:pt>
    <dgm:pt modelId="{72707EAA-AD82-455D-9404-0B9540BBA80C}">
      <dgm:prSet phldrT="[Text]" custT="1"/>
      <dgm:spPr/>
      <dgm:t>
        <a:bodyPr/>
        <a:lstStyle/>
        <a:p>
          <a:r>
            <a:rPr lang="en-US" sz="2400" dirty="0"/>
            <a:t>promotes culturally responsive pedagogy </a:t>
          </a:r>
        </a:p>
      </dgm:t>
    </dgm:pt>
    <dgm:pt modelId="{52FEFD5B-4724-407B-86B9-020912152B5B}" type="parTrans" cxnId="{A6D61593-70EA-4952-BE6E-771EED9CF60B}">
      <dgm:prSet/>
      <dgm:spPr/>
      <dgm:t>
        <a:bodyPr/>
        <a:lstStyle/>
        <a:p>
          <a:endParaRPr lang="en-US"/>
        </a:p>
      </dgm:t>
    </dgm:pt>
    <dgm:pt modelId="{26A07FE3-952E-470F-BC41-137C5F1D4884}" type="sibTrans" cxnId="{A6D61593-70EA-4952-BE6E-771EED9CF60B}">
      <dgm:prSet/>
      <dgm:spPr/>
      <dgm:t>
        <a:bodyPr/>
        <a:lstStyle/>
        <a:p>
          <a:endParaRPr lang="en-US"/>
        </a:p>
      </dgm:t>
    </dgm:pt>
    <dgm:pt modelId="{9892C997-D7A1-40F6-9595-2790AB16640D}">
      <dgm:prSet phldrT="[Text]" custT="1"/>
      <dgm:spPr/>
      <dgm:t>
        <a:bodyPr/>
        <a:lstStyle/>
        <a:p>
          <a:pPr>
            <a:buFont typeface="Symbol" panose="05050102010706020507" pitchFamily="18" charset="2"/>
            <a:buChar char=""/>
          </a:pPr>
          <a:r>
            <a:rPr lang="en-US" sz="2000" dirty="0"/>
            <a:t>actively engages and challenges students through a culturally relevant curriculum that addresses social justice issues</a:t>
          </a:r>
        </a:p>
      </dgm:t>
    </dgm:pt>
    <dgm:pt modelId="{91343900-C5F7-45B8-9F48-1D71C7C0F847}" type="parTrans" cxnId="{969F2E0E-9A55-4659-9BE4-1377ECA6898A}">
      <dgm:prSet/>
      <dgm:spPr/>
      <dgm:t>
        <a:bodyPr/>
        <a:lstStyle/>
        <a:p>
          <a:endParaRPr lang="en-US"/>
        </a:p>
      </dgm:t>
    </dgm:pt>
    <dgm:pt modelId="{C6AC5440-193A-42DC-9244-613AF9D165E4}" type="sibTrans" cxnId="{969F2E0E-9A55-4659-9BE4-1377ECA6898A}">
      <dgm:prSet/>
      <dgm:spPr/>
      <dgm:t>
        <a:bodyPr/>
        <a:lstStyle/>
        <a:p>
          <a:endParaRPr lang="en-US"/>
        </a:p>
      </dgm:t>
    </dgm:pt>
    <dgm:pt modelId="{1FABD88D-9185-402F-AAFD-063B93028EC9}">
      <dgm:prSet custT="1"/>
      <dgm:spPr/>
      <dgm:t>
        <a:bodyPr/>
        <a:lstStyle/>
        <a:p>
          <a:r>
            <a:rPr lang="en-US" sz="2400" dirty="0"/>
            <a:t>supports the writing process </a:t>
          </a:r>
        </a:p>
      </dgm:t>
    </dgm:pt>
    <dgm:pt modelId="{E49FAA72-6AC3-45D1-80D0-28B54AD2BCE4}" type="parTrans" cxnId="{9664E632-B95E-4CDE-BD71-BD379FAE0280}">
      <dgm:prSet/>
      <dgm:spPr/>
      <dgm:t>
        <a:bodyPr/>
        <a:lstStyle/>
        <a:p>
          <a:endParaRPr lang="en-US"/>
        </a:p>
      </dgm:t>
    </dgm:pt>
    <dgm:pt modelId="{B8D48DB3-9EA1-4E87-ACFB-155FCEED79B6}" type="sibTrans" cxnId="{9664E632-B95E-4CDE-BD71-BD379FAE0280}">
      <dgm:prSet/>
      <dgm:spPr/>
      <dgm:t>
        <a:bodyPr/>
        <a:lstStyle/>
        <a:p>
          <a:endParaRPr lang="en-US"/>
        </a:p>
      </dgm:t>
    </dgm:pt>
    <dgm:pt modelId="{1C8D9769-B398-4BDC-9043-C86BDAD29BF3}">
      <dgm:prSet custT="1"/>
      <dgm:spPr/>
      <dgm:t>
        <a:bodyPr/>
        <a:lstStyle/>
        <a:p>
          <a:r>
            <a:rPr lang="en-US" sz="2400" dirty="0"/>
            <a:t>opens possibilities for a student-centered experience</a:t>
          </a:r>
        </a:p>
      </dgm:t>
    </dgm:pt>
    <dgm:pt modelId="{098B9185-73A1-489B-9AD7-470C3BC68A68}" type="parTrans" cxnId="{A32D0590-0D18-4C7A-AD18-D1EB921F950D}">
      <dgm:prSet/>
      <dgm:spPr/>
      <dgm:t>
        <a:bodyPr/>
        <a:lstStyle/>
        <a:p>
          <a:endParaRPr lang="en-US"/>
        </a:p>
      </dgm:t>
    </dgm:pt>
    <dgm:pt modelId="{0428AC95-A4B6-48AF-A300-6AFC1A16B357}" type="sibTrans" cxnId="{A32D0590-0D18-4C7A-AD18-D1EB921F950D}">
      <dgm:prSet/>
      <dgm:spPr/>
      <dgm:t>
        <a:bodyPr/>
        <a:lstStyle/>
        <a:p>
          <a:endParaRPr lang="en-US"/>
        </a:p>
      </dgm:t>
    </dgm:pt>
    <dgm:pt modelId="{A4B8AC4A-0BEB-4711-991C-D8F697A5FFD3}">
      <dgm:prSet custT="1"/>
      <dgm:spPr/>
      <dgm:t>
        <a:bodyPr/>
        <a:lstStyle/>
        <a:p>
          <a:r>
            <a:rPr lang="en-US" sz="2000" dirty="0"/>
            <a:t>Scaffolds with customizable materials and hands-on practice including interactive multimodal activities to build confidence  </a:t>
          </a:r>
        </a:p>
      </dgm:t>
    </dgm:pt>
    <dgm:pt modelId="{02023AA6-C5F3-40F8-884D-7A6DCBFFF58D}" type="parTrans" cxnId="{27F746BF-94DA-4A2F-A409-96C0203163F3}">
      <dgm:prSet/>
      <dgm:spPr/>
      <dgm:t>
        <a:bodyPr/>
        <a:lstStyle/>
        <a:p>
          <a:endParaRPr lang="en-US"/>
        </a:p>
      </dgm:t>
    </dgm:pt>
    <dgm:pt modelId="{26391926-DFB2-49BA-B363-2F9776983787}" type="sibTrans" cxnId="{27F746BF-94DA-4A2F-A409-96C0203163F3}">
      <dgm:prSet/>
      <dgm:spPr/>
      <dgm:t>
        <a:bodyPr/>
        <a:lstStyle/>
        <a:p>
          <a:endParaRPr lang="en-US"/>
        </a:p>
      </dgm:t>
    </dgm:pt>
    <dgm:pt modelId="{7B44A876-EED3-476D-A9FA-27F8E23F2FA1}">
      <dgm:prSet custT="1"/>
      <dgm:spPr/>
      <dgm:t>
        <a:bodyPr/>
        <a:lstStyle/>
        <a:p>
          <a:pPr>
            <a:buFont typeface="Symbol" panose="05050102010706020507" pitchFamily="18" charset="2"/>
            <a:buChar char=""/>
          </a:pPr>
          <a:r>
            <a:rPr lang="en-US" sz="2000" dirty="0"/>
            <a:t>Provides accessible materials, differentiates learning, and empowers students with agency as they engage in co-creating and producing knowledge through alternative assessments.</a:t>
          </a:r>
        </a:p>
      </dgm:t>
    </dgm:pt>
    <dgm:pt modelId="{0C9C4300-B164-4B02-9A7B-804B130429BB}" type="parTrans" cxnId="{B70D18C4-6C7A-4CCA-ACD2-5F1F74766032}">
      <dgm:prSet/>
      <dgm:spPr/>
      <dgm:t>
        <a:bodyPr/>
        <a:lstStyle/>
        <a:p>
          <a:endParaRPr lang="en-US"/>
        </a:p>
      </dgm:t>
    </dgm:pt>
    <dgm:pt modelId="{0243BBEC-A95D-4F9D-B183-63E075A9FA4B}" type="sibTrans" cxnId="{B70D18C4-6C7A-4CCA-ACD2-5F1F74766032}">
      <dgm:prSet/>
      <dgm:spPr/>
      <dgm:t>
        <a:bodyPr/>
        <a:lstStyle/>
        <a:p>
          <a:endParaRPr lang="en-US"/>
        </a:p>
      </dgm:t>
    </dgm:pt>
    <dgm:pt modelId="{8A76E67E-701A-43E7-A6E9-84F2D2AC7CC4}" type="pres">
      <dgm:prSet presAssocID="{B7C7EFB8-1192-41D9-BE12-09C685A1FEE3}" presName="Name0" presStyleCnt="0">
        <dgm:presLayoutVars>
          <dgm:dir/>
          <dgm:animLvl val="lvl"/>
          <dgm:resizeHandles/>
        </dgm:presLayoutVars>
      </dgm:prSet>
      <dgm:spPr/>
    </dgm:pt>
    <dgm:pt modelId="{2D3FCC5C-8175-4BE9-890F-5DBE336788FB}" type="pres">
      <dgm:prSet presAssocID="{59CD9D45-C90E-46A0-B70A-6DE4BF38198D}" presName="linNode" presStyleCnt="0"/>
      <dgm:spPr/>
    </dgm:pt>
    <dgm:pt modelId="{CECD3581-413D-4CD8-8FD2-4A8E0A6DCB80}" type="pres">
      <dgm:prSet presAssocID="{59CD9D45-C90E-46A0-B70A-6DE4BF38198D}" presName="parentShp" presStyleLbl="node1" presStyleIdx="0" presStyleCnt="4">
        <dgm:presLayoutVars>
          <dgm:bulletEnabled val="1"/>
        </dgm:presLayoutVars>
      </dgm:prSet>
      <dgm:spPr/>
    </dgm:pt>
    <dgm:pt modelId="{1CAADE6F-2098-45FE-8472-9A22AC3905B0}" type="pres">
      <dgm:prSet presAssocID="{59CD9D45-C90E-46A0-B70A-6DE4BF38198D}" presName="childShp" presStyleLbl="bgAccFollowNode1" presStyleIdx="0" presStyleCnt="4">
        <dgm:presLayoutVars>
          <dgm:bulletEnabled val="1"/>
        </dgm:presLayoutVars>
      </dgm:prSet>
      <dgm:spPr/>
    </dgm:pt>
    <dgm:pt modelId="{F222CFF2-034A-4658-99E8-1326D80AFD55}" type="pres">
      <dgm:prSet presAssocID="{59D89AA3-7884-418C-B7BD-4C5ED9386ACE}" presName="spacing" presStyleCnt="0"/>
      <dgm:spPr/>
    </dgm:pt>
    <dgm:pt modelId="{DA48E652-D1EB-4010-BC4C-E7A9617B6A41}" type="pres">
      <dgm:prSet presAssocID="{72707EAA-AD82-455D-9404-0B9540BBA80C}" presName="linNode" presStyleCnt="0"/>
      <dgm:spPr/>
    </dgm:pt>
    <dgm:pt modelId="{F3D1D3F1-5062-46F0-959A-3E924ACD17EA}" type="pres">
      <dgm:prSet presAssocID="{72707EAA-AD82-455D-9404-0B9540BBA80C}" presName="parentShp" presStyleLbl="node1" presStyleIdx="1" presStyleCnt="4">
        <dgm:presLayoutVars>
          <dgm:bulletEnabled val="1"/>
        </dgm:presLayoutVars>
      </dgm:prSet>
      <dgm:spPr/>
    </dgm:pt>
    <dgm:pt modelId="{7F987B6A-AE3F-43C1-A6BD-6BC7F8C29794}" type="pres">
      <dgm:prSet presAssocID="{72707EAA-AD82-455D-9404-0B9540BBA80C}" presName="childShp" presStyleLbl="bgAccFollowNode1" presStyleIdx="1" presStyleCnt="4">
        <dgm:presLayoutVars>
          <dgm:bulletEnabled val="1"/>
        </dgm:presLayoutVars>
      </dgm:prSet>
      <dgm:spPr/>
    </dgm:pt>
    <dgm:pt modelId="{33268491-DF82-491E-BF8B-C7E43B4A6685}" type="pres">
      <dgm:prSet presAssocID="{26A07FE3-952E-470F-BC41-137C5F1D4884}" presName="spacing" presStyleCnt="0"/>
      <dgm:spPr/>
    </dgm:pt>
    <dgm:pt modelId="{E23DE8B8-7900-4638-B331-FB470E59BBF8}" type="pres">
      <dgm:prSet presAssocID="{1FABD88D-9185-402F-AAFD-063B93028EC9}" presName="linNode" presStyleCnt="0"/>
      <dgm:spPr/>
    </dgm:pt>
    <dgm:pt modelId="{A871DC1D-0C9B-489F-BF18-009BFF3FD7D3}" type="pres">
      <dgm:prSet presAssocID="{1FABD88D-9185-402F-AAFD-063B93028EC9}" presName="parentShp" presStyleLbl="node1" presStyleIdx="2" presStyleCnt="4">
        <dgm:presLayoutVars>
          <dgm:bulletEnabled val="1"/>
        </dgm:presLayoutVars>
      </dgm:prSet>
      <dgm:spPr/>
    </dgm:pt>
    <dgm:pt modelId="{6D4730D2-D872-418A-A276-563FD1E4AD55}" type="pres">
      <dgm:prSet presAssocID="{1FABD88D-9185-402F-AAFD-063B93028EC9}" presName="childShp" presStyleLbl="bgAccFollowNode1" presStyleIdx="2" presStyleCnt="4" custScaleY="127945">
        <dgm:presLayoutVars>
          <dgm:bulletEnabled val="1"/>
        </dgm:presLayoutVars>
      </dgm:prSet>
      <dgm:spPr/>
    </dgm:pt>
    <dgm:pt modelId="{008A41ED-4380-41BE-9B78-AE5B1E1B3258}" type="pres">
      <dgm:prSet presAssocID="{B8D48DB3-9EA1-4E87-ACFB-155FCEED79B6}" presName="spacing" presStyleCnt="0"/>
      <dgm:spPr/>
    </dgm:pt>
    <dgm:pt modelId="{461A6743-FEFF-469A-922F-775F742BBE91}" type="pres">
      <dgm:prSet presAssocID="{1C8D9769-B398-4BDC-9043-C86BDAD29BF3}" presName="linNode" presStyleCnt="0"/>
      <dgm:spPr/>
    </dgm:pt>
    <dgm:pt modelId="{C6020B4B-A6D2-405E-9345-AD4AEAF27D06}" type="pres">
      <dgm:prSet presAssocID="{1C8D9769-B398-4BDC-9043-C86BDAD29BF3}" presName="parentShp" presStyleLbl="node1" presStyleIdx="3" presStyleCnt="4">
        <dgm:presLayoutVars>
          <dgm:bulletEnabled val="1"/>
        </dgm:presLayoutVars>
      </dgm:prSet>
      <dgm:spPr/>
    </dgm:pt>
    <dgm:pt modelId="{578EBC4B-39ED-4439-B9F0-DF47D6FFC379}" type="pres">
      <dgm:prSet presAssocID="{1C8D9769-B398-4BDC-9043-C86BDAD29BF3}" presName="childShp" presStyleLbl="bgAccFollowNode1" presStyleIdx="3" presStyleCnt="4" custScaleY="141456">
        <dgm:presLayoutVars>
          <dgm:bulletEnabled val="1"/>
        </dgm:presLayoutVars>
      </dgm:prSet>
      <dgm:spPr/>
    </dgm:pt>
  </dgm:ptLst>
  <dgm:cxnLst>
    <dgm:cxn modelId="{092F8B05-F6D1-47C6-9BD0-CE589EF8CFE7}" type="presOf" srcId="{59CD9D45-C90E-46A0-B70A-6DE4BF38198D}" destId="{CECD3581-413D-4CD8-8FD2-4A8E0A6DCB80}" srcOrd="0" destOrd="0" presId="urn:microsoft.com/office/officeart/2005/8/layout/vList6"/>
    <dgm:cxn modelId="{9209B70D-A75D-49FE-A2FA-2A30C9ED44E8}" type="presOf" srcId="{17E6BAD0-1BC9-4378-85E0-C98DFF4A012F}" destId="{1CAADE6F-2098-45FE-8472-9A22AC3905B0}" srcOrd="0" destOrd="0" presId="urn:microsoft.com/office/officeart/2005/8/layout/vList6"/>
    <dgm:cxn modelId="{969F2E0E-9A55-4659-9BE4-1377ECA6898A}" srcId="{72707EAA-AD82-455D-9404-0B9540BBA80C}" destId="{9892C997-D7A1-40F6-9595-2790AB16640D}" srcOrd="0" destOrd="0" parTransId="{91343900-C5F7-45B8-9F48-1D71C7C0F847}" sibTransId="{C6AC5440-193A-42DC-9244-613AF9D165E4}"/>
    <dgm:cxn modelId="{09E20C11-2FF0-492B-BA69-51A781E5E638}" type="presOf" srcId="{9892C997-D7A1-40F6-9595-2790AB16640D}" destId="{7F987B6A-AE3F-43C1-A6BD-6BC7F8C29794}" srcOrd="0" destOrd="0" presId="urn:microsoft.com/office/officeart/2005/8/layout/vList6"/>
    <dgm:cxn modelId="{D04F4B14-5A7E-49E4-A173-F0B9E642FC36}" type="presOf" srcId="{1C8D9769-B398-4BDC-9043-C86BDAD29BF3}" destId="{C6020B4B-A6D2-405E-9345-AD4AEAF27D06}" srcOrd="0" destOrd="0" presId="urn:microsoft.com/office/officeart/2005/8/layout/vList6"/>
    <dgm:cxn modelId="{9664E632-B95E-4CDE-BD71-BD379FAE0280}" srcId="{B7C7EFB8-1192-41D9-BE12-09C685A1FEE3}" destId="{1FABD88D-9185-402F-AAFD-063B93028EC9}" srcOrd="2" destOrd="0" parTransId="{E49FAA72-6AC3-45D1-80D0-28B54AD2BCE4}" sibTransId="{B8D48DB3-9EA1-4E87-ACFB-155FCEED79B6}"/>
    <dgm:cxn modelId="{2AA3CF44-2402-4A50-884A-7C8027FC0AD6}" type="presOf" srcId="{72707EAA-AD82-455D-9404-0B9540BBA80C}" destId="{F3D1D3F1-5062-46F0-959A-3E924ACD17EA}" srcOrd="0" destOrd="0" presId="urn:microsoft.com/office/officeart/2005/8/layout/vList6"/>
    <dgm:cxn modelId="{F6014D52-572C-4A63-A06C-DC2233FD4C35}" type="presOf" srcId="{A4B8AC4A-0BEB-4711-991C-D8F697A5FFD3}" destId="{6D4730D2-D872-418A-A276-563FD1E4AD55}" srcOrd="0" destOrd="0" presId="urn:microsoft.com/office/officeart/2005/8/layout/vList6"/>
    <dgm:cxn modelId="{A32D0590-0D18-4C7A-AD18-D1EB921F950D}" srcId="{B7C7EFB8-1192-41D9-BE12-09C685A1FEE3}" destId="{1C8D9769-B398-4BDC-9043-C86BDAD29BF3}" srcOrd="3" destOrd="0" parTransId="{098B9185-73A1-489B-9AD7-470C3BC68A68}" sibTransId="{0428AC95-A4B6-48AF-A300-6AFC1A16B357}"/>
    <dgm:cxn modelId="{A6D61593-70EA-4952-BE6E-771EED9CF60B}" srcId="{B7C7EFB8-1192-41D9-BE12-09C685A1FEE3}" destId="{72707EAA-AD82-455D-9404-0B9540BBA80C}" srcOrd="1" destOrd="0" parTransId="{52FEFD5B-4724-407B-86B9-020912152B5B}" sibTransId="{26A07FE3-952E-470F-BC41-137C5F1D4884}"/>
    <dgm:cxn modelId="{134762AE-3BBD-4944-ABA3-D327C52EA24A}" type="presOf" srcId="{1FABD88D-9185-402F-AAFD-063B93028EC9}" destId="{A871DC1D-0C9B-489F-BF18-009BFF3FD7D3}" srcOrd="0" destOrd="0" presId="urn:microsoft.com/office/officeart/2005/8/layout/vList6"/>
    <dgm:cxn modelId="{FC153DBF-CE4E-44CC-A434-D84A18E40529}" srcId="{59CD9D45-C90E-46A0-B70A-6DE4BF38198D}" destId="{17E6BAD0-1BC9-4378-85E0-C98DFF4A012F}" srcOrd="0" destOrd="0" parTransId="{E20733BD-AF41-45C3-A40F-CD625020DEE1}" sibTransId="{B272800F-C501-4F02-A3A0-54843A49253F}"/>
    <dgm:cxn modelId="{27F746BF-94DA-4A2F-A409-96C0203163F3}" srcId="{1FABD88D-9185-402F-AAFD-063B93028EC9}" destId="{A4B8AC4A-0BEB-4711-991C-D8F697A5FFD3}" srcOrd="0" destOrd="0" parTransId="{02023AA6-C5F3-40F8-884D-7A6DCBFFF58D}" sibTransId="{26391926-DFB2-49BA-B363-2F9776983787}"/>
    <dgm:cxn modelId="{B70D18C4-6C7A-4CCA-ACD2-5F1F74766032}" srcId="{1C8D9769-B398-4BDC-9043-C86BDAD29BF3}" destId="{7B44A876-EED3-476D-A9FA-27F8E23F2FA1}" srcOrd="0" destOrd="0" parTransId="{0C9C4300-B164-4B02-9A7B-804B130429BB}" sibTransId="{0243BBEC-A95D-4F9D-B183-63E075A9FA4B}"/>
    <dgm:cxn modelId="{0BB9A8E7-AD80-4003-9426-24B4DC217685}" srcId="{B7C7EFB8-1192-41D9-BE12-09C685A1FEE3}" destId="{59CD9D45-C90E-46A0-B70A-6DE4BF38198D}" srcOrd="0" destOrd="0" parTransId="{C8CCBF48-4E13-48AF-9D0F-B4F0857E4015}" sibTransId="{59D89AA3-7884-418C-B7BD-4C5ED9386ACE}"/>
    <dgm:cxn modelId="{A6816FE8-2D69-4C92-B410-87850B45C65C}" type="presOf" srcId="{B7C7EFB8-1192-41D9-BE12-09C685A1FEE3}" destId="{8A76E67E-701A-43E7-A6E9-84F2D2AC7CC4}" srcOrd="0" destOrd="0" presId="urn:microsoft.com/office/officeart/2005/8/layout/vList6"/>
    <dgm:cxn modelId="{EED069F3-9FCF-4D13-943C-146D6B7AC171}" type="presOf" srcId="{7B44A876-EED3-476D-A9FA-27F8E23F2FA1}" destId="{578EBC4B-39ED-4439-B9F0-DF47D6FFC379}" srcOrd="0" destOrd="0" presId="urn:microsoft.com/office/officeart/2005/8/layout/vList6"/>
    <dgm:cxn modelId="{50DED040-97F9-4EC5-B135-3D576237C1CD}" type="presParOf" srcId="{8A76E67E-701A-43E7-A6E9-84F2D2AC7CC4}" destId="{2D3FCC5C-8175-4BE9-890F-5DBE336788FB}" srcOrd="0" destOrd="0" presId="urn:microsoft.com/office/officeart/2005/8/layout/vList6"/>
    <dgm:cxn modelId="{4C798FE8-33A9-432F-9896-1B88DBBA2FF1}" type="presParOf" srcId="{2D3FCC5C-8175-4BE9-890F-5DBE336788FB}" destId="{CECD3581-413D-4CD8-8FD2-4A8E0A6DCB80}" srcOrd="0" destOrd="0" presId="urn:microsoft.com/office/officeart/2005/8/layout/vList6"/>
    <dgm:cxn modelId="{F9AAEB75-5AB3-4BC7-B2A9-3E0F9E63BBF8}" type="presParOf" srcId="{2D3FCC5C-8175-4BE9-890F-5DBE336788FB}" destId="{1CAADE6F-2098-45FE-8472-9A22AC3905B0}" srcOrd="1" destOrd="0" presId="urn:microsoft.com/office/officeart/2005/8/layout/vList6"/>
    <dgm:cxn modelId="{5F543D6B-E1F3-4A72-85D1-5C556A98D976}" type="presParOf" srcId="{8A76E67E-701A-43E7-A6E9-84F2D2AC7CC4}" destId="{F222CFF2-034A-4658-99E8-1326D80AFD55}" srcOrd="1" destOrd="0" presId="urn:microsoft.com/office/officeart/2005/8/layout/vList6"/>
    <dgm:cxn modelId="{68CECF4E-A9BD-4813-9652-A03A71B5DF57}" type="presParOf" srcId="{8A76E67E-701A-43E7-A6E9-84F2D2AC7CC4}" destId="{DA48E652-D1EB-4010-BC4C-E7A9617B6A41}" srcOrd="2" destOrd="0" presId="urn:microsoft.com/office/officeart/2005/8/layout/vList6"/>
    <dgm:cxn modelId="{CD6FD9E6-E26B-4516-96A0-BC5031600E04}" type="presParOf" srcId="{DA48E652-D1EB-4010-BC4C-E7A9617B6A41}" destId="{F3D1D3F1-5062-46F0-959A-3E924ACD17EA}" srcOrd="0" destOrd="0" presId="urn:microsoft.com/office/officeart/2005/8/layout/vList6"/>
    <dgm:cxn modelId="{7F6CC611-046B-459F-AA02-44D5BEB786B3}" type="presParOf" srcId="{DA48E652-D1EB-4010-BC4C-E7A9617B6A41}" destId="{7F987B6A-AE3F-43C1-A6BD-6BC7F8C29794}" srcOrd="1" destOrd="0" presId="urn:microsoft.com/office/officeart/2005/8/layout/vList6"/>
    <dgm:cxn modelId="{F3298F0A-0496-40BF-9B7E-200A59182F1F}" type="presParOf" srcId="{8A76E67E-701A-43E7-A6E9-84F2D2AC7CC4}" destId="{33268491-DF82-491E-BF8B-C7E43B4A6685}" srcOrd="3" destOrd="0" presId="urn:microsoft.com/office/officeart/2005/8/layout/vList6"/>
    <dgm:cxn modelId="{3992B5FA-B485-4906-B6EC-028F961A80A9}" type="presParOf" srcId="{8A76E67E-701A-43E7-A6E9-84F2D2AC7CC4}" destId="{E23DE8B8-7900-4638-B331-FB470E59BBF8}" srcOrd="4" destOrd="0" presId="urn:microsoft.com/office/officeart/2005/8/layout/vList6"/>
    <dgm:cxn modelId="{F60809DC-2FEB-4B63-8AF5-51FBEA4560B5}" type="presParOf" srcId="{E23DE8B8-7900-4638-B331-FB470E59BBF8}" destId="{A871DC1D-0C9B-489F-BF18-009BFF3FD7D3}" srcOrd="0" destOrd="0" presId="urn:microsoft.com/office/officeart/2005/8/layout/vList6"/>
    <dgm:cxn modelId="{91A6DBD5-A0FE-4B85-9CDE-13131BF7267F}" type="presParOf" srcId="{E23DE8B8-7900-4638-B331-FB470E59BBF8}" destId="{6D4730D2-D872-418A-A276-563FD1E4AD55}" srcOrd="1" destOrd="0" presId="urn:microsoft.com/office/officeart/2005/8/layout/vList6"/>
    <dgm:cxn modelId="{14E1D66C-8EBA-4E08-86F3-41B1BF8E7E09}" type="presParOf" srcId="{8A76E67E-701A-43E7-A6E9-84F2D2AC7CC4}" destId="{008A41ED-4380-41BE-9B78-AE5B1E1B3258}" srcOrd="5" destOrd="0" presId="urn:microsoft.com/office/officeart/2005/8/layout/vList6"/>
    <dgm:cxn modelId="{315CA89F-8B2E-4C36-8EB7-37FE0DE6A74E}" type="presParOf" srcId="{8A76E67E-701A-43E7-A6E9-84F2D2AC7CC4}" destId="{461A6743-FEFF-469A-922F-775F742BBE91}" srcOrd="6" destOrd="0" presId="urn:microsoft.com/office/officeart/2005/8/layout/vList6"/>
    <dgm:cxn modelId="{5D613E78-AE02-4CA7-BE4C-2D71B75395CC}" type="presParOf" srcId="{461A6743-FEFF-469A-922F-775F742BBE91}" destId="{C6020B4B-A6D2-405E-9345-AD4AEAF27D06}" srcOrd="0" destOrd="0" presId="urn:microsoft.com/office/officeart/2005/8/layout/vList6"/>
    <dgm:cxn modelId="{88AD4091-0468-4DF0-A734-BB38E5D5C500}" type="presParOf" srcId="{461A6743-FEFF-469A-922F-775F742BBE91}" destId="{578EBC4B-39ED-4439-B9F0-DF47D6FFC379}"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EE5CE53-871C-4C1B-BAB3-AF349BFFC1F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7D764FD2-73C4-4864-8058-E5E496BEA4B8}">
      <dgm:prSet phldrT="[Text]"/>
      <dgm:spPr/>
      <dgm:t>
        <a:bodyPr/>
        <a:lstStyle/>
        <a:p>
          <a:r>
            <a:rPr lang="en-US" dirty="0"/>
            <a:t>Significance of Findings</a:t>
          </a:r>
        </a:p>
      </dgm:t>
    </dgm:pt>
    <dgm:pt modelId="{C09D3D10-62BB-411F-8C7C-F373B630FF9D}" type="parTrans" cxnId="{30B1A8A5-64BE-4B38-8683-A3FBCF62932F}">
      <dgm:prSet/>
      <dgm:spPr/>
      <dgm:t>
        <a:bodyPr/>
        <a:lstStyle/>
        <a:p>
          <a:endParaRPr lang="en-US"/>
        </a:p>
      </dgm:t>
    </dgm:pt>
    <dgm:pt modelId="{74300AB7-C6F5-492D-9B43-9FA8F094BF1E}" type="sibTrans" cxnId="{30B1A8A5-64BE-4B38-8683-A3FBCF62932F}">
      <dgm:prSet/>
      <dgm:spPr/>
      <dgm:t>
        <a:bodyPr/>
        <a:lstStyle/>
        <a:p>
          <a:endParaRPr lang="en-US"/>
        </a:p>
      </dgm:t>
    </dgm:pt>
    <dgm:pt modelId="{648D292B-D6ED-442E-B7AA-8685D27B02EC}">
      <dgm:prSet phldrT="[Text]" custT="1"/>
      <dgm:spPr/>
      <dgm:t>
        <a:bodyPr/>
        <a:lstStyle/>
        <a:p>
          <a:r>
            <a:rPr lang="en-US" sz="2000" dirty="0"/>
            <a:t>The shift in instruction made possible with OER/OEP emphasizes the role of students as active participants while instructor acts as a facilitator.</a:t>
          </a:r>
        </a:p>
      </dgm:t>
    </dgm:pt>
    <dgm:pt modelId="{28D7F93B-6776-4AEC-9B11-2931E11530F1}" type="parTrans" cxnId="{AD2A9738-E70D-4D5B-97D9-96B571304869}">
      <dgm:prSet/>
      <dgm:spPr/>
      <dgm:t>
        <a:bodyPr/>
        <a:lstStyle/>
        <a:p>
          <a:endParaRPr lang="en-US"/>
        </a:p>
      </dgm:t>
    </dgm:pt>
    <dgm:pt modelId="{E712B7B7-6D73-4E4C-AF32-74D1E98472B5}" type="sibTrans" cxnId="{AD2A9738-E70D-4D5B-97D9-96B571304869}">
      <dgm:prSet/>
      <dgm:spPr/>
      <dgm:t>
        <a:bodyPr/>
        <a:lstStyle/>
        <a:p>
          <a:endParaRPr lang="en-US"/>
        </a:p>
      </dgm:t>
    </dgm:pt>
    <dgm:pt modelId="{57F056A6-A43E-462B-BBC5-63B7AE2C454A}">
      <dgm:prSet phldrT="[Text]"/>
      <dgm:spPr/>
      <dgm:t>
        <a:bodyPr/>
        <a:lstStyle/>
        <a:p>
          <a:r>
            <a:rPr lang="en-US" dirty="0"/>
            <a:t>Context of Findings</a:t>
          </a:r>
        </a:p>
      </dgm:t>
    </dgm:pt>
    <dgm:pt modelId="{1D09AEE3-C075-4471-81A2-68ECDE3CE4F4}" type="parTrans" cxnId="{9CC4EFC1-DE8D-4F6F-A173-A3ECDF0AF0FA}">
      <dgm:prSet/>
      <dgm:spPr/>
      <dgm:t>
        <a:bodyPr/>
        <a:lstStyle/>
        <a:p>
          <a:endParaRPr lang="en-US"/>
        </a:p>
      </dgm:t>
    </dgm:pt>
    <dgm:pt modelId="{B88CECCF-315F-44DC-AC49-7AA590AD6B3D}" type="sibTrans" cxnId="{9CC4EFC1-DE8D-4F6F-A173-A3ECDF0AF0FA}">
      <dgm:prSet/>
      <dgm:spPr/>
      <dgm:t>
        <a:bodyPr/>
        <a:lstStyle/>
        <a:p>
          <a:endParaRPr lang="en-US"/>
        </a:p>
      </dgm:t>
    </dgm:pt>
    <dgm:pt modelId="{1686BA98-1F30-4669-BB17-69E24C5652A2}">
      <dgm:prSet phldrT="[Text]" custT="1"/>
      <dgm:spPr/>
      <dgm:t>
        <a:bodyPr/>
        <a:lstStyle/>
        <a:p>
          <a:pPr>
            <a:tabLst>
              <a:tab pos="3997325" algn="l"/>
            </a:tabLst>
          </a:pPr>
          <a:r>
            <a:rPr lang="en-US" sz="2000" dirty="0"/>
            <a:t>The study filled a gap by examining what pedagogies utilizing OER/OEP look like in one specific setting: a standardized 1</a:t>
          </a:r>
          <a:r>
            <a:rPr lang="en-US" sz="2000" baseline="30000" dirty="0"/>
            <a:t>st</a:t>
          </a:r>
          <a:r>
            <a:rPr lang="en-US" sz="2000" dirty="0"/>
            <a:t>-year composition course at an HBCU.</a:t>
          </a:r>
          <a:r>
            <a:rPr lang="en-US" sz="2000" dirty="0">
              <a:effectLst/>
              <a:ea typeface="Calibri" panose="020F0502020204030204" pitchFamily="34" charset="0"/>
              <a:cs typeface="Times New Roman" panose="02020603050405020304" pitchFamily="18" charset="0"/>
            </a:rPr>
            <a:t> </a:t>
          </a:r>
          <a:endParaRPr lang="en-US" sz="2000" dirty="0"/>
        </a:p>
      </dgm:t>
    </dgm:pt>
    <dgm:pt modelId="{86CEAC56-44A0-4761-8298-77F026218F15}" type="parTrans" cxnId="{34388C0F-017D-44CD-8B5F-72EEA47CDCE7}">
      <dgm:prSet/>
      <dgm:spPr/>
      <dgm:t>
        <a:bodyPr/>
        <a:lstStyle/>
        <a:p>
          <a:endParaRPr lang="en-US"/>
        </a:p>
      </dgm:t>
    </dgm:pt>
    <dgm:pt modelId="{E4EA8250-4F8F-4F21-858B-76845AF5F9B0}" type="sibTrans" cxnId="{34388C0F-017D-44CD-8B5F-72EEA47CDCE7}">
      <dgm:prSet/>
      <dgm:spPr/>
      <dgm:t>
        <a:bodyPr/>
        <a:lstStyle/>
        <a:p>
          <a:endParaRPr lang="en-US"/>
        </a:p>
      </dgm:t>
    </dgm:pt>
    <dgm:pt modelId="{1B089E34-E643-443C-8A8A-046C37551046}" type="pres">
      <dgm:prSet presAssocID="{5EE5CE53-871C-4C1B-BAB3-AF349BFFC1F0}" presName="Name0" presStyleCnt="0">
        <dgm:presLayoutVars>
          <dgm:dir/>
          <dgm:animLvl val="lvl"/>
          <dgm:resizeHandles val="exact"/>
        </dgm:presLayoutVars>
      </dgm:prSet>
      <dgm:spPr/>
    </dgm:pt>
    <dgm:pt modelId="{DBD42F34-0126-417A-B078-DDF7456D3211}" type="pres">
      <dgm:prSet presAssocID="{7D764FD2-73C4-4864-8058-E5E496BEA4B8}" presName="linNode" presStyleCnt="0"/>
      <dgm:spPr/>
    </dgm:pt>
    <dgm:pt modelId="{A1A1A38F-29E1-42F4-8431-31BF90961DD3}" type="pres">
      <dgm:prSet presAssocID="{7D764FD2-73C4-4864-8058-E5E496BEA4B8}" presName="parentText" presStyleLbl="node1" presStyleIdx="0" presStyleCnt="2">
        <dgm:presLayoutVars>
          <dgm:chMax val="1"/>
          <dgm:bulletEnabled val="1"/>
        </dgm:presLayoutVars>
      </dgm:prSet>
      <dgm:spPr/>
    </dgm:pt>
    <dgm:pt modelId="{97E4D431-6286-407C-9D30-E4A0CB58663E}" type="pres">
      <dgm:prSet presAssocID="{7D764FD2-73C4-4864-8058-E5E496BEA4B8}" presName="descendantText" presStyleLbl="alignAccFollowNode1" presStyleIdx="0" presStyleCnt="2" custScaleY="149853" custLinFactNeighborX="136" custLinFactNeighborY="12164">
        <dgm:presLayoutVars>
          <dgm:bulletEnabled val="1"/>
        </dgm:presLayoutVars>
      </dgm:prSet>
      <dgm:spPr/>
    </dgm:pt>
    <dgm:pt modelId="{F2421BB0-AAD8-4A61-9015-04C1A23B885E}" type="pres">
      <dgm:prSet presAssocID="{74300AB7-C6F5-492D-9B43-9FA8F094BF1E}" presName="sp" presStyleCnt="0"/>
      <dgm:spPr/>
    </dgm:pt>
    <dgm:pt modelId="{BD4D82DD-E4E9-40E3-BF02-35EA413CF6CC}" type="pres">
      <dgm:prSet presAssocID="{57F056A6-A43E-462B-BBC5-63B7AE2C454A}" presName="linNode" presStyleCnt="0"/>
      <dgm:spPr/>
    </dgm:pt>
    <dgm:pt modelId="{0C26EBC1-D95C-4361-BA9F-161CFE615514}" type="pres">
      <dgm:prSet presAssocID="{57F056A6-A43E-462B-BBC5-63B7AE2C454A}" presName="parentText" presStyleLbl="node1" presStyleIdx="1" presStyleCnt="2">
        <dgm:presLayoutVars>
          <dgm:chMax val="1"/>
          <dgm:bulletEnabled val="1"/>
        </dgm:presLayoutVars>
      </dgm:prSet>
      <dgm:spPr/>
    </dgm:pt>
    <dgm:pt modelId="{3EC86888-0B4A-48F0-A3EC-9D599B322F48}" type="pres">
      <dgm:prSet presAssocID="{57F056A6-A43E-462B-BBC5-63B7AE2C454A}" presName="descendantText" presStyleLbl="alignAccFollowNode1" presStyleIdx="1" presStyleCnt="2" custScaleY="163456" custLinFactNeighborX="7772" custLinFactNeighborY="64">
        <dgm:presLayoutVars>
          <dgm:bulletEnabled val="1"/>
        </dgm:presLayoutVars>
      </dgm:prSet>
      <dgm:spPr/>
    </dgm:pt>
  </dgm:ptLst>
  <dgm:cxnLst>
    <dgm:cxn modelId="{34388C0F-017D-44CD-8B5F-72EEA47CDCE7}" srcId="{57F056A6-A43E-462B-BBC5-63B7AE2C454A}" destId="{1686BA98-1F30-4669-BB17-69E24C5652A2}" srcOrd="0" destOrd="0" parTransId="{86CEAC56-44A0-4761-8298-77F026218F15}" sibTransId="{E4EA8250-4F8F-4F21-858B-76845AF5F9B0}"/>
    <dgm:cxn modelId="{AD2A9738-E70D-4D5B-97D9-96B571304869}" srcId="{7D764FD2-73C4-4864-8058-E5E496BEA4B8}" destId="{648D292B-D6ED-442E-B7AA-8685D27B02EC}" srcOrd="0" destOrd="0" parTransId="{28D7F93B-6776-4AEC-9B11-2931E11530F1}" sibTransId="{E712B7B7-6D73-4E4C-AF32-74D1E98472B5}"/>
    <dgm:cxn modelId="{93C50665-ADF0-4250-BAAC-9947B89AFAE7}" type="presOf" srcId="{1686BA98-1F30-4669-BB17-69E24C5652A2}" destId="{3EC86888-0B4A-48F0-A3EC-9D599B322F48}" srcOrd="0" destOrd="0" presId="urn:microsoft.com/office/officeart/2005/8/layout/vList5"/>
    <dgm:cxn modelId="{ED8F724E-3F06-4D82-86A7-DEFE54DB4530}" type="presOf" srcId="{7D764FD2-73C4-4864-8058-E5E496BEA4B8}" destId="{A1A1A38F-29E1-42F4-8431-31BF90961DD3}" srcOrd="0" destOrd="0" presId="urn:microsoft.com/office/officeart/2005/8/layout/vList5"/>
    <dgm:cxn modelId="{30B1A8A5-64BE-4B38-8683-A3FBCF62932F}" srcId="{5EE5CE53-871C-4C1B-BAB3-AF349BFFC1F0}" destId="{7D764FD2-73C4-4864-8058-E5E496BEA4B8}" srcOrd="0" destOrd="0" parTransId="{C09D3D10-62BB-411F-8C7C-F373B630FF9D}" sibTransId="{74300AB7-C6F5-492D-9B43-9FA8F094BF1E}"/>
    <dgm:cxn modelId="{9CC4EFC1-DE8D-4F6F-A173-A3ECDF0AF0FA}" srcId="{5EE5CE53-871C-4C1B-BAB3-AF349BFFC1F0}" destId="{57F056A6-A43E-462B-BBC5-63B7AE2C454A}" srcOrd="1" destOrd="0" parTransId="{1D09AEE3-C075-4471-81A2-68ECDE3CE4F4}" sibTransId="{B88CECCF-315F-44DC-AC49-7AA590AD6B3D}"/>
    <dgm:cxn modelId="{E302ADC2-3480-443A-B3E8-783FD4B9953E}" type="presOf" srcId="{57F056A6-A43E-462B-BBC5-63B7AE2C454A}" destId="{0C26EBC1-D95C-4361-BA9F-161CFE615514}" srcOrd="0" destOrd="0" presId="urn:microsoft.com/office/officeart/2005/8/layout/vList5"/>
    <dgm:cxn modelId="{70FA6FC3-198A-4E21-AAED-97474C1310BE}" type="presOf" srcId="{648D292B-D6ED-442E-B7AA-8685D27B02EC}" destId="{97E4D431-6286-407C-9D30-E4A0CB58663E}" srcOrd="0" destOrd="0" presId="urn:microsoft.com/office/officeart/2005/8/layout/vList5"/>
    <dgm:cxn modelId="{7E3B72F3-A504-4BB9-A828-34FB5BA8D8FC}" type="presOf" srcId="{5EE5CE53-871C-4C1B-BAB3-AF349BFFC1F0}" destId="{1B089E34-E643-443C-8A8A-046C37551046}" srcOrd="0" destOrd="0" presId="urn:microsoft.com/office/officeart/2005/8/layout/vList5"/>
    <dgm:cxn modelId="{AEB9BA40-FCD4-489A-BF82-5D9FD7E15D81}" type="presParOf" srcId="{1B089E34-E643-443C-8A8A-046C37551046}" destId="{DBD42F34-0126-417A-B078-DDF7456D3211}" srcOrd="0" destOrd="0" presId="urn:microsoft.com/office/officeart/2005/8/layout/vList5"/>
    <dgm:cxn modelId="{8D9F8864-5DDD-4AFD-B0B5-F52E3B77C6F5}" type="presParOf" srcId="{DBD42F34-0126-417A-B078-DDF7456D3211}" destId="{A1A1A38F-29E1-42F4-8431-31BF90961DD3}" srcOrd="0" destOrd="0" presId="urn:microsoft.com/office/officeart/2005/8/layout/vList5"/>
    <dgm:cxn modelId="{4D8F87D0-4A7E-4BE9-BD47-30BE714F77BC}" type="presParOf" srcId="{DBD42F34-0126-417A-B078-DDF7456D3211}" destId="{97E4D431-6286-407C-9D30-E4A0CB58663E}" srcOrd="1" destOrd="0" presId="urn:microsoft.com/office/officeart/2005/8/layout/vList5"/>
    <dgm:cxn modelId="{48C91EAB-24F7-45C9-8CAF-29258DD25575}" type="presParOf" srcId="{1B089E34-E643-443C-8A8A-046C37551046}" destId="{F2421BB0-AAD8-4A61-9015-04C1A23B885E}" srcOrd="1" destOrd="0" presId="urn:microsoft.com/office/officeart/2005/8/layout/vList5"/>
    <dgm:cxn modelId="{9712C95D-DE6E-4FB8-8B4D-676D79773CCA}" type="presParOf" srcId="{1B089E34-E643-443C-8A8A-046C37551046}" destId="{BD4D82DD-E4E9-40E3-BF02-35EA413CF6CC}" srcOrd="2" destOrd="0" presId="urn:microsoft.com/office/officeart/2005/8/layout/vList5"/>
    <dgm:cxn modelId="{BF820270-7243-4E53-BF3E-C2D72AECD319}" type="presParOf" srcId="{BD4D82DD-E4E9-40E3-BF02-35EA413CF6CC}" destId="{0C26EBC1-D95C-4361-BA9F-161CFE615514}" srcOrd="0" destOrd="0" presId="urn:microsoft.com/office/officeart/2005/8/layout/vList5"/>
    <dgm:cxn modelId="{FF327BBB-25DB-4B2B-B833-2C7E9228A30F}" type="presParOf" srcId="{BD4D82DD-E4E9-40E3-BF02-35EA413CF6CC}" destId="{3EC86888-0B4A-48F0-A3EC-9D599B322F4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EE5CE53-871C-4C1B-BAB3-AF349BFFC1F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7D764FD2-73C4-4864-8058-E5E496BEA4B8}">
      <dgm:prSet phldrT="[Text]" custT="1"/>
      <dgm:spPr/>
      <dgm:t>
        <a:bodyPr/>
        <a:lstStyle/>
        <a:p>
          <a:r>
            <a:rPr lang="en-US" sz="4400"/>
            <a:t>Implications for Practice</a:t>
          </a:r>
          <a:endParaRPr lang="en-US" sz="4400" dirty="0"/>
        </a:p>
      </dgm:t>
    </dgm:pt>
    <dgm:pt modelId="{C09D3D10-62BB-411F-8C7C-F373B630FF9D}" type="parTrans" cxnId="{30B1A8A5-64BE-4B38-8683-A3FBCF62932F}">
      <dgm:prSet/>
      <dgm:spPr/>
      <dgm:t>
        <a:bodyPr/>
        <a:lstStyle/>
        <a:p>
          <a:endParaRPr lang="en-US"/>
        </a:p>
      </dgm:t>
    </dgm:pt>
    <dgm:pt modelId="{74300AB7-C6F5-492D-9B43-9FA8F094BF1E}" type="sibTrans" cxnId="{30B1A8A5-64BE-4B38-8683-A3FBCF62932F}">
      <dgm:prSet/>
      <dgm:spPr/>
      <dgm:t>
        <a:bodyPr/>
        <a:lstStyle/>
        <a:p>
          <a:endParaRPr lang="en-US"/>
        </a:p>
      </dgm:t>
    </dgm:pt>
    <dgm:pt modelId="{648D292B-D6ED-442E-B7AA-8685D27B02EC}">
      <dgm:prSet phldrT="[Text]" custT="1"/>
      <dgm:spPr/>
      <dgm:t>
        <a:bodyPr/>
        <a:lstStyle/>
        <a:p>
          <a:endParaRPr lang="en-US" sz="2000" dirty="0"/>
        </a:p>
      </dgm:t>
    </dgm:pt>
    <dgm:pt modelId="{28D7F93B-6776-4AEC-9B11-2931E11530F1}" type="parTrans" cxnId="{AD2A9738-E70D-4D5B-97D9-96B571304869}">
      <dgm:prSet/>
      <dgm:spPr/>
      <dgm:t>
        <a:bodyPr/>
        <a:lstStyle/>
        <a:p>
          <a:endParaRPr lang="en-US"/>
        </a:p>
      </dgm:t>
    </dgm:pt>
    <dgm:pt modelId="{E712B7B7-6D73-4E4C-AF32-74D1E98472B5}" type="sibTrans" cxnId="{AD2A9738-E70D-4D5B-97D9-96B571304869}">
      <dgm:prSet/>
      <dgm:spPr/>
      <dgm:t>
        <a:bodyPr/>
        <a:lstStyle/>
        <a:p>
          <a:endParaRPr lang="en-US"/>
        </a:p>
      </dgm:t>
    </dgm:pt>
    <dgm:pt modelId="{57F056A6-A43E-462B-BBC5-63B7AE2C454A}">
      <dgm:prSet phldrT="[Text]" custT="1"/>
      <dgm:spPr/>
      <dgm:t>
        <a:bodyPr/>
        <a:lstStyle/>
        <a:p>
          <a:r>
            <a:rPr lang="en-US" sz="4400"/>
            <a:t>Further Research </a:t>
          </a:r>
          <a:endParaRPr lang="en-US" sz="4400" dirty="0"/>
        </a:p>
      </dgm:t>
    </dgm:pt>
    <dgm:pt modelId="{1D09AEE3-C075-4471-81A2-68ECDE3CE4F4}" type="parTrans" cxnId="{9CC4EFC1-DE8D-4F6F-A173-A3ECDF0AF0FA}">
      <dgm:prSet/>
      <dgm:spPr/>
      <dgm:t>
        <a:bodyPr/>
        <a:lstStyle/>
        <a:p>
          <a:endParaRPr lang="en-US"/>
        </a:p>
      </dgm:t>
    </dgm:pt>
    <dgm:pt modelId="{B88CECCF-315F-44DC-AC49-7AA590AD6B3D}" type="sibTrans" cxnId="{9CC4EFC1-DE8D-4F6F-A173-A3ECDF0AF0FA}">
      <dgm:prSet/>
      <dgm:spPr/>
      <dgm:t>
        <a:bodyPr/>
        <a:lstStyle/>
        <a:p>
          <a:endParaRPr lang="en-US"/>
        </a:p>
      </dgm:t>
    </dgm:pt>
    <dgm:pt modelId="{1686BA98-1F30-4669-BB17-69E24C5652A2}">
      <dgm:prSet phldrT="[Text]" custT="1"/>
      <dgm:spPr/>
      <dgm:t>
        <a:bodyPr/>
        <a:lstStyle/>
        <a:p>
          <a:pPr>
            <a:tabLst>
              <a:tab pos="3997325" algn="l"/>
            </a:tabLst>
          </a:pPr>
          <a:r>
            <a:rPr lang="en-US" sz="2000" dirty="0"/>
            <a:t>Explore avenues for students to create, remix, and publish OER content, engage with broader communities, and establish global connections.</a:t>
          </a:r>
        </a:p>
      </dgm:t>
    </dgm:pt>
    <dgm:pt modelId="{86CEAC56-44A0-4761-8298-77F026218F15}" type="parTrans" cxnId="{34388C0F-017D-44CD-8B5F-72EEA47CDCE7}">
      <dgm:prSet/>
      <dgm:spPr/>
      <dgm:t>
        <a:bodyPr/>
        <a:lstStyle/>
        <a:p>
          <a:endParaRPr lang="en-US"/>
        </a:p>
      </dgm:t>
    </dgm:pt>
    <dgm:pt modelId="{E4EA8250-4F8F-4F21-858B-76845AF5F9B0}" type="sibTrans" cxnId="{34388C0F-017D-44CD-8B5F-72EEA47CDCE7}">
      <dgm:prSet/>
      <dgm:spPr/>
      <dgm:t>
        <a:bodyPr/>
        <a:lstStyle/>
        <a:p>
          <a:endParaRPr lang="en-US"/>
        </a:p>
      </dgm:t>
    </dgm:pt>
    <dgm:pt modelId="{0FD2B93D-5211-481F-B551-A388B88B6C48}">
      <dgm:prSet custT="1"/>
      <dgm:spPr/>
      <dgm:t>
        <a:bodyPr/>
        <a:lstStyle/>
        <a:p>
          <a:r>
            <a:rPr lang="en-US" sz="2000" dirty="0"/>
            <a:t>OEP is on a spectrum spanning from adoption to adaption, creation, and connection (Underhill, 2017).</a:t>
          </a:r>
        </a:p>
      </dgm:t>
    </dgm:pt>
    <dgm:pt modelId="{BAE23F95-4A47-4961-B68D-1BE1D6D65986}" type="parTrans" cxnId="{232B844E-C258-4E95-9525-2DBB66370695}">
      <dgm:prSet/>
      <dgm:spPr/>
      <dgm:t>
        <a:bodyPr/>
        <a:lstStyle/>
        <a:p>
          <a:endParaRPr lang="en-US"/>
        </a:p>
      </dgm:t>
    </dgm:pt>
    <dgm:pt modelId="{E1EF3A33-D640-4899-820C-91C67CB38437}" type="sibTrans" cxnId="{232B844E-C258-4E95-9525-2DBB66370695}">
      <dgm:prSet/>
      <dgm:spPr/>
      <dgm:t>
        <a:bodyPr/>
        <a:lstStyle/>
        <a:p>
          <a:endParaRPr lang="en-US"/>
        </a:p>
      </dgm:t>
    </dgm:pt>
    <dgm:pt modelId="{36B4E8A9-A5FB-4926-B325-CCE78C488624}">
      <dgm:prSet phldrT="[Text]" custT="1"/>
      <dgm:spPr/>
      <dgm:t>
        <a:bodyPr/>
        <a:lstStyle/>
        <a:p>
          <a:endParaRPr lang="en-US" sz="2000" dirty="0"/>
        </a:p>
      </dgm:t>
    </dgm:pt>
    <dgm:pt modelId="{8EACD227-017D-4103-ABC2-EC0AD855AE93}" type="parTrans" cxnId="{E9CB1CA9-B98F-42CE-AB8F-5929F3AADD1A}">
      <dgm:prSet/>
      <dgm:spPr/>
      <dgm:t>
        <a:bodyPr/>
        <a:lstStyle/>
        <a:p>
          <a:endParaRPr lang="en-US"/>
        </a:p>
      </dgm:t>
    </dgm:pt>
    <dgm:pt modelId="{2DEFD074-89AB-4422-994B-1F0394450946}" type="sibTrans" cxnId="{E9CB1CA9-B98F-42CE-AB8F-5929F3AADD1A}">
      <dgm:prSet/>
      <dgm:spPr/>
      <dgm:t>
        <a:bodyPr/>
        <a:lstStyle/>
        <a:p>
          <a:endParaRPr lang="en-US"/>
        </a:p>
      </dgm:t>
    </dgm:pt>
    <dgm:pt modelId="{5D7A46CD-E3E2-4B1D-8849-748B55861D9F}">
      <dgm:prSet custT="1"/>
      <dgm:spPr/>
      <dgm:t>
        <a:bodyPr/>
        <a:lstStyle/>
        <a:p>
          <a:r>
            <a:rPr lang="en-US" sz="2000" dirty="0"/>
            <a:t>Achieving the spectrum’s high end is challenging individually. Collaboration and workshops are crucial for faculty awareness and support.</a:t>
          </a:r>
        </a:p>
      </dgm:t>
    </dgm:pt>
    <dgm:pt modelId="{A85EBE49-74C4-4AAE-9047-8F4CCB879BE7}" type="parTrans" cxnId="{E2E5B5BA-4E90-4F4F-9C68-A1EE5DA7DE5A}">
      <dgm:prSet/>
      <dgm:spPr/>
      <dgm:t>
        <a:bodyPr/>
        <a:lstStyle/>
        <a:p>
          <a:endParaRPr lang="en-US"/>
        </a:p>
      </dgm:t>
    </dgm:pt>
    <dgm:pt modelId="{DA649713-DA0A-4146-A85B-63659CBBC30E}" type="sibTrans" cxnId="{E2E5B5BA-4E90-4F4F-9C68-A1EE5DA7DE5A}">
      <dgm:prSet/>
      <dgm:spPr/>
      <dgm:t>
        <a:bodyPr/>
        <a:lstStyle/>
        <a:p>
          <a:endParaRPr lang="en-US"/>
        </a:p>
      </dgm:t>
    </dgm:pt>
    <dgm:pt modelId="{7A5C64E2-6FBC-4975-9F3C-E4C78C23B0EC}">
      <dgm:prSet custT="1"/>
      <dgm:spPr/>
      <dgm:t>
        <a:bodyPr/>
        <a:lstStyle/>
        <a:p>
          <a:pPr>
            <a:buSzPts val="1000"/>
            <a:buFont typeface="Symbol" panose="05050102010706020507" pitchFamily="18" charset="2"/>
            <a:buChar char=""/>
          </a:pPr>
          <a:r>
            <a:rPr lang="en-US" sz="2000" dirty="0"/>
            <a:t>Investigate how OER/OEP may facilitate Culturally Relevant Pedagogy </a:t>
          </a:r>
        </a:p>
      </dgm:t>
    </dgm:pt>
    <dgm:pt modelId="{5F84FB39-9187-4F60-9E0F-1B73D015794E}" type="parTrans" cxnId="{0073DC91-8F86-41F9-8B5F-AF58C04E6A11}">
      <dgm:prSet/>
      <dgm:spPr/>
      <dgm:t>
        <a:bodyPr/>
        <a:lstStyle/>
        <a:p>
          <a:endParaRPr lang="en-US"/>
        </a:p>
      </dgm:t>
    </dgm:pt>
    <dgm:pt modelId="{806229D9-973A-4EC4-8E09-EBFE19DE8387}" type="sibTrans" cxnId="{0073DC91-8F86-41F9-8B5F-AF58C04E6A11}">
      <dgm:prSet/>
      <dgm:spPr/>
      <dgm:t>
        <a:bodyPr/>
        <a:lstStyle/>
        <a:p>
          <a:endParaRPr lang="en-US"/>
        </a:p>
      </dgm:t>
    </dgm:pt>
    <dgm:pt modelId="{43A6E204-7BD8-42EC-A59A-CFC96E344887}">
      <dgm:prSet custT="1"/>
      <dgm:spPr/>
      <dgm:t>
        <a:bodyPr/>
        <a:lstStyle/>
        <a:p>
          <a:pPr>
            <a:buSzPts val="1000"/>
            <a:buFont typeface="Symbol" panose="05050102010706020507" pitchFamily="18" charset="2"/>
            <a:buChar char=""/>
          </a:pPr>
          <a:r>
            <a:rPr lang="en-US" sz="2000" dirty="0"/>
            <a:t>Examine the evolving role of OER/OEP in a world influenced by AI content generators.</a:t>
          </a:r>
        </a:p>
      </dgm:t>
    </dgm:pt>
    <dgm:pt modelId="{2D8504D5-8413-487E-886C-FE3BEC4E8C26}" type="parTrans" cxnId="{ED01BB69-1335-4D14-BF3A-48903417B856}">
      <dgm:prSet/>
      <dgm:spPr/>
      <dgm:t>
        <a:bodyPr/>
        <a:lstStyle/>
        <a:p>
          <a:endParaRPr lang="en-US"/>
        </a:p>
      </dgm:t>
    </dgm:pt>
    <dgm:pt modelId="{0365C9C5-3208-440C-9E7C-35BFFDF96AD2}" type="sibTrans" cxnId="{ED01BB69-1335-4D14-BF3A-48903417B856}">
      <dgm:prSet/>
      <dgm:spPr/>
      <dgm:t>
        <a:bodyPr/>
        <a:lstStyle/>
        <a:p>
          <a:endParaRPr lang="en-US"/>
        </a:p>
      </dgm:t>
    </dgm:pt>
    <dgm:pt modelId="{1B089E34-E643-443C-8A8A-046C37551046}" type="pres">
      <dgm:prSet presAssocID="{5EE5CE53-871C-4C1B-BAB3-AF349BFFC1F0}" presName="Name0" presStyleCnt="0">
        <dgm:presLayoutVars>
          <dgm:dir/>
          <dgm:animLvl val="lvl"/>
          <dgm:resizeHandles val="exact"/>
        </dgm:presLayoutVars>
      </dgm:prSet>
      <dgm:spPr/>
    </dgm:pt>
    <dgm:pt modelId="{DBD42F34-0126-417A-B078-DDF7456D3211}" type="pres">
      <dgm:prSet presAssocID="{7D764FD2-73C4-4864-8058-E5E496BEA4B8}" presName="linNode" presStyleCnt="0"/>
      <dgm:spPr/>
    </dgm:pt>
    <dgm:pt modelId="{A1A1A38F-29E1-42F4-8431-31BF90961DD3}" type="pres">
      <dgm:prSet presAssocID="{7D764FD2-73C4-4864-8058-E5E496BEA4B8}" presName="parentText" presStyleLbl="node1" presStyleIdx="0" presStyleCnt="2" custScaleY="152781">
        <dgm:presLayoutVars>
          <dgm:chMax val="1"/>
          <dgm:bulletEnabled val="1"/>
        </dgm:presLayoutVars>
      </dgm:prSet>
      <dgm:spPr/>
    </dgm:pt>
    <dgm:pt modelId="{97E4D431-6286-407C-9D30-E4A0CB58663E}" type="pres">
      <dgm:prSet presAssocID="{7D764FD2-73C4-4864-8058-E5E496BEA4B8}" presName="descendantText" presStyleLbl="alignAccFollowNode1" presStyleIdx="0" presStyleCnt="2" custScaleY="300173" custLinFactNeighborX="272" custLinFactNeighborY="10548">
        <dgm:presLayoutVars>
          <dgm:bulletEnabled val="1"/>
        </dgm:presLayoutVars>
      </dgm:prSet>
      <dgm:spPr/>
    </dgm:pt>
    <dgm:pt modelId="{F2421BB0-AAD8-4A61-9015-04C1A23B885E}" type="pres">
      <dgm:prSet presAssocID="{74300AB7-C6F5-492D-9B43-9FA8F094BF1E}" presName="sp" presStyleCnt="0"/>
      <dgm:spPr/>
    </dgm:pt>
    <dgm:pt modelId="{BD4D82DD-E4E9-40E3-BF02-35EA413CF6CC}" type="pres">
      <dgm:prSet presAssocID="{57F056A6-A43E-462B-BBC5-63B7AE2C454A}" presName="linNode" presStyleCnt="0"/>
      <dgm:spPr/>
    </dgm:pt>
    <dgm:pt modelId="{0C26EBC1-D95C-4361-BA9F-161CFE615514}" type="pres">
      <dgm:prSet presAssocID="{57F056A6-A43E-462B-BBC5-63B7AE2C454A}" presName="parentText" presStyleLbl="node1" presStyleIdx="1" presStyleCnt="2" custScaleY="165221">
        <dgm:presLayoutVars>
          <dgm:chMax val="1"/>
          <dgm:bulletEnabled val="1"/>
        </dgm:presLayoutVars>
      </dgm:prSet>
      <dgm:spPr/>
    </dgm:pt>
    <dgm:pt modelId="{3EC86888-0B4A-48F0-A3EC-9D599B322F48}" type="pres">
      <dgm:prSet presAssocID="{57F056A6-A43E-462B-BBC5-63B7AE2C454A}" presName="descendantText" presStyleLbl="alignAccFollowNode1" presStyleIdx="1" presStyleCnt="2" custScaleY="336506" custLinFactNeighborX="136" custLinFactNeighborY="66706">
        <dgm:presLayoutVars>
          <dgm:bulletEnabled val="1"/>
        </dgm:presLayoutVars>
      </dgm:prSet>
      <dgm:spPr/>
    </dgm:pt>
  </dgm:ptLst>
  <dgm:cxnLst>
    <dgm:cxn modelId="{E18EED05-DCEF-4FD4-9DD8-72278F0AE24A}" type="presOf" srcId="{43A6E204-7BD8-42EC-A59A-CFC96E344887}" destId="{3EC86888-0B4A-48F0-A3EC-9D599B322F48}" srcOrd="0" destOrd="2" presId="urn:microsoft.com/office/officeart/2005/8/layout/vList5"/>
    <dgm:cxn modelId="{34388C0F-017D-44CD-8B5F-72EEA47CDCE7}" srcId="{57F056A6-A43E-462B-BBC5-63B7AE2C454A}" destId="{1686BA98-1F30-4669-BB17-69E24C5652A2}" srcOrd="0" destOrd="0" parTransId="{86CEAC56-44A0-4761-8298-77F026218F15}" sibTransId="{E4EA8250-4F8F-4F21-858B-76845AF5F9B0}"/>
    <dgm:cxn modelId="{73303327-80FE-4676-A9AB-9D514BAD5C2D}" type="presOf" srcId="{5EE5CE53-871C-4C1B-BAB3-AF349BFFC1F0}" destId="{1B089E34-E643-443C-8A8A-046C37551046}" srcOrd="0" destOrd="0" presId="urn:microsoft.com/office/officeart/2005/8/layout/vList5"/>
    <dgm:cxn modelId="{CCE62528-FCB7-41A3-8C6B-AA805D7C7D91}" type="presOf" srcId="{7A5C64E2-6FBC-4975-9F3C-E4C78C23B0EC}" destId="{3EC86888-0B4A-48F0-A3EC-9D599B322F48}" srcOrd="0" destOrd="1" presId="urn:microsoft.com/office/officeart/2005/8/layout/vList5"/>
    <dgm:cxn modelId="{AD2A9738-E70D-4D5B-97D9-96B571304869}" srcId="{7D764FD2-73C4-4864-8058-E5E496BEA4B8}" destId="{648D292B-D6ED-442E-B7AA-8685D27B02EC}" srcOrd="0" destOrd="0" parTransId="{28D7F93B-6776-4AEC-9B11-2931E11530F1}" sibTransId="{E712B7B7-6D73-4E4C-AF32-74D1E98472B5}"/>
    <dgm:cxn modelId="{1AD9A23C-047B-48EE-B16D-40AADD98F793}" type="presOf" srcId="{648D292B-D6ED-442E-B7AA-8685D27B02EC}" destId="{97E4D431-6286-407C-9D30-E4A0CB58663E}" srcOrd="0" destOrd="0" presId="urn:microsoft.com/office/officeart/2005/8/layout/vList5"/>
    <dgm:cxn modelId="{C17CF73E-525E-4110-8A90-5C01BF52D0D7}" type="presOf" srcId="{7D764FD2-73C4-4864-8058-E5E496BEA4B8}" destId="{A1A1A38F-29E1-42F4-8431-31BF90961DD3}" srcOrd="0" destOrd="0" presId="urn:microsoft.com/office/officeart/2005/8/layout/vList5"/>
    <dgm:cxn modelId="{ED01BB69-1335-4D14-BF3A-48903417B856}" srcId="{57F056A6-A43E-462B-BBC5-63B7AE2C454A}" destId="{43A6E204-7BD8-42EC-A59A-CFC96E344887}" srcOrd="2" destOrd="0" parTransId="{2D8504D5-8413-487E-886C-FE3BEC4E8C26}" sibTransId="{0365C9C5-3208-440C-9E7C-35BFFDF96AD2}"/>
    <dgm:cxn modelId="{232B844E-C258-4E95-9525-2DBB66370695}" srcId="{7D764FD2-73C4-4864-8058-E5E496BEA4B8}" destId="{0FD2B93D-5211-481F-B551-A388B88B6C48}" srcOrd="1" destOrd="0" parTransId="{BAE23F95-4A47-4961-B68D-1BE1D6D65986}" sibTransId="{E1EF3A33-D640-4899-820C-91C67CB38437}"/>
    <dgm:cxn modelId="{3689D259-2709-453A-91EB-B84D1BEA05DC}" type="presOf" srcId="{0FD2B93D-5211-481F-B551-A388B88B6C48}" destId="{97E4D431-6286-407C-9D30-E4A0CB58663E}" srcOrd="0" destOrd="1" presId="urn:microsoft.com/office/officeart/2005/8/layout/vList5"/>
    <dgm:cxn modelId="{3D6CB487-F05C-4D5A-B46C-42E2C7D58C54}" type="presOf" srcId="{1686BA98-1F30-4669-BB17-69E24C5652A2}" destId="{3EC86888-0B4A-48F0-A3EC-9D599B322F48}" srcOrd="0" destOrd="0" presId="urn:microsoft.com/office/officeart/2005/8/layout/vList5"/>
    <dgm:cxn modelId="{0073DC91-8F86-41F9-8B5F-AF58C04E6A11}" srcId="{57F056A6-A43E-462B-BBC5-63B7AE2C454A}" destId="{7A5C64E2-6FBC-4975-9F3C-E4C78C23B0EC}" srcOrd="1" destOrd="0" parTransId="{5F84FB39-9187-4F60-9E0F-1B73D015794E}" sibTransId="{806229D9-973A-4EC4-8E09-EBFE19DE8387}"/>
    <dgm:cxn modelId="{30B1A8A5-64BE-4B38-8683-A3FBCF62932F}" srcId="{5EE5CE53-871C-4C1B-BAB3-AF349BFFC1F0}" destId="{7D764FD2-73C4-4864-8058-E5E496BEA4B8}" srcOrd="0" destOrd="0" parTransId="{C09D3D10-62BB-411F-8C7C-F373B630FF9D}" sibTransId="{74300AB7-C6F5-492D-9B43-9FA8F094BF1E}"/>
    <dgm:cxn modelId="{E9CB1CA9-B98F-42CE-AB8F-5929F3AADD1A}" srcId="{7D764FD2-73C4-4864-8058-E5E496BEA4B8}" destId="{36B4E8A9-A5FB-4926-B325-CCE78C488624}" srcOrd="3" destOrd="0" parTransId="{8EACD227-017D-4103-ABC2-EC0AD855AE93}" sibTransId="{2DEFD074-89AB-4422-994B-1F0394450946}"/>
    <dgm:cxn modelId="{035A11B9-5510-44FB-ACFE-14B8F01C9DB7}" type="presOf" srcId="{36B4E8A9-A5FB-4926-B325-CCE78C488624}" destId="{97E4D431-6286-407C-9D30-E4A0CB58663E}" srcOrd="0" destOrd="3" presId="urn:microsoft.com/office/officeart/2005/8/layout/vList5"/>
    <dgm:cxn modelId="{E2E5B5BA-4E90-4F4F-9C68-A1EE5DA7DE5A}" srcId="{7D764FD2-73C4-4864-8058-E5E496BEA4B8}" destId="{5D7A46CD-E3E2-4B1D-8849-748B55861D9F}" srcOrd="2" destOrd="0" parTransId="{A85EBE49-74C4-4AAE-9047-8F4CCB879BE7}" sibTransId="{DA649713-DA0A-4146-A85B-63659CBBC30E}"/>
    <dgm:cxn modelId="{9CC4EFC1-DE8D-4F6F-A173-A3ECDF0AF0FA}" srcId="{5EE5CE53-871C-4C1B-BAB3-AF349BFFC1F0}" destId="{57F056A6-A43E-462B-BBC5-63B7AE2C454A}" srcOrd="1" destOrd="0" parTransId="{1D09AEE3-C075-4471-81A2-68ECDE3CE4F4}" sibTransId="{B88CECCF-315F-44DC-AC49-7AA590AD6B3D}"/>
    <dgm:cxn modelId="{C2E0C1D6-DC3A-4A8C-BE05-26D00126A36C}" type="presOf" srcId="{5D7A46CD-E3E2-4B1D-8849-748B55861D9F}" destId="{97E4D431-6286-407C-9D30-E4A0CB58663E}" srcOrd="0" destOrd="2" presId="urn:microsoft.com/office/officeart/2005/8/layout/vList5"/>
    <dgm:cxn modelId="{664345F5-B2BA-46DE-801B-0F02AC2E422A}" type="presOf" srcId="{57F056A6-A43E-462B-BBC5-63B7AE2C454A}" destId="{0C26EBC1-D95C-4361-BA9F-161CFE615514}" srcOrd="0" destOrd="0" presId="urn:microsoft.com/office/officeart/2005/8/layout/vList5"/>
    <dgm:cxn modelId="{66E801A1-8FA7-4B5D-90BF-6FDD2DAA5DFA}" type="presParOf" srcId="{1B089E34-E643-443C-8A8A-046C37551046}" destId="{DBD42F34-0126-417A-B078-DDF7456D3211}" srcOrd="0" destOrd="0" presId="urn:microsoft.com/office/officeart/2005/8/layout/vList5"/>
    <dgm:cxn modelId="{1023615E-403E-4D3C-9B4E-AEFCDE0C0FE4}" type="presParOf" srcId="{DBD42F34-0126-417A-B078-DDF7456D3211}" destId="{A1A1A38F-29E1-42F4-8431-31BF90961DD3}" srcOrd="0" destOrd="0" presId="urn:microsoft.com/office/officeart/2005/8/layout/vList5"/>
    <dgm:cxn modelId="{D7A8D3A8-7125-42EB-B0CC-FC4C1732F710}" type="presParOf" srcId="{DBD42F34-0126-417A-B078-DDF7456D3211}" destId="{97E4D431-6286-407C-9D30-E4A0CB58663E}" srcOrd="1" destOrd="0" presId="urn:microsoft.com/office/officeart/2005/8/layout/vList5"/>
    <dgm:cxn modelId="{CD91A822-9DAF-482D-ADAA-5CA009A40397}" type="presParOf" srcId="{1B089E34-E643-443C-8A8A-046C37551046}" destId="{F2421BB0-AAD8-4A61-9015-04C1A23B885E}" srcOrd="1" destOrd="0" presId="urn:microsoft.com/office/officeart/2005/8/layout/vList5"/>
    <dgm:cxn modelId="{6EEAE939-89A1-4AC2-883E-E280EF5DB36F}" type="presParOf" srcId="{1B089E34-E643-443C-8A8A-046C37551046}" destId="{BD4D82DD-E4E9-40E3-BF02-35EA413CF6CC}" srcOrd="2" destOrd="0" presId="urn:microsoft.com/office/officeart/2005/8/layout/vList5"/>
    <dgm:cxn modelId="{6840A706-6617-4305-853E-CD06A6E14FA4}" type="presParOf" srcId="{BD4D82DD-E4E9-40E3-BF02-35EA413CF6CC}" destId="{0C26EBC1-D95C-4361-BA9F-161CFE615514}" srcOrd="0" destOrd="0" presId="urn:microsoft.com/office/officeart/2005/8/layout/vList5"/>
    <dgm:cxn modelId="{090D95B2-B33C-4A6B-98BF-44FD80D510C6}" type="presParOf" srcId="{BD4D82DD-E4E9-40E3-BF02-35EA413CF6CC}" destId="{3EC86888-0B4A-48F0-A3EC-9D599B322F4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A76C17-E3D9-4D1F-91D3-CEFF488C84A8}">
      <dsp:nvSpPr>
        <dsp:cNvPr id="0" name=""/>
        <dsp:cNvSpPr/>
      </dsp:nvSpPr>
      <dsp:spPr>
        <a:xfrm rot="5400000">
          <a:off x="5202535" y="-1412914"/>
          <a:ext cx="2652555" cy="6144765"/>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Wingdings" panose="05000000000000000000" pitchFamily="2" charset="2"/>
            <a:buNone/>
          </a:pPr>
          <a:r>
            <a:rPr lang="en-US" sz="1800" b="1" kern="1200" dirty="0"/>
            <a:t>Strengthening Writing, Reading, &amp; Digital Literacies</a:t>
          </a:r>
        </a:p>
        <a:p>
          <a:pPr marL="171450" lvl="1" indent="-171450" algn="l" defTabSz="711200">
            <a:lnSpc>
              <a:spcPct val="90000"/>
            </a:lnSpc>
            <a:spcBef>
              <a:spcPct val="0"/>
            </a:spcBef>
            <a:spcAft>
              <a:spcPct val="15000"/>
            </a:spcAft>
            <a:buFont typeface="Wingdings" panose="05000000000000000000" pitchFamily="2" charset="2"/>
            <a:buChar char="Ø"/>
          </a:pPr>
          <a:r>
            <a:rPr lang="en-US" sz="1600" b="1" kern="1200" dirty="0"/>
            <a:t>Writing Skills Development </a:t>
          </a:r>
          <a:r>
            <a:rPr lang="en-US" sz="1200" kern="1200" dirty="0">
              <a:solidFill>
                <a:prstClr val="black">
                  <a:hueOff val="0"/>
                  <a:satOff val="0"/>
                  <a:lumOff val="0"/>
                  <a:alphaOff val="0"/>
                </a:prstClr>
              </a:solidFill>
              <a:latin typeface="+mj-lt"/>
              <a:ea typeface="+mn-ea"/>
              <a:cs typeface="+mn-cs"/>
            </a:rPr>
            <a:t>(K. A</a:t>
          </a:r>
          <a:r>
            <a:rPr lang="en-US" sz="1200" kern="1200" dirty="0">
              <a:latin typeface="+mj-lt"/>
            </a:rPr>
            <a:t>nderson et al., 2017; </a:t>
          </a:r>
          <a:r>
            <a:rPr lang="en-US" sz="1200" kern="1200" dirty="0" err="1">
              <a:latin typeface="+mj-lt"/>
            </a:rPr>
            <a:t>Gile</a:t>
          </a:r>
          <a:r>
            <a:rPr lang="en-US" sz="1200" kern="1200" dirty="0">
              <a:latin typeface="+mj-lt"/>
            </a:rPr>
            <a:t>, 2020; Griffin et al., 2019; </a:t>
          </a:r>
          <a:r>
            <a:rPr lang="en-US" sz="1200" kern="1200" dirty="0" err="1">
              <a:latin typeface="+mj-lt"/>
            </a:rPr>
            <a:t>Jin</a:t>
          </a:r>
          <a:r>
            <a:rPr lang="en-US" sz="1200" kern="1200" dirty="0">
              <a:latin typeface="+mj-lt"/>
            </a:rPr>
            <a:t> et al., 2017a)</a:t>
          </a:r>
        </a:p>
        <a:p>
          <a:pPr marL="228600" lvl="2" indent="-114300" algn="l" defTabSz="622300">
            <a:lnSpc>
              <a:spcPct val="90000"/>
            </a:lnSpc>
            <a:spcBef>
              <a:spcPct val="0"/>
            </a:spcBef>
            <a:spcAft>
              <a:spcPct val="15000"/>
            </a:spcAft>
            <a:buFont typeface="Arial" panose="020B0604020202020204" pitchFamily="34" charset="0"/>
            <a:buChar char="•"/>
          </a:pPr>
          <a:r>
            <a:rPr lang="en-US" sz="1400" kern="1200" dirty="0"/>
            <a:t>Writing Anxiety </a:t>
          </a:r>
          <a:r>
            <a:rPr lang="en-US" sz="1200" kern="1200" dirty="0">
              <a:solidFill>
                <a:prstClr val="black">
                  <a:hueOff val="0"/>
                  <a:satOff val="0"/>
                  <a:lumOff val="0"/>
                  <a:alphaOff val="0"/>
                </a:prstClr>
              </a:solidFill>
              <a:latin typeface="Garamond" panose="02020404030301010803"/>
              <a:ea typeface="+mn-ea"/>
              <a:cs typeface="+mn-cs"/>
            </a:rPr>
            <a:t>(McAllister et al., 2017; Rauch, 2020)</a:t>
          </a:r>
        </a:p>
        <a:p>
          <a:pPr marL="228600" lvl="2" indent="-114300" algn="l" defTabSz="622300">
            <a:lnSpc>
              <a:spcPct val="90000"/>
            </a:lnSpc>
            <a:spcBef>
              <a:spcPct val="0"/>
            </a:spcBef>
            <a:spcAft>
              <a:spcPct val="15000"/>
            </a:spcAft>
            <a:buFont typeface="Arial" panose="020B0604020202020204" pitchFamily="34" charset="0"/>
            <a:buChar char="•"/>
          </a:pPr>
          <a:r>
            <a:rPr lang="en-US" sz="1400" kern="1200" dirty="0"/>
            <a:t>Reading-Writing Connection </a:t>
          </a:r>
          <a:r>
            <a:rPr lang="en-US" sz="1200" kern="1200" dirty="0">
              <a:solidFill>
                <a:prstClr val="black">
                  <a:hueOff val="0"/>
                  <a:satOff val="0"/>
                  <a:lumOff val="0"/>
                  <a:alphaOff val="0"/>
                </a:prstClr>
              </a:solidFill>
              <a:latin typeface="Garamond" panose="02020404030301010803"/>
              <a:ea typeface="+mn-ea"/>
              <a:cs typeface="+mn-cs"/>
            </a:rPr>
            <a:t>(</a:t>
          </a:r>
          <a:r>
            <a:rPr lang="en-US" sz="1200" kern="1200" dirty="0" err="1">
              <a:solidFill>
                <a:prstClr val="black">
                  <a:hueOff val="0"/>
                  <a:satOff val="0"/>
                  <a:lumOff val="0"/>
                  <a:alphaOff val="0"/>
                </a:prstClr>
              </a:solidFill>
              <a:latin typeface="Garamond" panose="02020404030301010803"/>
              <a:ea typeface="+mn-ea"/>
              <a:cs typeface="+mn-cs"/>
            </a:rPr>
            <a:t>Mongillo</a:t>
          </a:r>
          <a:r>
            <a:rPr lang="en-US" sz="1200" kern="1200" dirty="0">
              <a:solidFill>
                <a:prstClr val="black">
                  <a:hueOff val="0"/>
                  <a:satOff val="0"/>
                  <a:lumOff val="0"/>
                  <a:alphaOff val="0"/>
                </a:prstClr>
              </a:solidFill>
              <a:latin typeface="Garamond" panose="02020404030301010803"/>
              <a:ea typeface="+mn-ea"/>
              <a:cs typeface="+mn-cs"/>
            </a:rPr>
            <a:t> &amp; Wilder, 2012; Rauch, 2020)</a:t>
          </a:r>
        </a:p>
        <a:p>
          <a:pPr marL="228600" lvl="2" indent="-114300" algn="l" defTabSz="622300">
            <a:lnSpc>
              <a:spcPct val="90000"/>
            </a:lnSpc>
            <a:spcBef>
              <a:spcPct val="0"/>
            </a:spcBef>
            <a:spcAft>
              <a:spcPct val="15000"/>
            </a:spcAft>
            <a:buFont typeface="Arial" panose="020B0604020202020204" pitchFamily="34" charset="0"/>
            <a:buChar char="•"/>
          </a:pPr>
          <a:r>
            <a:rPr lang="en-US" sz="1400" kern="1200" dirty="0"/>
            <a:t>New Literacies </a:t>
          </a:r>
          <a:r>
            <a:rPr lang="en-US" sz="1200" kern="1200" dirty="0">
              <a:solidFill>
                <a:prstClr val="black">
                  <a:hueOff val="0"/>
                  <a:satOff val="0"/>
                  <a:lumOff val="0"/>
                  <a:alphaOff val="0"/>
                </a:prstClr>
              </a:solidFill>
              <a:latin typeface="Garamond" panose="02020404030301010803"/>
              <a:ea typeface="+mn-ea"/>
              <a:cs typeface="+mn-cs"/>
            </a:rPr>
            <a:t>(Evans, 2012; </a:t>
          </a:r>
          <a:r>
            <a:rPr lang="en-US" sz="1200" kern="1200" dirty="0" err="1">
              <a:solidFill>
                <a:prstClr val="black">
                  <a:hueOff val="0"/>
                  <a:satOff val="0"/>
                  <a:lumOff val="0"/>
                  <a:alphaOff val="0"/>
                </a:prstClr>
              </a:solidFill>
              <a:latin typeface="Garamond" panose="02020404030301010803"/>
              <a:ea typeface="+mn-ea"/>
              <a:cs typeface="+mn-cs"/>
            </a:rPr>
            <a:t>Mongillo</a:t>
          </a:r>
          <a:r>
            <a:rPr lang="en-US" sz="1200" kern="1200" dirty="0">
              <a:solidFill>
                <a:prstClr val="black">
                  <a:hueOff val="0"/>
                  <a:satOff val="0"/>
                  <a:lumOff val="0"/>
                  <a:alphaOff val="0"/>
                </a:prstClr>
              </a:solidFill>
              <a:latin typeface="Garamond" panose="02020404030301010803"/>
              <a:ea typeface="+mn-ea"/>
              <a:cs typeface="+mn-cs"/>
            </a:rPr>
            <a:t> &amp; Wilder, 2012)</a:t>
          </a:r>
        </a:p>
        <a:p>
          <a:pPr marL="171450" lvl="1" indent="-171450" algn="l" defTabSz="800100">
            <a:lnSpc>
              <a:spcPct val="90000"/>
            </a:lnSpc>
            <a:spcBef>
              <a:spcPct val="0"/>
            </a:spcBef>
            <a:spcAft>
              <a:spcPct val="15000"/>
            </a:spcAft>
            <a:buFont typeface="Wingdings" panose="05000000000000000000" pitchFamily="2" charset="2"/>
            <a:buNone/>
          </a:pPr>
          <a:r>
            <a:rPr lang="en-US" sz="1800" b="1" kern="1200" dirty="0"/>
            <a:t>Valuing Students’ Identity, Language, and Culture </a:t>
          </a:r>
        </a:p>
        <a:p>
          <a:pPr marL="171450" lvl="1" indent="-171450" algn="l" defTabSz="711200">
            <a:lnSpc>
              <a:spcPct val="90000"/>
            </a:lnSpc>
            <a:spcBef>
              <a:spcPct val="0"/>
            </a:spcBef>
            <a:spcAft>
              <a:spcPct val="15000"/>
            </a:spcAft>
            <a:buFont typeface="Wingdings" panose="05000000000000000000" pitchFamily="2" charset="2"/>
            <a:buChar char="Ø"/>
          </a:pPr>
          <a:r>
            <a:rPr lang="en-US" sz="1600" b="1" kern="1200" dirty="0"/>
            <a:t>Culturally Relevant Curriculum </a:t>
          </a:r>
          <a:r>
            <a:rPr lang="en-US" sz="1400" kern="1200" dirty="0"/>
            <a:t>(</a:t>
          </a:r>
          <a:r>
            <a:rPr lang="en-US" sz="1200" kern="1200" dirty="0" err="1">
              <a:solidFill>
                <a:prstClr val="black">
                  <a:hueOff val="0"/>
                  <a:satOff val="0"/>
                  <a:lumOff val="0"/>
                  <a:alphaOff val="0"/>
                </a:prstClr>
              </a:solidFill>
              <a:latin typeface="Garamond" panose="02020404030301010803"/>
              <a:ea typeface="+mn-ea"/>
              <a:cs typeface="+mn-cs"/>
            </a:rPr>
            <a:t>Anokye</a:t>
          </a:r>
          <a:r>
            <a:rPr lang="en-US" sz="1200" kern="1200" dirty="0">
              <a:solidFill>
                <a:prstClr val="black">
                  <a:hueOff val="0"/>
                  <a:satOff val="0"/>
                  <a:lumOff val="0"/>
                  <a:alphaOff val="0"/>
                </a:prstClr>
              </a:solidFill>
              <a:latin typeface="Garamond" panose="02020404030301010803"/>
              <a:ea typeface="+mn-ea"/>
              <a:cs typeface="+mn-cs"/>
            </a:rPr>
            <a:t>, 2020; Green, 2016; </a:t>
          </a:r>
          <a:r>
            <a:rPr lang="en-US" sz="1200" kern="1200" dirty="0" err="1">
              <a:solidFill>
                <a:prstClr val="black">
                  <a:hueOff val="0"/>
                  <a:satOff val="0"/>
                  <a:lumOff val="0"/>
                  <a:alphaOff val="0"/>
                </a:prstClr>
              </a:solidFill>
              <a:latin typeface="Garamond" panose="02020404030301010803"/>
              <a:ea typeface="+mn-ea"/>
              <a:cs typeface="+mn-cs"/>
            </a:rPr>
            <a:t>Handa</a:t>
          </a:r>
          <a:r>
            <a:rPr lang="en-US" sz="1200" kern="1200" dirty="0">
              <a:solidFill>
                <a:prstClr val="black">
                  <a:hueOff val="0"/>
                  <a:satOff val="0"/>
                  <a:lumOff val="0"/>
                  <a:alphaOff val="0"/>
                </a:prstClr>
              </a:solidFill>
              <a:latin typeface="Garamond" panose="02020404030301010803"/>
              <a:ea typeface="+mn-ea"/>
              <a:cs typeface="+mn-cs"/>
            </a:rPr>
            <a:t> et al., 2013; Mitchell, 2016; Pitts, 2017)</a:t>
          </a:r>
        </a:p>
        <a:p>
          <a:pPr marL="171450" lvl="1" indent="-171450" algn="l" defTabSz="711200">
            <a:lnSpc>
              <a:spcPct val="90000"/>
            </a:lnSpc>
            <a:spcBef>
              <a:spcPct val="0"/>
            </a:spcBef>
            <a:spcAft>
              <a:spcPct val="15000"/>
            </a:spcAft>
            <a:buFont typeface="Wingdings" panose="05000000000000000000" pitchFamily="2" charset="2"/>
            <a:buChar char="Ø"/>
          </a:pPr>
          <a:r>
            <a:rPr lang="en-US" sz="1600" b="1" kern="1200" dirty="0">
              <a:solidFill>
                <a:prstClr val="black">
                  <a:hueOff val="0"/>
                  <a:satOff val="0"/>
                  <a:lumOff val="0"/>
                  <a:alphaOff val="0"/>
                </a:prstClr>
              </a:solidFill>
              <a:latin typeface="Garamond" panose="02020404030301010803"/>
              <a:ea typeface="+mn-ea"/>
              <a:cs typeface="+mn-cs"/>
            </a:rPr>
            <a:t>Students’ Right to Their Own Language </a:t>
          </a:r>
          <a:r>
            <a:rPr lang="en-US" sz="1200" kern="1200" dirty="0">
              <a:solidFill>
                <a:prstClr val="black">
                  <a:hueOff val="0"/>
                  <a:satOff val="0"/>
                  <a:lumOff val="0"/>
                  <a:alphaOff val="0"/>
                </a:prstClr>
              </a:solidFill>
              <a:latin typeface="Garamond" panose="02020404030301010803"/>
              <a:ea typeface="+mn-ea"/>
              <a:cs typeface="+mn-cs"/>
            </a:rPr>
            <a:t>(</a:t>
          </a:r>
          <a:r>
            <a:rPr lang="en-US" sz="1200" kern="1200" dirty="0" err="1">
              <a:solidFill>
                <a:prstClr val="black">
                  <a:hueOff val="0"/>
                  <a:satOff val="0"/>
                  <a:lumOff val="0"/>
                  <a:alphaOff val="0"/>
                </a:prstClr>
              </a:solidFill>
              <a:latin typeface="Garamond" panose="02020404030301010803"/>
              <a:ea typeface="+mn-ea"/>
              <a:cs typeface="+mn-cs"/>
            </a:rPr>
            <a:t>Anokye</a:t>
          </a:r>
          <a:r>
            <a:rPr lang="en-US" sz="1200" kern="1200" dirty="0">
              <a:solidFill>
                <a:prstClr val="black">
                  <a:hueOff val="0"/>
                  <a:satOff val="0"/>
                  <a:lumOff val="0"/>
                  <a:alphaOff val="0"/>
                </a:prstClr>
              </a:solidFill>
              <a:latin typeface="Garamond" panose="02020404030301010803"/>
              <a:ea typeface="+mn-ea"/>
              <a:cs typeface="+mn-cs"/>
            </a:rPr>
            <a:t>, 2020; </a:t>
          </a:r>
          <a:r>
            <a:rPr lang="en-US" sz="1200" kern="1200" dirty="0" err="1">
              <a:solidFill>
                <a:prstClr val="black">
                  <a:hueOff val="0"/>
                  <a:satOff val="0"/>
                  <a:lumOff val="0"/>
                  <a:alphaOff val="0"/>
                </a:prstClr>
              </a:solidFill>
              <a:latin typeface="Garamond" panose="02020404030301010803"/>
              <a:ea typeface="+mn-ea"/>
              <a:cs typeface="+mn-cs"/>
            </a:rPr>
            <a:t>Handa</a:t>
          </a:r>
          <a:r>
            <a:rPr lang="en-US" sz="1200" kern="1200" dirty="0">
              <a:solidFill>
                <a:prstClr val="black">
                  <a:hueOff val="0"/>
                  <a:satOff val="0"/>
                  <a:lumOff val="0"/>
                  <a:alphaOff val="0"/>
                </a:prstClr>
              </a:solidFill>
              <a:latin typeface="Garamond" panose="02020404030301010803"/>
              <a:ea typeface="+mn-ea"/>
              <a:cs typeface="+mn-cs"/>
            </a:rPr>
            <a:t> et al., 2013;  Mitchell, 2016)</a:t>
          </a:r>
        </a:p>
      </dsp:txBody>
      <dsp:txXfrm rot="-5400000">
        <a:off x="3456431" y="462677"/>
        <a:ext cx="6015278" cy="2393581"/>
      </dsp:txXfrm>
    </dsp:sp>
    <dsp:sp modelId="{11A597CC-7FF7-413D-A58F-42112EB44967}">
      <dsp:nvSpPr>
        <dsp:cNvPr id="0" name=""/>
        <dsp:cNvSpPr/>
      </dsp:nvSpPr>
      <dsp:spPr>
        <a:xfrm>
          <a:off x="0" y="1620"/>
          <a:ext cx="3456430" cy="331569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The Teaching and Learning of Writing in the HBCU</a:t>
          </a:r>
        </a:p>
      </dsp:txBody>
      <dsp:txXfrm>
        <a:off x="161859" y="163479"/>
        <a:ext cx="3132712" cy="29919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ABEB64-DA72-439B-85A8-EFF4C756F8B9}">
      <dsp:nvSpPr>
        <dsp:cNvPr id="0" name=""/>
        <dsp:cNvSpPr/>
      </dsp:nvSpPr>
      <dsp:spPr>
        <a:xfrm>
          <a:off x="2572" y="872065"/>
          <a:ext cx="3975495" cy="157480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None/>
          </a:pPr>
          <a:r>
            <a:rPr lang="en-US" sz="2300" b="1" kern="1200" dirty="0"/>
            <a:t>OER/OEP and its Role in Supporting Writing Instruction</a:t>
          </a:r>
          <a:endParaRPr lang="en-US" sz="2300" kern="1200" dirty="0"/>
        </a:p>
      </dsp:txBody>
      <dsp:txXfrm>
        <a:off x="789974" y="872065"/>
        <a:ext cx="2400691" cy="1574804"/>
      </dsp:txXfrm>
    </dsp:sp>
    <dsp:sp modelId="{FBDB5EAA-9967-4143-A609-05ABA837CF6D}">
      <dsp:nvSpPr>
        <dsp:cNvPr id="0" name=""/>
        <dsp:cNvSpPr/>
      </dsp:nvSpPr>
      <dsp:spPr>
        <a:xfrm>
          <a:off x="3461253" y="999535"/>
          <a:ext cx="3299661" cy="1319864"/>
        </a:xfrm>
        <a:prstGeom prst="chevron">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i="1" kern="1200" dirty="0"/>
            <a:t>The Open Education Movement Toward Student Access, Equity, and Success </a:t>
          </a:r>
          <a:r>
            <a:rPr lang="en-US" sz="1600" kern="1200" dirty="0"/>
            <a:t>(Colvard et al., 2018; Weller et al., 2015)</a:t>
          </a:r>
        </a:p>
      </dsp:txBody>
      <dsp:txXfrm>
        <a:off x="4121185" y="999535"/>
        <a:ext cx="1979797" cy="1319864"/>
      </dsp:txXfrm>
    </dsp:sp>
    <dsp:sp modelId="{4ECAB0F0-AF96-470B-8655-2EA61C50388D}">
      <dsp:nvSpPr>
        <dsp:cNvPr id="0" name=""/>
        <dsp:cNvSpPr/>
      </dsp:nvSpPr>
      <dsp:spPr>
        <a:xfrm>
          <a:off x="6298962" y="999535"/>
          <a:ext cx="3299661" cy="1319864"/>
        </a:xfrm>
        <a:prstGeom prst="chevron">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i="1" kern="1200" dirty="0"/>
            <a:t>The Role of OER/OEP in Supporting Writing Instruction </a:t>
          </a:r>
          <a:r>
            <a:rPr lang="en-US" sz="1600" kern="1200" dirty="0"/>
            <a:t>(Bloom, 2019; Cronin, 2017; Tillinghast, 2020b)</a:t>
          </a:r>
        </a:p>
      </dsp:txBody>
      <dsp:txXfrm>
        <a:off x="6958894" y="999535"/>
        <a:ext cx="1979797" cy="13198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F1FF9C-4730-4052-9994-5283BD24E62A}">
      <dsp:nvSpPr>
        <dsp:cNvPr id="0" name=""/>
        <dsp:cNvSpPr/>
      </dsp:nvSpPr>
      <dsp:spPr>
        <a:xfrm rot="16200000">
          <a:off x="1570831" y="-1570831"/>
          <a:ext cx="1658937" cy="4800600"/>
        </a:xfrm>
        <a:prstGeom prst="round1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t>Social Constructivism </a:t>
          </a:r>
          <a:r>
            <a:rPr lang="en-US" sz="2200" kern="1200" dirty="0"/>
            <a:t>(Vygotsky, 1978) Understanding is developed through interaction with others </a:t>
          </a:r>
        </a:p>
      </dsp:txBody>
      <dsp:txXfrm rot="5400000">
        <a:off x="0" y="0"/>
        <a:ext cx="4800600" cy="1244203"/>
      </dsp:txXfrm>
    </dsp:sp>
    <dsp:sp modelId="{1A13119E-D164-45C7-9BF4-D5B04B41E760}">
      <dsp:nvSpPr>
        <dsp:cNvPr id="0" name=""/>
        <dsp:cNvSpPr/>
      </dsp:nvSpPr>
      <dsp:spPr>
        <a:xfrm>
          <a:off x="4800600" y="0"/>
          <a:ext cx="4800600" cy="1658937"/>
        </a:xfrm>
        <a:prstGeom prst="round1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t>New Literacies </a:t>
          </a:r>
          <a:r>
            <a:rPr lang="en-US" sz="2200" b="0" kern="1200" dirty="0"/>
            <a:t>(New London Group, 2000) </a:t>
          </a:r>
          <a:r>
            <a:rPr lang="en-US" sz="2200" kern="1200" dirty="0"/>
            <a:t>Stresses the</a:t>
          </a:r>
          <a:r>
            <a:rPr lang="en-US" sz="2200" i="1" kern="1200" dirty="0"/>
            <a:t> </a:t>
          </a:r>
          <a:r>
            <a:rPr lang="en-US" sz="2200" kern="1200" dirty="0"/>
            <a:t>deictic nature of literacy due to rapidly changing technologies with new social practices</a:t>
          </a:r>
          <a:endParaRPr lang="en-US" sz="2200" b="0" kern="1200" dirty="0"/>
        </a:p>
      </dsp:txBody>
      <dsp:txXfrm>
        <a:off x="4800600" y="0"/>
        <a:ext cx="4800600" cy="1244203"/>
      </dsp:txXfrm>
    </dsp:sp>
    <dsp:sp modelId="{0889C3B5-D369-4DB3-8259-B8070D318C24}">
      <dsp:nvSpPr>
        <dsp:cNvPr id="0" name=""/>
        <dsp:cNvSpPr/>
      </dsp:nvSpPr>
      <dsp:spPr>
        <a:xfrm rot="10800000">
          <a:off x="0" y="1658937"/>
          <a:ext cx="4800600" cy="1658937"/>
        </a:xfrm>
        <a:prstGeom prst="round1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t>Multimodal Literacies </a:t>
          </a:r>
          <a:r>
            <a:rPr lang="en-US" sz="2000" kern="1200" dirty="0"/>
            <a:t>(Kress, 2000) Language and literacy practices combine two or more modes of meaning</a:t>
          </a:r>
        </a:p>
      </dsp:txBody>
      <dsp:txXfrm rot="10800000">
        <a:off x="0" y="2073671"/>
        <a:ext cx="4800600" cy="1244203"/>
      </dsp:txXfrm>
    </dsp:sp>
    <dsp:sp modelId="{84900864-C416-4480-877D-5A1F7D7F65BC}">
      <dsp:nvSpPr>
        <dsp:cNvPr id="0" name=""/>
        <dsp:cNvSpPr/>
      </dsp:nvSpPr>
      <dsp:spPr>
        <a:xfrm rot="5400000">
          <a:off x="6371431" y="88106"/>
          <a:ext cx="1658937" cy="4800600"/>
        </a:xfrm>
        <a:prstGeom prst="round1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t>Critical Literacy </a:t>
          </a:r>
          <a:r>
            <a:rPr lang="en-US" sz="2200" kern="1200" dirty="0"/>
            <a:t>(Freire, 1978) Considers the relationship between language and power</a:t>
          </a:r>
        </a:p>
      </dsp:txBody>
      <dsp:txXfrm rot="-5400000">
        <a:off x="4800600" y="2073671"/>
        <a:ext cx="4800600" cy="1244203"/>
      </dsp:txXfrm>
    </dsp:sp>
    <dsp:sp modelId="{79D33123-F19D-4EF6-A4DE-60415E1DED5F}">
      <dsp:nvSpPr>
        <dsp:cNvPr id="0" name=""/>
        <dsp:cNvSpPr/>
      </dsp:nvSpPr>
      <dsp:spPr>
        <a:xfrm>
          <a:off x="3360420" y="1244203"/>
          <a:ext cx="2880360" cy="829468"/>
        </a:xfrm>
        <a:prstGeom prst="roundRect">
          <a:avLst/>
        </a:prstGeom>
        <a:gradFill rotWithShape="0">
          <a:gsLst>
            <a:gs pos="0">
              <a:schemeClr val="accent1">
                <a:tint val="60000"/>
                <a:hueOff val="0"/>
                <a:satOff val="0"/>
                <a:lumOff val="0"/>
                <a:alphaOff val="0"/>
                <a:tint val="60000"/>
                <a:lumMod val="110000"/>
              </a:schemeClr>
            </a:gs>
            <a:gs pos="100000">
              <a:schemeClr val="accent1">
                <a:tint val="60000"/>
                <a:hueOff val="0"/>
                <a:satOff val="0"/>
                <a:lumOff val="0"/>
                <a:alphaOff val="0"/>
                <a:tint val="82000"/>
              </a:schemeClr>
            </a:gs>
          </a:gsLst>
          <a:lin ang="5400000" scaled="0"/>
        </a:grad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Social Learning Perspectives  </a:t>
          </a:r>
        </a:p>
      </dsp:txBody>
      <dsp:txXfrm>
        <a:off x="3400911" y="1284694"/>
        <a:ext cx="2799378" cy="7484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7E07C0-F7B9-43F3-B5D9-AB1D5CBF09C7}">
      <dsp:nvSpPr>
        <dsp:cNvPr id="0" name=""/>
        <dsp:cNvSpPr/>
      </dsp:nvSpPr>
      <dsp:spPr>
        <a:xfrm>
          <a:off x="4862756" y="86768"/>
          <a:ext cx="1373497" cy="1373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Cycle 1 Clarify Vision: </a:t>
          </a:r>
          <a:r>
            <a:rPr lang="en-US" sz="1400" kern="1200" dirty="0"/>
            <a:t>plan, prepare, analyze Syllabus and course material</a:t>
          </a:r>
        </a:p>
      </dsp:txBody>
      <dsp:txXfrm>
        <a:off x="4862756" y="86768"/>
        <a:ext cx="1373497" cy="1373497"/>
      </dsp:txXfrm>
    </dsp:sp>
    <dsp:sp modelId="{32B324A8-95E9-430E-B9BD-B3FF4E26DC76}">
      <dsp:nvSpPr>
        <dsp:cNvPr id="0" name=""/>
        <dsp:cNvSpPr/>
      </dsp:nvSpPr>
      <dsp:spPr>
        <a:xfrm>
          <a:off x="2439539" y="-438"/>
          <a:ext cx="3883921" cy="3883921"/>
        </a:xfrm>
        <a:prstGeom prst="circularArrow">
          <a:avLst>
            <a:gd name="adj1" fmla="val 6896"/>
            <a:gd name="adj2" fmla="val 464864"/>
            <a:gd name="adj3" fmla="val 551468"/>
            <a:gd name="adj4" fmla="val 20583668"/>
            <a:gd name="adj5" fmla="val 8045"/>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E334E1-93E4-4EAC-9554-4155AFF1B4C1}">
      <dsp:nvSpPr>
        <dsp:cNvPr id="0" name=""/>
        <dsp:cNvSpPr/>
      </dsp:nvSpPr>
      <dsp:spPr>
        <a:xfrm>
          <a:off x="4862756" y="2422779"/>
          <a:ext cx="1373497" cy="1373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Cycle 2 Articulate Theories: </a:t>
          </a:r>
          <a:r>
            <a:rPr lang="en-US" sz="1400" kern="1200" dirty="0"/>
            <a:t>consider what is known re OER/OEP and writing instruction</a:t>
          </a:r>
        </a:p>
      </dsp:txBody>
      <dsp:txXfrm>
        <a:off x="4862756" y="2422779"/>
        <a:ext cx="1373497" cy="1373497"/>
      </dsp:txXfrm>
    </dsp:sp>
    <dsp:sp modelId="{DF616F5B-5301-4873-B5A1-3166FCF13709}">
      <dsp:nvSpPr>
        <dsp:cNvPr id="0" name=""/>
        <dsp:cNvSpPr/>
      </dsp:nvSpPr>
      <dsp:spPr>
        <a:xfrm>
          <a:off x="2439539" y="-438"/>
          <a:ext cx="3883921" cy="3883921"/>
        </a:xfrm>
        <a:prstGeom prst="circularArrow">
          <a:avLst>
            <a:gd name="adj1" fmla="val 6896"/>
            <a:gd name="adj2" fmla="val 464864"/>
            <a:gd name="adj3" fmla="val 5951468"/>
            <a:gd name="adj4" fmla="val 4383668"/>
            <a:gd name="adj5" fmla="val 8045"/>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C86312-94C2-4581-93CE-86CB7E4962B8}">
      <dsp:nvSpPr>
        <dsp:cNvPr id="0" name=""/>
        <dsp:cNvSpPr/>
      </dsp:nvSpPr>
      <dsp:spPr>
        <a:xfrm>
          <a:off x="2526745" y="2422779"/>
          <a:ext cx="1373497" cy="1373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Cycle 3 Implement Action: </a:t>
          </a:r>
          <a:r>
            <a:rPr lang="en-US" sz="1400" kern="1200" dirty="0"/>
            <a:t>infuse OER/introduce OEP, gather data</a:t>
          </a:r>
        </a:p>
      </dsp:txBody>
      <dsp:txXfrm>
        <a:off x="2526745" y="2422779"/>
        <a:ext cx="1373497" cy="1373497"/>
      </dsp:txXfrm>
    </dsp:sp>
    <dsp:sp modelId="{1AAC0F7D-AF2D-4258-8D54-20BB838C7EA1}">
      <dsp:nvSpPr>
        <dsp:cNvPr id="0" name=""/>
        <dsp:cNvSpPr/>
      </dsp:nvSpPr>
      <dsp:spPr>
        <a:xfrm>
          <a:off x="2439539" y="-438"/>
          <a:ext cx="3883921" cy="3883921"/>
        </a:xfrm>
        <a:prstGeom prst="circularArrow">
          <a:avLst>
            <a:gd name="adj1" fmla="val 6896"/>
            <a:gd name="adj2" fmla="val 464864"/>
            <a:gd name="adj3" fmla="val 11351468"/>
            <a:gd name="adj4" fmla="val 9783668"/>
            <a:gd name="adj5" fmla="val 8045"/>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209C3F-919B-4168-A1B3-69B282EA1787}">
      <dsp:nvSpPr>
        <dsp:cNvPr id="0" name=""/>
        <dsp:cNvSpPr/>
      </dsp:nvSpPr>
      <dsp:spPr>
        <a:xfrm>
          <a:off x="2526745" y="86768"/>
          <a:ext cx="1373497" cy="1373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Cycle 4</a:t>
          </a:r>
          <a:r>
            <a:rPr lang="en-US" sz="1400" kern="1200" dirty="0"/>
            <a:t> </a:t>
          </a:r>
          <a:r>
            <a:rPr lang="en-US" sz="1400" b="1" kern="1200" dirty="0"/>
            <a:t>Reflect/Plan Informed Action: </a:t>
          </a:r>
          <a:r>
            <a:rPr lang="en-US" sz="1400" kern="1200" dirty="0"/>
            <a:t>analyze data/determine needed revisions</a:t>
          </a:r>
        </a:p>
      </dsp:txBody>
      <dsp:txXfrm>
        <a:off x="2526745" y="86768"/>
        <a:ext cx="1373497" cy="1373497"/>
      </dsp:txXfrm>
    </dsp:sp>
    <dsp:sp modelId="{D8D167DC-3FB6-4F0C-B5AA-E680E14768B8}">
      <dsp:nvSpPr>
        <dsp:cNvPr id="0" name=""/>
        <dsp:cNvSpPr/>
      </dsp:nvSpPr>
      <dsp:spPr>
        <a:xfrm>
          <a:off x="2439539" y="-438"/>
          <a:ext cx="3883921" cy="3883921"/>
        </a:xfrm>
        <a:prstGeom prst="circularArrow">
          <a:avLst>
            <a:gd name="adj1" fmla="val 6896"/>
            <a:gd name="adj2" fmla="val 464864"/>
            <a:gd name="adj3" fmla="val 16751468"/>
            <a:gd name="adj4" fmla="val 15183668"/>
            <a:gd name="adj5" fmla="val 8045"/>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AADE6F-2098-45FE-8472-9A22AC3905B0}">
      <dsp:nvSpPr>
        <dsp:cNvPr id="0" name=""/>
        <dsp:cNvSpPr/>
      </dsp:nvSpPr>
      <dsp:spPr>
        <a:xfrm>
          <a:off x="3473558" y="515"/>
          <a:ext cx="5210338" cy="927998"/>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signifies the value of students’ active engagement within a diverse and supportive community of peers</a:t>
          </a:r>
        </a:p>
      </dsp:txBody>
      <dsp:txXfrm>
        <a:off x="3473558" y="116515"/>
        <a:ext cx="4862339" cy="695998"/>
      </dsp:txXfrm>
    </dsp:sp>
    <dsp:sp modelId="{CECD3581-413D-4CD8-8FD2-4A8E0A6DCB80}">
      <dsp:nvSpPr>
        <dsp:cNvPr id="0" name=""/>
        <dsp:cNvSpPr/>
      </dsp:nvSpPr>
      <dsp:spPr>
        <a:xfrm>
          <a:off x="0" y="515"/>
          <a:ext cx="3473558" cy="92799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highlights the social nature of writing</a:t>
          </a:r>
        </a:p>
      </dsp:txBody>
      <dsp:txXfrm>
        <a:off x="45301" y="45816"/>
        <a:ext cx="3382956" cy="837396"/>
      </dsp:txXfrm>
    </dsp:sp>
    <dsp:sp modelId="{7F987B6A-AE3F-43C1-A6BD-6BC7F8C29794}">
      <dsp:nvSpPr>
        <dsp:cNvPr id="0" name=""/>
        <dsp:cNvSpPr/>
      </dsp:nvSpPr>
      <dsp:spPr>
        <a:xfrm>
          <a:off x="3473558" y="1021314"/>
          <a:ext cx="5210338" cy="927998"/>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Font typeface="Symbol" panose="05050102010706020507" pitchFamily="18" charset="2"/>
            <a:buChar char=""/>
          </a:pPr>
          <a:r>
            <a:rPr lang="en-US" sz="2000" kern="1200" dirty="0"/>
            <a:t>actively engages and challenges students through a culturally relevant curriculum that addresses social justice issues</a:t>
          </a:r>
        </a:p>
      </dsp:txBody>
      <dsp:txXfrm>
        <a:off x="3473558" y="1137314"/>
        <a:ext cx="4862339" cy="695998"/>
      </dsp:txXfrm>
    </dsp:sp>
    <dsp:sp modelId="{F3D1D3F1-5062-46F0-959A-3E924ACD17EA}">
      <dsp:nvSpPr>
        <dsp:cNvPr id="0" name=""/>
        <dsp:cNvSpPr/>
      </dsp:nvSpPr>
      <dsp:spPr>
        <a:xfrm>
          <a:off x="0" y="1021314"/>
          <a:ext cx="3473558" cy="92799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promotes culturally responsive pedagogy </a:t>
          </a:r>
        </a:p>
      </dsp:txBody>
      <dsp:txXfrm>
        <a:off x="45301" y="1066615"/>
        <a:ext cx="3382956" cy="837396"/>
      </dsp:txXfrm>
    </dsp:sp>
    <dsp:sp modelId="{6D4730D2-D872-418A-A276-563FD1E4AD55}">
      <dsp:nvSpPr>
        <dsp:cNvPr id="0" name=""/>
        <dsp:cNvSpPr/>
      </dsp:nvSpPr>
      <dsp:spPr>
        <a:xfrm>
          <a:off x="3474406" y="2042113"/>
          <a:ext cx="5205249" cy="1187328"/>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Scaffolds with customizable materials and hands-on practice including interactive multimodal activities to build confidence  </a:t>
          </a:r>
        </a:p>
      </dsp:txBody>
      <dsp:txXfrm>
        <a:off x="3474406" y="2190529"/>
        <a:ext cx="4760001" cy="890496"/>
      </dsp:txXfrm>
    </dsp:sp>
    <dsp:sp modelId="{A871DC1D-0C9B-489F-BF18-009BFF3FD7D3}">
      <dsp:nvSpPr>
        <dsp:cNvPr id="0" name=""/>
        <dsp:cNvSpPr/>
      </dsp:nvSpPr>
      <dsp:spPr>
        <a:xfrm>
          <a:off x="4240" y="2171777"/>
          <a:ext cx="3470166" cy="92799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supports the writing process </a:t>
          </a:r>
        </a:p>
      </dsp:txBody>
      <dsp:txXfrm>
        <a:off x="49541" y="2217078"/>
        <a:ext cx="3379564" cy="837396"/>
      </dsp:txXfrm>
    </dsp:sp>
    <dsp:sp modelId="{578EBC4B-39ED-4439-B9F0-DF47D6FFC379}">
      <dsp:nvSpPr>
        <dsp:cNvPr id="0" name=""/>
        <dsp:cNvSpPr/>
      </dsp:nvSpPr>
      <dsp:spPr>
        <a:xfrm>
          <a:off x="3474406" y="3322241"/>
          <a:ext cx="5205249" cy="1312709"/>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Font typeface="Symbol" panose="05050102010706020507" pitchFamily="18" charset="2"/>
            <a:buChar char=""/>
          </a:pPr>
          <a:r>
            <a:rPr lang="en-US" sz="2000" kern="1200" dirty="0"/>
            <a:t>Provides accessible materials, differentiates learning, and empowers students with agency as they engage in co-creating and producing knowledge through alternative assessments.</a:t>
          </a:r>
        </a:p>
      </dsp:txBody>
      <dsp:txXfrm>
        <a:off x="3474406" y="3486330"/>
        <a:ext cx="4712983" cy="984531"/>
      </dsp:txXfrm>
    </dsp:sp>
    <dsp:sp modelId="{C6020B4B-A6D2-405E-9345-AD4AEAF27D06}">
      <dsp:nvSpPr>
        <dsp:cNvPr id="0" name=""/>
        <dsp:cNvSpPr/>
      </dsp:nvSpPr>
      <dsp:spPr>
        <a:xfrm>
          <a:off x="4240" y="3514596"/>
          <a:ext cx="3470166" cy="92799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opens possibilities for a student-centered experience</a:t>
          </a:r>
        </a:p>
      </dsp:txBody>
      <dsp:txXfrm>
        <a:off x="49541" y="3559897"/>
        <a:ext cx="3379564" cy="8373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E4D431-6286-407C-9D30-E4A0CB58663E}">
      <dsp:nvSpPr>
        <dsp:cNvPr id="0" name=""/>
        <dsp:cNvSpPr/>
      </dsp:nvSpPr>
      <dsp:spPr>
        <a:xfrm rot="5400000">
          <a:off x="5620435" y="-2009791"/>
          <a:ext cx="1822761" cy="6138767"/>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The shift in instruction made possible with OER/OEP emphasizes the role of students as active participants while instructor acts as a facilitator.</a:t>
          </a:r>
        </a:p>
      </dsp:txBody>
      <dsp:txXfrm rot="-5400000">
        <a:off x="3462432" y="237192"/>
        <a:ext cx="6049787" cy="1644801"/>
      </dsp:txXfrm>
    </dsp:sp>
    <dsp:sp modelId="{A1A1A38F-29E1-42F4-8431-31BF90961DD3}">
      <dsp:nvSpPr>
        <dsp:cNvPr id="0" name=""/>
        <dsp:cNvSpPr/>
      </dsp:nvSpPr>
      <dsp:spPr>
        <a:xfrm>
          <a:off x="4688" y="151404"/>
          <a:ext cx="3453056" cy="152045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marL="0" lvl="0" indent="0" algn="ctr" defTabSz="2044700">
            <a:lnSpc>
              <a:spcPct val="90000"/>
            </a:lnSpc>
            <a:spcBef>
              <a:spcPct val="0"/>
            </a:spcBef>
            <a:spcAft>
              <a:spcPct val="35000"/>
            </a:spcAft>
            <a:buNone/>
          </a:pPr>
          <a:r>
            <a:rPr lang="en-US" sz="4600" kern="1200" dirty="0"/>
            <a:t>Significance of Findings</a:t>
          </a:r>
        </a:p>
      </dsp:txBody>
      <dsp:txXfrm>
        <a:off x="78911" y="225627"/>
        <a:ext cx="3304610" cy="1372011"/>
      </dsp:txXfrm>
    </dsp:sp>
    <dsp:sp modelId="{3EC86888-0B4A-48F0-A3EC-9D599B322F48}">
      <dsp:nvSpPr>
        <dsp:cNvPr id="0" name=""/>
        <dsp:cNvSpPr/>
      </dsp:nvSpPr>
      <dsp:spPr>
        <a:xfrm rot="5400000">
          <a:off x="5537704" y="-175982"/>
          <a:ext cx="1988223" cy="6138767"/>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tabLst>
              <a:tab pos="3997325" algn="l"/>
            </a:tabLst>
          </a:pPr>
          <a:r>
            <a:rPr lang="en-US" sz="2000" kern="1200" dirty="0"/>
            <a:t>The study filled a gap by examining what pedagogies utilizing OER/OEP look like in one specific setting: a standardized 1</a:t>
          </a:r>
          <a:r>
            <a:rPr lang="en-US" sz="2000" kern="1200" baseline="30000" dirty="0"/>
            <a:t>st</a:t>
          </a:r>
          <a:r>
            <a:rPr lang="en-US" sz="2000" kern="1200" dirty="0"/>
            <a:t>-year composition course at an HBCU.</a:t>
          </a:r>
          <a:r>
            <a:rPr lang="en-US" sz="2000" kern="1200" dirty="0">
              <a:effectLst/>
              <a:ea typeface="Calibri" panose="020F0502020204030204" pitchFamily="34" charset="0"/>
              <a:cs typeface="Times New Roman" panose="02020603050405020304" pitchFamily="18" charset="0"/>
            </a:rPr>
            <a:t> </a:t>
          </a:r>
          <a:endParaRPr lang="en-US" sz="2000" kern="1200" dirty="0"/>
        </a:p>
      </dsp:txBody>
      <dsp:txXfrm rot="-5400000">
        <a:off x="3462433" y="1996346"/>
        <a:ext cx="6041710" cy="1794109"/>
      </dsp:txXfrm>
    </dsp:sp>
    <dsp:sp modelId="{0C26EBC1-D95C-4361-BA9F-161CFE615514}">
      <dsp:nvSpPr>
        <dsp:cNvPr id="0" name=""/>
        <dsp:cNvSpPr/>
      </dsp:nvSpPr>
      <dsp:spPr>
        <a:xfrm>
          <a:off x="4688" y="2132919"/>
          <a:ext cx="3453056" cy="152045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marL="0" lvl="0" indent="0" algn="ctr" defTabSz="2044700">
            <a:lnSpc>
              <a:spcPct val="90000"/>
            </a:lnSpc>
            <a:spcBef>
              <a:spcPct val="0"/>
            </a:spcBef>
            <a:spcAft>
              <a:spcPct val="35000"/>
            </a:spcAft>
            <a:buNone/>
          </a:pPr>
          <a:r>
            <a:rPr lang="en-US" sz="4600" kern="1200" dirty="0"/>
            <a:t>Context of Findings</a:t>
          </a:r>
        </a:p>
      </dsp:txBody>
      <dsp:txXfrm>
        <a:off x="78911" y="2207142"/>
        <a:ext cx="3304610" cy="137201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E4D431-6286-407C-9D30-E4A0CB58663E}">
      <dsp:nvSpPr>
        <dsp:cNvPr id="0" name=""/>
        <dsp:cNvSpPr/>
      </dsp:nvSpPr>
      <dsp:spPr>
        <a:xfrm rot="5400000">
          <a:off x="5561354" y="-2029790"/>
          <a:ext cx="1940923" cy="6138767"/>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a:t>OEP is on a spectrum spanning from adoption to adaption, creation, and connection (Underhill, 2017).</a:t>
          </a:r>
        </a:p>
        <a:p>
          <a:pPr marL="228600" lvl="1" indent="-228600" algn="l" defTabSz="889000">
            <a:lnSpc>
              <a:spcPct val="90000"/>
            </a:lnSpc>
            <a:spcBef>
              <a:spcPct val="0"/>
            </a:spcBef>
            <a:spcAft>
              <a:spcPct val="15000"/>
            </a:spcAft>
            <a:buChar char="•"/>
          </a:pPr>
          <a:r>
            <a:rPr lang="en-US" sz="2000" kern="1200" dirty="0"/>
            <a:t>Achieving the spectrum’s high end is challenging individually. Collaboration and workshops are crucial for faculty awareness and support.</a:t>
          </a:r>
        </a:p>
        <a:p>
          <a:pPr marL="228600" lvl="1" indent="-228600" algn="l" defTabSz="889000">
            <a:lnSpc>
              <a:spcPct val="90000"/>
            </a:lnSpc>
            <a:spcBef>
              <a:spcPct val="0"/>
            </a:spcBef>
            <a:spcAft>
              <a:spcPct val="15000"/>
            </a:spcAft>
            <a:buChar char="•"/>
          </a:pPr>
          <a:endParaRPr lang="en-US" sz="2000" kern="1200" dirty="0"/>
        </a:p>
      </dsp:txBody>
      <dsp:txXfrm rot="-5400000">
        <a:off x="3462432" y="163880"/>
        <a:ext cx="6044019" cy="1751427"/>
      </dsp:txXfrm>
    </dsp:sp>
    <dsp:sp modelId="{A1A1A38F-29E1-42F4-8431-31BF90961DD3}">
      <dsp:nvSpPr>
        <dsp:cNvPr id="0" name=""/>
        <dsp:cNvSpPr/>
      </dsp:nvSpPr>
      <dsp:spPr>
        <a:xfrm>
          <a:off x="4688" y="353962"/>
          <a:ext cx="3453056" cy="123485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a:t>Implications for Practice</a:t>
          </a:r>
          <a:endParaRPr lang="en-US" sz="4400" kern="1200" dirty="0"/>
        </a:p>
      </dsp:txBody>
      <dsp:txXfrm>
        <a:off x="64969" y="414243"/>
        <a:ext cx="3332494" cy="1114293"/>
      </dsp:txXfrm>
    </dsp:sp>
    <dsp:sp modelId="{3EC86888-0B4A-48F0-A3EC-9D599B322F48}">
      <dsp:nvSpPr>
        <dsp:cNvPr id="0" name=""/>
        <dsp:cNvSpPr/>
      </dsp:nvSpPr>
      <dsp:spPr>
        <a:xfrm rot="5400000">
          <a:off x="5443889" y="1734"/>
          <a:ext cx="2175852" cy="6138767"/>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tabLst>
              <a:tab pos="3997325" algn="l"/>
            </a:tabLst>
          </a:pPr>
          <a:r>
            <a:rPr lang="en-US" sz="2000" kern="1200" dirty="0"/>
            <a:t>Explore avenues for students to create, remix, and publish OER content, engage with broader communities, and establish global connections.</a:t>
          </a:r>
        </a:p>
        <a:p>
          <a:pPr marL="228600" lvl="1" indent="-228600" algn="l" defTabSz="889000">
            <a:lnSpc>
              <a:spcPct val="90000"/>
            </a:lnSpc>
            <a:spcBef>
              <a:spcPct val="0"/>
            </a:spcBef>
            <a:spcAft>
              <a:spcPct val="15000"/>
            </a:spcAft>
            <a:buSzPts val="1000"/>
            <a:buFont typeface="Symbol" panose="05050102010706020507" pitchFamily="18" charset="2"/>
            <a:buChar char=""/>
          </a:pPr>
          <a:r>
            <a:rPr lang="en-US" sz="2000" kern="1200" dirty="0"/>
            <a:t>Investigate how OER/OEP may facilitate Culturally Relevant Pedagogy </a:t>
          </a:r>
        </a:p>
        <a:p>
          <a:pPr marL="228600" lvl="1" indent="-228600" algn="l" defTabSz="889000">
            <a:lnSpc>
              <a:spcPct val="90000"/>
            </a:lnSpc>
            <a:spcBef>
              <a:spcPct val="0"/>
            </a:spcBef>
            <a:spcAft>
              <a:spcPct val="15000"/>
            </a:spcAft>
            <a:buSzPts val="1000"/>
            <a:buFont typeface="Symbol" panose="05050102010706020507" pitchFamily="18" charset="2"/>
            <a:buChar char=""/>
          </a:pPr>
          <a:r>
            <a:rPr lang="en-US" sz="2000" kern="1200" dirty="0"/>
            <a:t>Examine the evolving role of OER/OEP in a world influenced by AI content generators.</a:t>
          </a:r>
        </a:p>
      </dsp:txBody>
      <dsp:txXfrm rot="-5400000">
        <a:off x="3462432" y="2089407"/>
        <a:ext cx="6032551" cy="1963420"/>
      </dsp:txXfrm>
    </dsp:sp>
    <dsp:sp modelId="{0C26EBC1-D95C-4361-BA9F-161CFE615514}">
      <dsp:nvSpPr>
        <dsp:cNvPr id="0" name=""/>
        <dsp:cNvSpPr/>
      </dsp:nvSpPr>
      <dsp:spPr>
        <a:xfrm>
          <a:off x="4688" y="2402489"/>
          <a:ext cx="3453056" cy="133540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a:t>Further Research </a:t>
          </a:r>
          <a:endParaRPr lang="en-US" sz="4400" kern="1200" dirty="0"/>
        </a:p>
      </dsp:txBody>
      <dsp:txXfrm>
        <a:off x="69877" y="2467678"/>
        <a:ext cx="3322678" cy="120502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69AA4A-3132-4413-BDD7-EC32BB302171}" type="datetimeFigureOut">
              <a:rPr lang="en-US" smtClean="0"/>
              <a:t>11/30/2023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B7B631-3CFD-4B91-A752-67E9509B131C}" type="slidenum">
              <a:rPr lang="en-US" smtClean="0"/>
              <a:t>‹#›</a:t>
            </a:fld>
            <a:endParaRPr lang="en-US"/>
          </a:p>
        </p:txBody>
      </p:sp>
    </p:spTree>
    <p:extLst>
      <p:ext uri="{BB962C8B-B14F-4D97-AF65-F5344CB8AC3E}">
        <p14:creationId xmlns:p14="http://schemas.microsoft.com/office/powerpoint/2010/main" val="31294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earch.creativecommons.or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oercommons.org/courses/scaffolding-methods-for-research-paper-writin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bacwritingfellows.commons.gc.cuny.edu/from-reading-to-writing-quotation-comment-question-q-c-q/"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OER are </a:t>
            </a:r>
            <a:r>
              <a:rPr lang="en-US" sz="1100" dirty="0">
                <a:effectLst/>
                <a:ea typeface="Calibri" panose="020F0502020204030204" pitchFamily="34" charset="0"/>
              </a:rPr>
              <a:t>learning materials in the public domain or openly licensed to permit the 5 R’s reuse, revision, remixing, retention, and redistribution. </a:t>
            </a:r>
            <a:r>
              <a:rPr lang="en-US" sz="1100" dirty="0">
                <a:effectLst/>
              </a:rPr>
              <a:t>OEP is using OER to make the educational experience more meaningful by implementing innovations made possible by OER.</a:t>
            </a:r>
          </a:p>
          <a:p>
            <a:endParaRPr lang="en-US" sz="1100" dirty="0">
              <a:effectLst/>
            </a:endParaRPr>
          </a:p>
          <a:p>
            <a:endParaRPr lang="en-US" dirty="0"/>
          </a:p>
        </p:txBody>
      </p:sp>
      <p:sp>
        <p:nvSpPr>
          <p:cNvPr id="4" name="Slide Number Placeholder 3"/>
          <p:cNvSpPr>
            <a:spLocks noGrp="1"/>
          </p:cNvSpPr>
          <p:nvPr>
            <p:ph type="sldNum" sz="quarter" idx="5"/>
          </p:nvPr>
        </p:nvSpPr>
        <p:spPr/>
        <p:txBody>
          <a:bodyPr/>
          <a:lstStyle/>
          <a:p>
            <a:fld id="{B5B7B631-3CFD-4B91-A752-67E9509B131C}" type="slidenum">
              <a:rPr lang="en-US" smtClean="0"/>
              <a:t>1</a:t>
            </a:fld>
            <a:endParaRPr lang="en-US"/>
          </a:p>
        </p:txBody>
      </p:sp>
    </p:spTree>
    <p:extLst>
      <p:ext uri="{BB962C8B-B14F-4D97-AF65-F5344CB8AC3E}">
        <p14:creationId xmlns:p14="http://schemas.microsoft.com/office/powerpoint/2010/main" val="3115259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indent="0" fontAlgn="auto">
              <a:lnSpc>
                <a:spcPct val="100000"/>
              </a:lnSpc>
              <a:spcBef>
                <a:spcPts val="0"/>
              </a:spcBef>
              <a:spcAft>
                <a:spcPts val="0"/>
              </a:spcAft>
              <a:buClrTx/>
              <a:buSzTx/>
              <a:buFontTx/>
              <a:buNone/>
              <a:tabLst/>
              <a:defRPr/>
            </a:pPr>
            <a:r>
              <a:rPr lang="en-US" sz="1100" dirty="0"/>
              <a:t>In “Danger of a Single Story Part 2,” students extended their work1 by connecting principles they learned from Adichie’s talk with popular culture +They now reused and remixed a </a:t>
            </a:r>
            <a:r>
              <a:rPr lang="en-US" sz="1100" dirty="0">
                <a:hlinkClick r:id="rId3">
                  <a:extLst>
                    <a:ext uri="{A12FA001-AC4F-418D-AE19-62706E023703}">
                      <ahyp:hlinkClr xmlns:ahyp="http://schemas.microsoft.com/office/drawing/2018/hyperlinkcolor" val="tx"/>
                    </a:ext>
                  </a:extLst>
                </a:hlinkClick>
              </a:rPr>
              <a:t>Creative Commons</a:t>
            </a:r>
            <a:r>
              <a:rPr lang="en-US" sz="1100" dirty="0"/>
              <a:t> picture, adding it to their writing to bring a new dimension to it in a shared writing space, a Google Doc on combatting contemporary stereotypes related to faulty beliefs based on gender, ethnicity, nationality, etc.  Jamal’s rhetorical analysis of the Creative Commons picture he chose counteracts the ethnocentric beliefs people maintain regarding the inhabitants of Nigeria, often portrayed as impoverished and living in huts. In contrast, he takes aim at those generalizations with this picture highlighting the vibrant and modern city life in Nigeria.</a:t>
            </a:r>
          </a:p>
          <a:p>
            <a:endParaRPr lang="en-US" dirty="0"/>
          </a:p>
        </p:txBody>
      </p:sp>
      <p:sp>
        <p:nvSpPr>
          <p:cNvPr id="4" name="Slide Number Placeholder 3"/>
          <p:cNvSpPr>
            <a:spLocks noGrp="1"/>
          </p:cNvSpPr>
          <p:nvPr>
            <p:ph type="sldNum" sz="quarter" idx="5"/>
          </p:nvPr>
        </p:nvSpPr>
        <p:spPr/>
        <p:txBody>
          <a:bodyPr/>
          <a:lstStyle/>
          <a:p>
            <a:fld id="{B5B7B631-3CFD-4B91-A752-67E9509B131C}" type="slidenum">
              <a:rPr lang="en-US" smtClean="0"/>
              <a:t>10</a:t>
            </a:fld>
            <a:endParaRPr lang="en-US"/>
          </a:p>
        </p:txBody>
      </p:sp>
    </p:spTree>
    <p:extLst>
      <p:ext uri="{BB962C8B-B14F-4D97-AF65-F5344CB8AC3E}">
        <p14:creationId xmlns:p14="http://schemas.microsoft.com/office/powerpoint/2010/main" val="881738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indent="0" fontAlgn="auto">
              <a:lnSpc>
                <a:spcPct val="100000"/>
              </a:lnSpc>
              <a:spcBef>
                <a:spcPts val="0"/>
              </a:spcBef>
              <a:spcAft>
                <a:spcPts val="0"/>
              </a:spcAft>
              <a:buClrTx/>
              <a:buSzTx/>
              <a:buFontTx/>
              <a:buNone/>
              <a:tabLst/>
              <a:defRPr/>
            </a:pPr>
            <a:r>
              <a:rPr lang="en-US" sz="1100" dirty="0"/>
              <a:t>One way to ensure Culturally Responsive Pedagogy (CRP) is to include SJ issues. Building on the theme of "single stories" discussed in the Narrative Unit, I offered students another option in addition to the choice of topics in the standard Illustration Essay assignment instructions. They could expand their work in DSS DF by examining a specific contemporary stereotype in popular culture and analyzing how it is reinforced in the media or the entertainment industry. The five participants who selected this option experienced a deeper engagement with the subject matter they had addressed in previous discussion forums.</a:t>
            </a:r>
          </a:p>
          <a:p>
            <a:endParaRPr lang="en-US" dirty="0"/>
          </a:p>
        </p:txBody>
      </p:sp>
      <p:sp>
        <p:nvSpPr>
          <p:cNvPr id="4" name="Slide Number Placeholder 3"/>
          <p:cNvSpPr>
            <a:spLocks noGrp="1"/>
          </p:cNvSpPr>
          <p:nvPr>
            <p:ph type="sldNum" sz="quarter" idx="5"/>
          </p:nvPr>
        </p:nvSpPr>
        <p:spPr/>
        <p:txBody>
          <a:bodyPr/>
          <a:lstStyle/>
          <a:p>
            <a:fld id="{B5B7B631-3CFD-4B91-A752-67E9509B131C}" type="slidenum">
              <a:rPr lang="en-US" smtClean="0"/>
              <a:t>11</a:t>
            </a:fld>
            <a:endParaRPr lang="en-US"/>
          </a:p>
        </p:txBody>
      </p:sp>
    </p:spTree>
    <p:extLst>
      <p:ext uri="{BB962C8B-B14F-4D97-AF65-F5344CB8AC3E}">
        <p14:creationId xmlns:p14="http://schemas.microsoft.com/office/powerpoint/2010/main" val="551781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nSpc>
                <a:spcPct val="107000"/>
              </a:lnSpc>
              <a:spcBef>
                <a:spcPts val="0"/>
              </a:spcBef>
              <a:spcAft>
                <a:spcPts val="800"/>
              </a:spcAft>
            </a:pPr>
            <a:r>
              <a:rPr lang="en-US" sz="1100" dirty="0"/>
              <a:t>Another way to ensure CRP is to choose culturally relevant content. Including samples of writing to reflect the experiences and perspectives of students can enhance cultural relevance in the course. It helps students see themselves represented in the texts, which can increase their engagement and motivation to learn. For instance, I had included an assignment to analyze an OER student sample Cause/Effect Essay on video game addiction. Kaia chose to write her own Cause/Effect on this topic, which aligned with her interests. </a:t>
            </a:r>
          </a:p>
        </p:txBody>
      </p:sp>
      <p:sp>
        <p:nvSpPr>
          <p:cNvPr id="4" name="Slide Number Placeholder 3"/>
          <p:cNvSpPr>
            <a:spLocks noGrp="1"/>
          </p:cNvSpPr>
          <p:nvPr>
            <p:ph type="sldNum" sz="quarter" idx="5"/>
          </p:nvPr>
        </p:nvSpPr>
        <p:spPr/>
        <p:txBody>
          <a:bodyPr/>
          <a:lstStyle/>
          <a:p>
            <a:fld id="{B5B7B631-3CFD-4B91-A752-67E9509B131C}" type="slidenum">
              <a:rPr lang="en-US" smtClean="0"/>
              <a:t>12</a:t>
            </a:fld>
            <a:endParaRPr lang="en-US"/>
          </a:p>
        </p:txBody>
      </p:sp>
    </p:spTree>
    <p:extLst>
      <p:ext uri="{BB962C8B-B14F-4D97-AF65-F5344CB8AC3E}">
        <p14:creationId xmlns:p14="http://schemas.microsoft.com/office/powerpoint/2010/main" val="993572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2000" y="4572000"/>
            <a:ext cx="5486400" cy="3600450"/>
          </a:xfrm>
        </p:spPr>
        <p:txBody>
          <a:bodyPr/>
          <a:lstStyle/>
          <a:p>
            <a:pPr marL="0" marR="0">
              <a:lnSpc>
                <a:spcPct val="107000"/>
              </a:lnSpc>
              <a:spcBef>
                <a:spcPts val="0"/>
              </a:spcBef>
              <a:spcAft>
                <a:spcPts val="800"/>
              </a:spcAft>
            </a:pPr>
            <a:r>
              <a:rPr lang="en-US" sz="1100" kern="100" dirty="0">
                <a:solidFill>
                  <a:srgbClr val="0F0F0F"/>
                </a:solidFill>
                <a:effectLst/>
                <a:latin typeface="Calibri" panose="020F0502020204030204" pitchFamily="34" charset="0"/>
                <a:ea typeface="Calibri" panose="020F0502020204030204" pitchFamily="34" charset="0"/>
                <a:cs typeface="Calibri" panose="020F0502020204030204" pitchFamily="34" charset="0"/>
              </a:rPr>
              <a:t>I chose multimodal OER activities like tutorials and hands-on practices, providing real-time feedback for low-stakes, formative assessments. This approach allowed students to retry if needed and reinforced their understanding. I also structured scaffolded assignments to offer support at various writing process stages, covering topics like topic sentences, research, MLA format, and grammar. An example is the Avoiding Plagiarism Tutorial from an OER Online Writing Lab (OWL), addressing plagiarism through interactive activities.</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Students often begin a semester with a hazy idea of what plagiarism entails. This tutorial provides comprehensive instruction and activities on recognizing and avoiding plagiarism. Students engage with an in-depth topic that has been divided into smaller, more manageable units for learning, which they appreciated as Jennifer noted. While scaffolding also occurs in classrooms without OER, integrating OER/OEP in a digital environment offers conveniences; it is indispensable for supporting learning through customizable materials and hands-on multimodal activities. </a:t>
            </a:r>
          </a:p>
          <a:p>
            <a:endParaRPr lang="en-US" dirty="0"/>
          </a:p>
        </p:txBody>
      </p:sp>
      <p:sp>
        <p:nvSpPr>
          <p:cNvPr id="4" name="Slide Number Placeholder 3"/>
          <p:cNvSpPr>
            <a:spLocks noGrp="1"/>
          </p:cNvSpPr>
          <p:nvPr>
            <p:ph type="sldNum" sz="quarter" idx="5"/>
          </p:nvPr>
        </p:nvSpPr>
        <p:spPr/>
        <p:txBody>
          <a:bodyPr/>
          <a:lstStyle/>
          <a:p>
            <a:fld id="{B5B7B631-3CFD-4B91-A752-67E9509B131C}" type="slidenum">
              <a:rPr lang="en-US" smtClean="0"/>
              <a:t>13</a:t>
            </a:fld>
            <a:endParaRPr lang="en-US" dirty="0"/>
          </a:p>
        </p:txBody>
      </p:sp>
    </p:spTree>
    <p:extLst>
      <p:ext uri="{BB962C8B-B14F-4D97-AF65-F5344CB8AC3E}">
        <p14:creationId xmlns:p14="http://schemas.microsoft.com/office/powerpoint/2010/main" val="3923460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I also included an MLA tutorial with activities embedded within it. Since it is difficult to think of a drier lecture than one on MLA format, I  sought multimodal OER that would refresh the rules and strengthen students’ understanding while holding their interest. While very few people may have MLA rules memorized, this resource offered not only a guide to formatting, but also an MLA checklist that students could download and save as a reference when writing their upcoming paper. This multimodal lesson contained an assortment of activities including multiple choice as well as “drag-and-drop” exercises where they were asked to correctly order the elements in a citation. Students’ comments showed that fun and learning need not be mutually exclusive.</a:t>
            </a:r>
          </a:p>
        </p:txBody>
      </p:sp>
      <p:sp>
        <p:nvSpPr>
          <p:cNvPr id="4" name="Slide Number Placeholder 3"/>
          <p:cNvSpPr>
            <a:spLocks noGrp="1"/>
          </p:cNvSpPr>
          <p:nvPr>
            <p:ph type="sldNum" sz="quarter" idx="5"/>
          </p:nvPr>
        </p:nvSpPr>
        <p:spPr/>
        <p:txBody>
          <a:bodyPr/>
          <a:lstStyle/>
          <a:p>
            <a:fld id="{B5B7B631-3CFD-4B91-A752-67E9509B131C}" type="slidenum">
              <a:rPr lang="en-US" smtClean="0"/>
              <a:t>14</a:t>
            </a:fld>
            <a:endParaRPr lang="en-US" dirty="0"/>
          </a:p>
        </p:txBody>
      </p:sp>
    </p:spTree>
    <p:extLst>
      <p:ext uri="{BB962C8B-B14F-4D97-AF65-F5344CB8AC3E}">
        <p14:creationId xmlns:p14="http://schemas.microsoft.com/office/powerpoint/2010/main" val="2861605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indent="0" fontAlgn="auto">
              <a:lnSpc>
                <a:spcPct val="100000"/>
              </a:lnSpc>
              <a:spcBef>
                <a:spcPts val="0"/>
              </a:spcBef>
              <a:spcAft>
                <a:spcPts val="0"/>
              </a:spcAft>
              <a:buClrTx/>
              <a:buSzTx/>
              <a:buFontTx/>
              <a:buNone/>
              <a:tabLst/>
              <a:defRPr/>
            </a:pPr>
            <a:r>
              <a:rPr lang="en-US" sz="1100" dirty="0"/>
              <a:t>Students completed a digital </a:t>
            </a:r>
            <a:r>
              <a:rPr lang="en-US" sz="1100" dirty="0">
                <a:hlinkClick r:id="rId3">
                  <a:extLst>
                    <a:ext uri="{A12FA001-AC4F-418D-AE19-62706E023703}">
                      <ahyp:hlinkClr xmlns:ahyp="http://schemas.microsoft.com/office/drawing/2018/hyperlinkcolor" val="tx"/>
                    </a:ext>
                  </a:extLst>
                </a:hlinkClick>
              </a:rPr>
              <a:t>Research Scaffold</a:t>
            </a:r>
            <a:r>
              <a:rPr lang="en-US" sz="1100" dirty="0"/>
              <a:t> that I obtained from an OER Commons lesson. I reused the original form almost entirely as is but revised the sample APA “Reference” to MLA “Works Cited.” The purpose of this scaffold was to help students find, summarize, and synthesize sources to support their points. It also had the added benefit of acting as a segue to the more formal Annotated Bibliography they will complete in English 102.</a:t>
            </a:r>
          </a:p>
          <a:p>
            <a:endParaRPr lang="en-US" dirty="0"/>
          </a:p>
        </p:txBody>
      </p:sp>
      <p:sp>
        <p:nvSpPr>
          <p:cNvPr id="4" name="Slide Number Placeholder 3"/>
          <p:cNvSpPr>
            <a:spLocks noGrp="1"/>
          </p:cNvSpPr>
          <p:nvPr>
            <p:ph type="sldNum" sz="quarter" idx="5"/>
          </p:nvPr>
        </p:nvSpPr>
        <p:spPr>
          <a:xfrm>
            <a:off x="3884613" y="8667795"/>
            <a:ext cx="2971800" cy="458787"/>
          </a:xfrm>
        </p:spPr>
        <p:txBody>
          <a:bodyPr/>
          <a:lstStyle/>
          <a:p>
            <a:fld id="{B5B7B631-3CFD-4B91-A752-67E9509B131C}" type="slidenum">
              <a:rPr lang="en-US" smtClean="0"/>
              <a:t>15</a:t>
            </a:fld>
            <a:endParaRPr lang="en-US" dirty="0"/>
          </a:p>
        </p:txBody>
      </p:sp>
    </p:spTree>
    <p:extLst>
      <p:ext uri="{BB962C8B-B14F-4D97-AF65-F5344CB8AC3E}">
        <p14:creationId xmlns:p14="http://schemas.microsoft.com/office/powerpoint/2010/main" val="1454044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Subsequently, I selected an OER APA </a:t>
            </a:r>
            <a:r>
              <a:rPr lang="en-US" sz="1100" dirty="0">
                <a:hlinkClick r:id="rId3">
                  <a:extLst>
                    <a:ext uri="{A12FA001-AC4F-418D-AE19-62706E023703}">
                      <ahyp:hlinkClr xmlns:ahyp="http://schemas.microsoft.com/office/drawing/2018/hyperlinkcolor" val="tx"/>
                    </a:ext>
                  </a:extLst>
                </a:hlinkClick>
              </a:rPr>
              <a:t>quotation worksheet</a:t>
            </a:r>
            <a:r>
              <a:rPr lang="en-US" sz="1100" dirty="0"/>
              <a:t>  that I reused and revised in MLA format. The goal was to seamlessly incorporate quotes discovered during research for their Cause/Effect Essay by thinking of the acronym, “ICE.” This was a practical exercise since the quotes they integrated were specifically chosen for use in their essay. Alayna demonstrated her critical thinking skills by examining the quote, interpreting its meaning, and effectively conveying its implications to the reader.  </a:t>
            </a:r>
          </a:p>
        </p:txBody>
      </p:sp>
      <p:sp>
        <p:nvSpPr>
          <p:cNvPr id="4" name="Slide Number Placeholder 3"/>
          <p:cNvSpPr>
            <a:spLocks noGrp="1"/>
          </p:cNvSpPr>
          <p:nvPr>
            <p:ph type="sldNum" sz="quarter" idx="5"/>
          </p:nvPr>
        </p:nvSpPr>
        <p:spPr/>
        <p:txBody>
          <a:bodyPr/>
          <a:lstStyle/>
          <a:p>
            <a:fld id="{B5B7B631-3CFD-4B91-A752-67E9509B131C}" type="slidenum">
              <a:rPr lang="en-US" smtClean="0"/>
              <a:t>16</a:t>
            </a:fld>
            <a:endParaRPr lang="en-US"/>
          </a:p>
        </p:txBody>
      </p:sp>
    </p:spTree>
    <p:extLst>
      <p:ext uri="{BB962C8B-B14F-4D97-AF65-F5344CB8AC3E}">
        <p14:creationId xmlns:p14="http://schemas.microsoft.com/office/powerpoint/2010/main" val="3157822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OER like the Quotation Worksheet are relevant and useful for students, and  I was impressed at the transfer I saw as they applied the new knowledge to their work. In his Cause/Effect Essay analyzing the effects of poverty on black men’s sense of manhood, </a:t>
            </a:r>
            <a:r>
              <a:rPr lang="en-US" sz="1100" dirty="0" err="1"/>
              <a:t>Cavon</a:t>
            </a:r>
            <a:r>
              <a:rPr lang="en-US" sz="1100" dirty="0"/>
              <a:t> was able to transfer the principles of effective quotation integration to the passage shown. Students improved at including signal phrases, an in-text citation in MLA format, and a statement following the quote in which they interpreted it for the reader and explained how it helps them support their points. </a:t>
            </a:r>
          </a:p>
        </p:txBody>
      </p:sp>
      <p:sp>
        <p:nvSpPr>
          <p:cNvPr id="4" name="Slide Number Placeholder 3"/>
          <p:cNvSpPr>
            <a:spLocks noGrp="1"/>
          </p:cNvSpPr>
          <p:nvPr>
            <p:ph type="sldNum" sz="quarter" idx="5"/>
          </p:nvPr>
        </p:nvSpPr>
        <p:spPr/>
        <p:txBody>
          <a:bodyPr/>
          <a:lstStyle/>
          <a:p>
            <a:fld id="{B5B7B631-3CFD-4B91-A752-67E9509B131C}" type="slidenum">
              <a:rPr lang="en-US" smtClean="0"/>
              <a:t>17</a:t>
            </a:fld>
            <a:endParaRPr lang="en-US"/>
          </a:p>
        </p:txBody>
      </p:sp>
    </p:spTree>
    <p:extLst>
      <p:ext uri="{BB962C8B-B14F-4D97-AF65-F5344CB8AC3E}">
        <p14:creationId xmlns:p14="http://schemas.microsoft.com/office/powerpoint/2010/main" val="4890419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indent="457200">
              <a:lnSpc>
                <a:spcPct val="107000"/>
              </a:lnSpc>
              <a:spcBef>
                <a:spcPts val="0"/>
              </a:spcBef>
              <a:spcAft>
                <a:spcPts val="0"/>
              </a:spcAft>
            </a:pPr>
            <a:r>
              <a:rPr lang="en-US" sz="1100" dirty="0"/>
              <a:t>Students were empowered as active contributors. They co-created the rubric for a Digital Narrative OER Commons assignment I reused and revised. Each group generated criteria for 1 of 5 categories (Content, Organization/Coherence, Media Use, Creativity/Originality, and Grammar/Mechanics and Citations) with their comments projected on the screen. I knew they were engaged in this activity when they wanted to comment in other columns as well. This experience facilitated a collaborative dynamic between the students and instructor as co-learners and enabled a role shift where the we shared equal footing in certain aspects, transcending the traditional power dynamic and emphasizing a shared pursuit of knowledge.</a:t>
            </a:r>
          </a:p>
          <a:p>
            <a:endParaRPr lang="en-US" dirty="0"/>
          </a:p>
        </p:txBody>
      </p:sp>
      <p:sp>
        <p:nvSpPr>
          <p:cNvPr id="4" name="Slide Number Placeholder 3"/>
          <p:cNvSpPr>
            <a:spLocks noGrp="1"/>
          </p:cNvSpPr>
          <p:nvPr>
            <p:ph type="sldNum" sz="quarter" idx="5"/>
          </p:nvPr>
        </p:nvSpPr>
        <p:spPr>
          <a:xfrm>
            <a:off x="5547950" y="9303522"/>
            <a:ext cx="2971800" cy="458787"/>
          </a:xfrm>
        </p:spPr>
        <p:txBody>
          <a:bodyPr/>
          <a:lstStyle/>
          <a:p>
            <a:r>
              <a:rPr lang="en-US" dirty="0"/>
              <a:t>a. </a:t>
            </a:r>
          </a:p>
        </p:txBody>
      </p:sp>
    </p:spTree>
    <p:extLst>
      <p:ext uri="{BB962C8B-B14F-4D97-AF65-F5344CB8AC3E}">
        <p14:creationId xmlns:p14="http://schemas.microsoft.com/office/powerpoint/2010/main" val="33188748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Implementing OEP with alternative assessments like an OER Digital Narrative is crucial in the first-year HBCU composition class. David Green (2016) suggests these alternatives enable students to express their cultural identities and voices creatively, moving away from rigid writing norms. Incorporating a Digital Narrative exposed students to multimedia storytelling, enhancing their written narratives beyond text. Allowing medium choice taps into their diverse interests, fostering motivation, as seen with Deja.</a:t>
            </a:r>
          </a:p>
          <a:p>
            <a:br>
              <a:rPr lang="en-US" sz="1800" b="0" i="0" dirty="0">
                <a:solidFill>
                  <a:srgbClr val="000000"/>
                </a:solidFill>
                <a:effectLst/>
                <a:latin typeface="Söhne"/>
              </a:rPr>
            </a:br>
            <a:endParaRPr lang="en-US" sz="1800" dirty="0"/>
          </a:p>
        </p:txBody>
      </p:sp>
      <p:sp>
        <p:nvSpPr>
          <p:cNvPr id="4" name="Slide Number Placeholder 3"/>
          <p:cNvSpPr>
            <a:spLocks noGrp="1"/>
          </p:cNvSpPr>
          <p:nvPr>
            <p:ph type="sldNum" sz="quarter" idx="5"/>
          </p:nvPr>
        </p:nvSpPr>
        <p:spPr/>
        <p:txBody>
          <a:bodyPr/>
          <a:lstStyle/>
          <a:p>
            <a:fld id="{B5B7B631-3CFD-4B91-A752-67E9509B131C}" type="slidenum">
              <a:rPr lang="en-US" smtClean="0"/>
              <a:t>19</a:t>
            </a:fld>
            <a:endParaRPr lang="en-US"/>
          </a:p>
        </p:txBody>
      </p:sp>
    </p:spTree>
    <p:extLst>
      <p:ext uri="{BB962C8B-B14F-4D97-AF65-F5344CB8AC3E}">
        <p14:creationId xmlns:p14="http://schemas.microsoft.com/office/powerpoint/2010/main" val="206776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100" dirty="0">
                <a:cs typeface="Times New Roman" panose="02020603050405020304" pitchFamily="18" charset="0"/>
              </a:rPr>
              <a:t>Initially our department adopted OER to replace expensive textbooks as many students would not purchase one. OER levels the playing field as the text is available from day one, can be downloaded on any device. My goal was to understand how instruction should evolve so that I am not teaching as if the only change was the transition from a print text to an E-text. </a:t>
            </a:r>
            <a:endParaRPr lang="en-US" dirty="0"/>
          </a:p>
        </p:txBody>
      </p:sp>
      <p:sp>
        <p:nvSpPr>
          <p:cNvPr id="4" name="Slide Number Placeholder 3"/>
          <p:cNvSpPr>
            <a:spLocks noGrp="1"/>
          </p:cNvSpPr>
          <p:nvPr>
            <p:ph type="sldNum" sz="quarter" idx="5"/>
          </p:nvPr>
        </p:nvSpPr>
        <p:spPr/>
        <p:txBody>
          <a:bodyPr/>
          <a:lstStyle/>
          <a:p>
            <a:fld id="{B5B7B631-3CFD-4B91-A752-67E9509B131C}" type="slidenum">
              <a:rPr lang="en-US" smtClean="0"/>
              <a:t>2</a:t>
            </a:fld>
            <a:endParaRPr lang="en-US"/>
          </a:p>
        </p:txBody>
      </p:sp>
    </p:spTree>
    <p:extLst>
      <p:ext uri="{BB962C8B-B14F-4D97-AF65-F5344CB8AC3E}">
        <p14:creationId xmlns:p14="http://schemas.microsoft.com/office/powerpoint/2010/main" val="21308503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This personalized approach enabled them to expand their existing skills and knowledge, building their confidence. As well, tailoring instruction to accommodate students' varying learning styles, abilities, and backgrounds acknowledged and respected their individuality.</a:t>
            </a:r>
          </a:p>
        </p:txBody>
      </p:sp>
      <p:sp>
        <p:nvSpPr>
          <p:cNvPr id="4" name="Slide Number Placeholder 3"/>
          <p:cNvSpPr>
            <a:spLocks noGrp="1"/>
          </p:cNvSpPr>
          <p:nvPr>
            <p:ph type="sldNum" sz="quarter" idx="5"/>
          </p:nvPr>
        </p:nvSpPr>
        <p:spPr/>
        <p:txBody>
          <a:bodyPr/>
          <a:lstStyle/>
          <a:p>
            <a:fld id="{B5B7B631-3CFD-4B91-A752-67E9509B131C}" type="slidenum">
              <a:rPr lang="en-US" smtClean="0"/>
              <a:t>20</a:t>
            </a:fld>
            <a:endParaRPr lang="en-US"/>
          </a:p>
        </p:txBody>
      </p:sp>
    </p:spTree>
    <p:extLst>
      <p:ext uri="{BB962C8B-B14F-4D97-AF65-F5344CB8AC3E}">
        <p14:creationId xmlns:p14="http://schemas.microsoft.com/office/powerpoint/2010/main" val="29255895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trike="sngStrike" dirty="0"/>
          </a:p>
        </p:txBody>
      </p:sp>
      <p:sp>
        <p:nvSpPr>
          <p:cNvPr id="4" name="Slide Number Placeholder 3"/>
          <p:cNvSpPr>
            <a:spLocks noGrp="1"/>
          </p:cNvSpPr>
          <p:nvPr>
            <p:ph type="sldNum" sz="quarter" idx="5"/>
          </p:nvPr>
        </p:nvSpPr>
        <p:spPr/>
        <p:txBody>
          <a:bodyPr/>
          <a:lstStyle/>
          <a:p>
            <a:fld id="{B5B7B631-3CFD-4B91-A752-67E9509B131C}" type="slidenum">
              <a:rPr lang="en-US" smtClean="0"/>
              <a:t>21</a:t>
            </a:fld>
            <a:endParaRPr lang="en-US"/>
          </a:p>
        </p:txBody>
      </p:sp>
    </p:spTree>
    <p:extLst>
      <p:ext uri="{BB962C8B-B14F-4D97-AF65-F5344CB8AC3E}">
        <p14:creationId xmlns:p14="http://schemas.microsoft.com/office/powerpoint/2010/main" val="18550295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Can OER/OEP help instructors to construct meaningful assignments that discourage the use of AI? In the alternative, can it suggest ways to incorporate AI into the curriculum? I would also love to see our department develop our own “OER Repository” for the 1st year composition courses. This would encourage openness and sharing of resources. It would help adjuncts and other faculty who have workload and time constraints. Ideally we could also coordinate our efforts with the librarians so we could leverage their expertise in curating materials from OER repositories that are specifically relevant to the first-year composition course content.</a:t>
            </a:r>
          </a:p>
        </p:txBody>
      </p:sp>
      <p:sp>
        <p:nvSpPr>
          <p:cNvPr id="4" name="Slide Number Placeholder 3"/>
          <p:cNvSpPr>
            <a:spLocks noGrp="1"/>
          </p:cNvSpPr>
          <p:nvPr>
            <p:ph type="sldNum" sz="quarter" idx="5"/>
          </p:nvPr>
        </p:nvSpPr>
        <p:spPr/>
        <p:txBody>
          <a:bodyPr/>
          <a:lstStyle/>
          <a:p>
            <a:fld id="{B5B7B631-3CFD-4B91-A752-67E9509B131C}" type="slidenum">
              <a:rPr lang="en-US" smtClean="0"/>
              <a:t>22</a:t>
            </a:fld>
            <a:endParaRPr lang="en-US"/>
          </a:p>
        </p:txBody>
      </p:sp>
    </p:spTree>
    <p:extLst>
      <p:ext uri="{BB962C8B-B14F-4D97-AF65-F5344CB8AC3E}">
        <p14:creationId xmlns:p14="http://schemas.microsoft.com/office/powerpoint/2010/main" val="21498337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B7B631-3CFD-4B91-A752-67E9509B131C}" type="slidenum">
              <a:rPr lang="en-US" smtClean="0"/>
              <a:t>23</a:t>
            </a:fld>
            <a:endParaRPr lang="en-US"/>
          </a:p>
        </p:txBody>
      </p:sp>
    </p:spTree>
    <p:extLst>
      <p:ext uri="{BB962C8B-B14F-4D97-AF65-F5344CB8AC3E}">
        <p14:creationId xmlns:p14="http://schemas.microsoft.com/office/powerpoint/2010/main" val="17549936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B7B631-3CFD-4B91-A752-67E9509B131C}" type="slidenum">
              <a:rPr lang="en-US" smtClean="0"/>
              <a:t>24</a:t>
            </a:fld>
            <a:endParaRPr lang="en-US"/>
          </a:p>
        </p:txBody>
      </p:sp>
    </p:spTree>
    <p:extLst>
      <p:ext uri="{BB962C8B-B14F-4D97-AF65-F5344CB8AC3E}">
        <p14:creationId xmlns:p14="http://schemas.microsoft.com/office/powerpoint/2010/main" val="32379533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B7B631-3CFD-4B91-A752-67E9509B131C}" type="slidenum">
              <a:rPr lang="en-US" smtClean="0"/>
              <a:t>25</a:t>
            </a:fld>
            <a:endParaRPr lang="en-US"/>
          </a:p>
        </p:txBody>
      </p:sp>
    </p:spTree>
    <p:extLst>
      <p:ext uri="{BB962C8B-B14F-4D97-AF65-F5344CB8AC3E}">
        <p14:creationId xmlns:p14="http://schemas.microsoft.com/office/powerpoint/2010/main" val="3592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B7B631-3CFD-4B91-A752-67E9509B131C}" type="slidenum">
              <a:rPr lang="en-US" smtClean="0"/>
              <a:t>3</a:t>
            </a:fld>
            <a:endParaRPr lang="en-US"/>
          </a:p>
        </p:txBody>
      </p:sp>
    </p:spTree>
    <p:extLst>
      <p:ext uri="{BB962C8B-B14F-4D97-AF65-F5344CB8AC3E}">
        <p14:creationId xmlns:p14="http://schemas.microsoft.com/office/powerpoint/2010/main" val="510811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0" dirty="0">
                <a:solidFill>
                  <a:srgbClr val="0F0F0F"/>
                </a:solidFill>
                <a:effectLst/>
                <a:ea typeface="Times New Roman" panose="02020603050405020304" pitchFamily="18" charset="0"/>
              </a:rPr>
              <a:t>This strand emphasizes two key themes: 1)  prioritizing the enhancement of students' writing proficiency crucial for the success of HBCU students, and 2) challenging traditional approaches that focus solely on grammar correctness. A deficit perspective </a:t>
            </a:r>
            <a:r>
              <a:rPr lang="en-US" sz="1100" kern="0" dirty="0">
                <a:solidFill>
                  <a:srgbClr val="0F0F0F"/>
                </a:solidFill>
                <a:ea typeface="Times New Roman" panose="02020603050405020304" pitchFamily="18" charset="0"/>
              </a:rPr>
              <a:t>o</a:t>
            </a:r>
            <a:r>
              <a:rPr lang="en-US" sz="1100" kern="0" dirty="0">
                <a:solidFill>
                  <a:srgbClr val="0F0F0F"/>
                </a:solidFill>
                <a:effectLst/>
                <a:ea typeface="Times New Roman" panose="02020603050405020304" pitchFamily="18" charset="0"/>
              </a:rPr>
              <a:t>f writing assessment should be abandoned since it disproportionately affects non-traditional, first-generation, and also African-American male students, leading to writing anxiety. This aligns with my study's approach of rethinking assessment through multimodal projects and culturally relevant curriculum that incorporates social justice issues to foster critical awareness.</a:t>
            </a:r>
            <a:endParaRPr lang="en-US" sz="1100" dirty="0"/>
          </a:p>
        </p:txBody>
      </p:sp>
      <p:sp>
        <p:nvSpPr>
          <p:cNvPr id="4" name="Slide Number Placeholder 3"/>
          <p:cNvSpPr>
            <a:spLocks noGrp="1"/>
          </p:cNvSpPr>
          <p:nvPr>
            <p:ph type="sldNum" sz="quarter" idx="5"/>
          </p:nvPr>
        </p:nvSpPr>
        <p:spPr/>
        <p:txBody>
          <a:bodyPr/>
          <a:lstStyle/>
          <a:p>
            <a:fld id="{B5B7B631-3CFD-4B91-A752-67E9509B131C}" type="slidenum">
              <a:rPr lang="en-US" smtClean="0"/>
              <a:t>4</a:t>
            </a:fld>
            <a:endParaRPr lang="en-US"/>
          </a:p>
        </p:txBody>
      </p:sp>
    </p:spTree>
    <p:extLst>
      <p:ext uri="{BB962C8B-B14F-4D97-AF65-F5344CB8AC3E}">
        <p14:creationId xmlns:p14="http://schemas.microsoft.com/office/powerpoint/2010/main" val="910964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Several studies noted the many benefits of OER for students, from cost-savings to accessibility, increased engagement, and improved academic success. Several authors stressed a shift towards focusing on innovative OEP. Students can be producers and co-creators of knowledge. </a:t>
            </a:r>
          </a:p>
        </p:txBody>
      </p:sp>
      <p:sp>
        <p:nvSpPr>
          <p:cNvPr id="4" name="Slide Number Placeholder 3"/>
          <p:cNvSpPr>
            <a:spLocks noGrp="1"/>
          </p:cNvSpPr>
          <p:nvPr>
            <p:ph type="sldNum" sz="quarter" idx="5"/>
          </p:nvPr>
        </p:nvSpPr>
        <p:spPr/>
        <p:txBody>
          <a:bodyPr/>
          <a:lstStyle/>
          <a:p>
            <a:fld id="{B5B7B631-3CFD-4B91-A752-67E9509B131C}" type="slidenum">
              <a:rPr lang="en-US" smtClean="0"/>
              <a:t>5</a:t>
            </a:fld>
            <a:endParaRPr lang="en-US"/>
          </a:p>
        </p:txBody>
      </p:sp>
    </p:spTree>
    <p:extLst>
      <p:ext uri="{BB962C8B-B14F-4D97-AF65-F5344CB8AC3E}">
        <p14:creationId xmlns:p14="http://schemas.microsoft.com/office/powerpoint/2010/main" val="1424851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indent="0" fontAlgn="auto">
              <a:lnSpc>
                <a:spcPct val="100000"/>
              </a:lnSpc>
              <a:spcBef>
                <a:spcPts val="0"/>
              </a:spcBef>
              <a:spcAft>
                <a:spcPts val="0"/>
              </a:spcAft>
              <a:buClrTx/>
              <a:buSzTx/>
              <a:buFontTx/>
              <a:buNone/>
              <a:tabLst/>
              <a:defRPr/>
            </a:pPr>
            <a:r>
              <a:rPr lang="en-US" sz="1100" dirty="0"/>
              <a:t>My study is informed through the lens of social learning perspectives which stress that social interaction is crucial to the development of literacy learning.  </a:t>
            </a:r>
            <a:r>
              <a:rPr lang="en-US" sz="1100" b="1" dirty="0"/>
              <a:t>Social Constructivism </a:t>
            </a:r>
            <a:r>
              <a:rPr lang="en-US" sz="1100" dirty="0"/>
              <a:t>– interaction with others is central to learning. </a:t>
            </a:r>
            <a:r>
              <a:rPr lang="en-US" sz="1100" b="1" dirty="0"/>
              <a:t>New Literacies </a:t>
            </a:r>
            <a:r>
              <a:rPr lang="en-US" sz="1100" dirty="0"/>
              <a:t>expands the idea of literacy beyond print and suggests students need 21st century skills to communicate in a digital environment, </a:t>
            </a:r>
            <a:r>
              <a:rPr lang="en-US" sz="1100" b="1" dirty="0"/>
              <a:t>Multimodal Literacies</a:t>
            </a:r>
            <a:r>
              <a:rPr lang="en-US" sz="1100" dirty="0"/>
              <a:t> –multimodal assignments leverage a variety of media formats which was important to my study since traditional writing instruction is insufficient for the 21st century. </a:t>
            </a:r>
            <a:r>
              <a:rPr lang="en-US" sz="1100" b="1" dirty="0"/>
              <a:t>Critical Literacy </a:t>
            </a:r>
            <a:r>
              <a:rPr lang="en-US" sz="1100" dirty="0"/>
              <a:t>means teaching students to question and examine their world – awareness of social justice issues is important in the HBCU setting.</a:t>
            </a:r>
          </a:p>
        </p:txBody>
      </p:sp>
      <p:sp>
        <p:nvSpPr>
          <p:cNvPr id="4" name="Slide Number Placeholder 3"/>
          <p:cNvSpPr>
            <a:spLocks noGrp="1"/>
          </p:cNvSpPr>
          <p:nvPr>
            <p:ph type="sldNum" sz="quarter" idx="5"/>
          </p:nvPr>
        </p:nvSpPr>
        <p:spPr/>
        <p:txBody>
          <a:bodyPr/>
          <a:lstStyle/>
          <a:p>
            <a:fld id="{B5B7B631-3CFD-4B91-A752-67E9509B131C}" type="slidenum">
              <a:rPr lang="en-US" smtClean="0"/>
              <a:t>6</a:t>
            </a:fld>
            <a:endParaRPr lang="en-US"/>
          </a:p>
        </p:txBody>
      </p:sp>
    </p:spTree>
    <p:extLst>
      <p:ext uri="{BB962C8B-B14F-4D97-AF65-F5344CB8AC3E}">
        <p14:creationId xmlns:p14="http://schemas.microsoft.com/office/powerpoint/2010/main" val="3825809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AR  is ongoing recursive cycles of planning, implementing, and reflecting.. AR aims to address practical issues through these iterative cycles. It emphasizes </a:t>
            </a:r>
            <a:r>
              <a:rPr lang="en-US" sz="1100" b="1" dirty="0"/>
              <a:t>emergent design, </a:t>
            </a:r>
            <a:r>
              <a:rPr lang="en-US" sz="1100" dirty="0"/>
              <a:t>meaning that the research evolves and adapts based on ongoing data collection and analysis. The ultimate goal is to bring about positive change in the educational context. </a:t>
            </a:r>
          </a:p>
        </p:txBody>
      </p:sp>
      <p:sp>
        <p:nvSpPr>
          <p:cNvPr id="4" name="Slide Number Placeholder 3"/>
          <p:cNvSpPr>
            <a:spLocks noGrp="1"/>
          </p:cNvSpPr>
          <p:nvPr>
            <p:ph type="sldNum" sz="quarter" idx="5"/>
          </p:nvPr>
        </p:nvSpPr>
        <p:spPr/>
        <p:txBody>
          <a:bodyPr/>
          <a:lstStyle/>
          <a:p>
            <a:fld id="{B5B7B631-3CFD-4B91-A752-67E9509B131C}" type="slidenum">
              <a:rPr lang="en-US" smtClean="0"/>
              <a:t>7</a:t>
            </a:fld>
            <a:endParaRPr lang="en-US"/>
          </a:p>
        </p:txBody>
      </p:sp>
    </p:spTree>
    <p:extLst>
      <p:ext uri="{BB962C8B-B14F-4D97-AF65-F5344CB8AC3E}">
        <p14:creationId xmlns:p14="http://schemas.microsoft.com/office/powerpoint/2010/main" val="3788221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100" dirty="0"/>
              <a:t>Through the process of data analysis, I identified the emergence of four overlapping themes. Findings indicate that embracing OER/OEP …</a:t>
            </a:r>
          </a:p>
        </p:txBody>
      </p:sp>
      <p:sp>
        <p:nvSpPr>
          <p:cNvPr id="4" name="Slide Number Placeholder 3"/>
          <p:cNvSpPr>
            <a:spLocks noGrp="1"/>
          </p:cNvSpPr>
          <p:nvPr>
            <p:ph type="sldNum" sz="quarter" idx="5"/>
          </p:nvPr>
        </p:nvSpPr>
        <p:spPr/>
        <p:txBody>
          <a:bodyPr/>
          <a:lstStyle/>
          <a:p>
            <a:fld id="{B5B7B631-3CFD-4B91-A752-67E9509B131C}" type="slidenum">
              <a:rPr lang="en-US" smtClean="0"/>
              <a:t>8</a:t>
            </a:fld>
            <a:endParaRPr lang="en-US"/>
          </a:p>
        </p:txBody>
      </p:sp>
    </p:spTree>
    <p:extLst>
      <p:ext uri="{BB962C8B-B14F-4D97-AF65-F5344CB8AC3E}">
        <p14:creationId xmlns:p14="http://schemas.microsoft.com/office/powerpoint/2010/main" val="1596606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Students watched Adichie's TED Talk, "Danger of a Single Story" (2009), and engaged in a discussion forum where they analyzed its role as a counter-narrative and connected the message to contemporary stereotypes. They supported each other by acknowledging, affirming, and responding to peers' posts. Similar to reflective listening in verbal conversations, students, like Kennedy, reiterated their classmates' points to enhance clarity and coherence in writing. While online discussion forums aren't OER, using participatory technologies for interaction around OER demonstrates OEP. Although discussions can occur without OER, the digital format's accessibility, coupled with virtual discussions, has advantages such as inclusivity and accessibility, aligning with the mission of HBCU to ensure everyone's voice is heard, including those from historically marginalized communities.</a:t>
            </a:r>
          </a:p>
          <a:p>
            <a:endParaRPr lang="en-US" strike="sngStrike" dirty="0"/>
          </a:p>
        </p:txBody>
      </p:sp>
      <p:sp>
        <p:nvSpPr>
          <p:cNvPr id="4" name="Slide Number Placeholder 3"/>
          <p:cNvSpPr>
            <a:spLocks noGrp="1"/>
          </p:cNvSpPr>
          <p:nvPr>
            <p:ph type="sldNum" sz="quarter" idx="5"/>
          </p:nvPr>
        </p:nvSpPr>
        <p:spPr/>
        <p:txBody>
          <a:bodyPr/>
          <a:lstStyle/>
          <a:p>
            <a:fld id="{B5B7B631-3CFD-4B91-A752-67E9509B131C}" type="slidenum">
              <a:rPr lang="en-US" smtClean="0"/>
              <a:t>9</a:t>
            </a:fld>
            <a:endParaRPr lang="en-US" dirty="0"/>
          </a:p>
        </p:txBody>
      </p:sp>
    </p:spTree>
    <p:extLst>
      <p:ext uri="{BB962C8B-B14F-4D97-AF65-F5344CB8AC3E}">
        <p14:creationId xmlns:p14="http://schemas.microsoft.com/office/powerpoint/2010/main" val="12694372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11/30/2023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11/30/2023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11/30/2023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proxy-su.researchport.umd.edu/login?url=https://search.ebscohost.com/login.aspx?direct=true&amp;db=eric&amp;AN=EJ1152012&amp;site=ehost-live"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doi.org/10.1080/00098655.2013.875883" TargetMode="External"/><Relationship Id="rId5" Type="http://schemas.openxmlformats.org/officeDocument/2006/relationships/hyperlink" Target="https://repositories.lib.utexas.edu/handle/2152/75573" TargetMode="External"/><Relationship Id="rId4" Type="http://schemas.openxmlformats.org/officeDocument/2006/relationships/hyperlink" Target="http://proxy-su.researchport.umd.edu/login?url=https://www.proquest.com/dissertations-theses/curriculum-approaches-hbcu-students-confidence/docview/2358737571/se-2?accountid=28711"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earch.ebscohost.com/login.aspx?direct=true&amp;db=ufh&amp;AN=44224887&amp;lang=es&amp;site=ehost-live"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earch.ebscohost.com/login.aspx?direct=true&amp;db=eric&amp;AN=EJ972859&amp;site=ehost-live" TargetMode="External"/><Relationship Id="rId4" Type="http://schemas.openxmlformats.org/officeDocument/2006/relationships/hyperlink" Target="https://doi.org/https:/doi.org/10.1016/j.compcom.2017.12.006"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proxy-su.researchport.umd.edu/login?url=https://search.ebscohost.com/login.aspx?direct=true&amp;db=eric&amp;AN=EJ1011667&amp;site=ehost-live"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41013-C27E-458E-AC45-A50A955DB309}"/>
              </a:ext>
            </a:extLst>
          </p:cNvPr>
          <p:cNvSpPr>
            <a:spLocks noGrp="1"/>
          </p:cNvSpPr>
          <p:nvPr>
            <p:ph type="ctrTitle"/>
          </p:nvPr>
        </p:nvSpPr>
        <p:spPr/>
        <p:txBody>
          <a:bodyPr/>
          <a:lstStyle/>
          <a:p>
            <a:r>
              <a:rPr lang="en-US" dirty="0"/>
              <a:t>Innovating First-Year Composition</a:t>
            </a:r>
          </a:p>
        </p:txBody>
      </p:sp>
      <p:sp>
        <p:nvSpPr>
          <p:cNvPr id="3" name="Subtitle 2">
            <a:extLst>
              <a:ext uri="{FF2B5EF4-FFF2-40B4-BE49-F238E27FC236}">
                <a16:creationId xmlns:a16="http://schemas.microsoft.com/office/drawing/2014/main" id="{95BFB75D-3897-4793-902A-08DB61336EAD}"/>
              </a:ext>
            </a:extLst>
          </p:cNvPr>
          <p:cNvSpPr>
            <a:spLocks noGrp="1"/>
          </p:cNvSpPr>
          <p:nvPr>
            <p:ph type="subTitle" idx="1"/>
          </p:nvPr>
        </p:nvSpPr>
        <p:spPr/>
        <p:txBody>
          <a:bodyPr>
            <a:normAutofit lnSpcReduction="10000"/>
          </a:bodyPr>
          <a:lstStyle/>
          <a:p>
            <a:r>
              <a:rPr lang="en-US" sz="2200" dirty="0"/>
              <a:t>Utilizing Open-Educational Resources (OER) and Introducing Open-Educational Pedagogies (OEP) in a First-Year Composition Course at a Historically Black College or University</a:t>
            </a:r>
          </a:p>
        </p:txBody>
      </p:sp>
      <p:sp>
        <p:nvSpPr>
          <p:cNvPr id="4" name="TextBox 3">
            <a:extLst>
              <a:ext uri="{FF2B5EF4-FFF2-40B4-BE49-F238E27FC236}">
                <a16:creationId xmlns:a16="http://schemas.microsoft.com/office/drawing/2014/main" id="{6FDAE0FB-8B97-632F-0B7C-FC804F19A77E}"/>
              </a:ext>
            </a:extLst>
          </p:cNvPr>
          <p:cNvSpPr txBox="1"/>
          <p:nvPr/>
        </p:nvSpPr>
        <p:spPr>
          <a:xfrm>
            <a:off x="390525" y="6286500"/>
            <a:ext cx="1778051" cy="369332"/>
          </a:xfrm>
          <a:prstGeom prst="rect">
            <a:avLst/>
          </a:prstGeom>
          <a:noFill/>
        </p:spPr>
        <p:txBody>
          <a:bodyPr wrap="none" rtlCol="0">
            <a:spAutoFit/>
          </a:bodyPr>
          <a:lstStyle/>
          <a:p>
            <a:r>
              <a:rPr lang="en-US" i="1" dirty="0"/>
              <a:t> by Mari-jo Ulbricht</a:t>
            </a:r>
          </a:p>
        </p:txBody>
      </p:sp>
    </p:spTree>
    <p:extLst>
      <p:ext uri="{BB962C8B-B14F-4D97-AF65-F5344CB8AC3E}">
        <p14:creationId xmlns:p14="http://schemas.microsoft.com/office/powerpoint/2010/main" val="2814773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91F77E6-4D65-BD4D-9F94-70D33B91922D}"/>
              </a:ext>
            </a:extLst>
          </p:cNvPr>
          <p:cNvSpPr txBox="1"/>
          <p:nvPr/>
        </p:nvSpPr>
        <p:spPr>
          <a:xfrm>
            <a:off x="2197510" y="693174"/>
            <a:ext cx="7890387" cy="1261884"/>
          </a:xfrm>
          <a:prstGeom prst="rect">
            <a:avLst/>
          </a:prstGeom>
          <a:noFill/>
        </p:spPr>
        <p:txBody>
          <a:bodyPr wrap="square" rtlCol="0">
            <a:spAutoFit/>
          </a:bodyPr>
          <a:lstStyle/>
          <a:p>
            <a:pPr algn="ctr"/>
            <a:r>
              <a:rPr lang="en-US" sz="4000" noProof="0"/>
              <a:t>Data: Social Nature of Writing (cont.)</a:t>
            </a:r>
          </a:p>
          <a:p>
            <a:r>
              <a:rPr lang="en-US" noProof="0"/>
              <a:t>Jamal’s Post: Danger of a Single Story Part 2</a:t>
            </a:r>
            <a:br>
              <a:rPr lang="en-US" noProof="0"/>
            </a:br>
            <a:endParaRPr lang="en-US" dirty="0"/>
          </a:p>
        </p:txBody>
      </p:sp>
      <p:pic>
        <p:nvPicPr>
          <p:cNvPr id="6" name="Picture 5" descr="A screenshot of a computer&#10;&#10;Description automatically generated">
            <a:extLst>
              <a:ext uri="{FF2B5EF4-FFF2-40B4-BE49-F238E27FC236}">
                <a16:creationId xmlns:a16="http://schemas.microsoft.com/office/drawing/2014/main" id="{E827F68C-CC55-B4E6-3358-7D6219EAA940}"/>
              </a:ext>
            </a:extLst>
          </p:cNvPr>
          <p:cNvPicPr>
            <a:picLocks noChangeAspect="1"/>
          </p:cNvPicPr>
          <p:nvPr/>
        </p:nvPicPr>
        <p:blipFill>
          <a:blip r:embed="rId3"/>
          <a:stretch>
            <a:fillRect/>
          </a:stretch>
        </p:blipFill>
        <p:spPr>
          <a:xfrm>
            <a:off x="3238101" y="1651820"/>
            <a:ext cx="5715798" cy="4513006"/>
          </a:xfrm>
          <a:prstGeom prst="rect">
            <a:avLst/>
          </a:prstGeom>
        </p:spPr>
      </p:pic>
    </p:spTree>
    <p:extLst>
      <p:ext uri="{BB962C8B-B14F-4D97-AF65-F5344CB8AC3E}">
        <p14:creationId xmlns:p14="http://schemas.microsoft.com/office/powerpoint/2010/main" val="3209177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91F77E6-4D65-BD4D-9F94-70D33B91922D}"/>
              </a:ext>
            </a:extLst>
          </p:cNvPr>
          <p:cNvSpPr txBox="1"/>
          <p:nvPr/>
        </p:nvSpPr>
        <p:spPr>
          <a:xfrm>
            <a:off x="2197510" y="693174"/>
            <a:ext cx="7890387" cy="7355860"/>
          </a:xfrm>
          <a:prstGeom prst="rect">
            <a:avLst/>
          </a:prstGeom>
          <a:noFill/>
        </p:spPr>
        <p:txBody>
          <a:bodyPr wrap="square" rtlCol="0">
            <a:spAutoFit/>
          </a:bodyPr>
          <a:lstStyle/>
          <a:p>
            <a:r>
              <a:rPr lang="en-US" sz="4000" noProof="0" dirty="0"/>
              <a:t>Data: Culturally Responsive Pedagogy</a:t>
            </a:r>
            <a:br>
              <a:rPr lang="en-US" noProof="0" dirty="0"/>
            </a:br>
            <a:r>
              <a:rPr lang="en-US" dirty="0"/>
              <a:t>Excerpt from Katie’s Illustration Essay</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“That [TED Talk] influenced some things I had to say about what I wrote about in the essay. Then I was reading other articles about stereotypes and stuff like that. So that really changed it because I knew some of the stuff I was writing about. I actually read it and learned more and how in-depth it goes. It was just real eye-opening. It was nice to do.” (Follow-up Interview, Katie)</a:t>
            </a:r>
            <a:endParaRPr lang="en-US" sz="1800" dirty="0">
              <a:effectLst/>
              <a:latin typeface="Times New Roman" panose="02020603050405020304" pitchFamily="18" charset="0"/>
              <a:ea typeface="Calibri" panose="020F0502020204030204" pitchFamily="34" charset="0"/>
            </a:endParaRPr>
          </a:p>
          <a:p>
            <a:endParaRPr lang="en-US" dirty="0"/>
          </a:p>
          <a:p>
            <a:endParaRPr lang="en-US" dirty="0"/>
          </a:p>
          <a:p>
            <a:endParaRPr lang="en-US" dirty="0"/>
          </a:p>
          <a:p>
            <a:endParaRPr lang="en-US" dirty="0"/>
          </a:p>
          <a:p>
            <a:endParaRPr lang="en-US" dirty="0"/>
          </a:p>
          <a:p>
            <a:endParaRPr lang="en-US" dirty="0"/>
          </a:p>
        </p:txBody>
      </p:sp>
      <p:pic>
        <p:nvPicPr>
          <p:cNvPr id="3" name="Picture 2" descr="A close up of a text&#10;&#10;Description automatically generated">
            <a:extLst>
              <a:ext uri="{FF2B5EF4-FFF2-40B4-BE49-F238E27FC236}">
                <a16:creationId xmlns:a16="http://schemas.microsoft.com/office/drawing/2014/main" id="{D8637147-82BF-C8CB-7751-AAF073A0274B}"/>
              </a:ext>
            </a:extLst>
          </p:cNvPr>
          <p:cNvPicPr>
            <a:picLocks noChangeAspect="1"/>
          </p:cNvPicPr>
          <p:nvPr/>
        </p:nvPicPr>
        <p:blipFill>
          <a:blip r:embed="rId3"/>
          <a:stretch>
            <a:fillRect/>
          </a:stretch>
        </p:blipFill>
        <p:spPr>
          <a:xfrm>
            <a:off x="2861811" y="1806652"/>
            <a:ext cx="6468378" cy="2715004"/>
          </a:xfrm>
          <a:prstGeom prst="rect">
            <a:avLst/>
          </a:prstGeom>
        </p:spPr>
      </p:pic>
    </p:spTree>
    <p:extLst>
      <p:ext uri="{BB962C8B-B14F-4D97-AF65-F5344CB8AC3E}">
        <p14:creationId xmlns:p14="http://schemas.microsoft.com/office/powerpoint/2010/main" val="2506874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91F77E6-4D65-BD4D-9F94-70D33B91922D}"/>
              </a:ext>
            </a:extLst>
          </p:cNvPr>
          <p:cNvSpPr txBox="1"/>
          <p:nvPr/>
        </p:nvSpPr>
        <p:spPr>
          <a:xfrm>
            <a:off x="1519084" y="693174"/>
            <a:ext cx="9261987" cy="5416868"/>
          </a:xfrm>
          <a:prstGeom prst="rect">
            <a:avLst/>
          </a:prstGeom>
          <a:noFill/>
        </p:spPr>
        <p:txBody>
          <a:bodyPr wrap="square" rtlCol="0">
            <a:spAutoFit/>
          </a:bodyPr>
          <a:lstStyle/>
          <a:p>
            <a:r>
              <a:rPr lang="en-US" sz="4000" noProof="0"/>
              <a:t>Data: Culturally Responsive Pedagogy (cont.)</a:t>
            </a:r>
            <a:br>
              <a:rPr lang="en-US" noProof="0"/>
            </a:br>
            <a:r>
              <a:rPr lang="en-US"/>
              <a:t>Excerpt from Kaia’s Cause/Effect Essay</a:t>
            </a:r>
          </a:p>
          <a:p>
            <a:endParaRPr lang="en-US"/>
          </a:p>
          <a:p>
            <a:endParaRPr lang="en-US"/>
          </a:p>
          <a:p>
            <a:endParaRPr lang="en-US"/>
          </a:p>
          <a:p>
            <a:endParaRPr lang="en-US"/>
          </a:p>
          <a:p>
            <a:endParaRPr lang="en-US"/>
          </a:p>
          <a:p>
            <a:endParaRPr lang="en-US"/>
          </a:p>
          <a:p>
            <a:endParaRPr lang="en-US"/>
          </a:p>
          <a:p>
            <a:endParaRPr lang="en-US"/>
          </a:p>
          <a:p>
            <a:endParaRPr lang="en-US"/>
          </a:p>
          <a:p>
            <a:endParaRPr lang="en-US" sz="1800">
              <a:effectLst/>
              <a:latin typeface="Times New Roman" panose="02020603050405020304" pitchFamily="18" charset="0"/>
              <a:ea typeface="Times New Roman" panose="02020603050405020304" pitchFamily="18" charset="0"/>
            </a:endParaRPr>
          </a:p>
          <a:p>
            <a:endParaRPr lang="en-US"/>
          </a:p>
          <a:p>
            <a:endParaRPr lang="en-US"/>
          </a:p>
          <a:p>
            <a:endParaRPr lang="en-US"/>
          </a:p>
          <a:p>
            <a:endParaRPr lang="en-US"/>
          </a:p>
          <a:p>
            <a:endParaRPr lang="en-US"/>
          </a:p>
          <a:p>
            <a:endParaRPr lang="en-US" dirty="0"/>
          </a:p>
        </p:txBody>
      </p:sp>
      <p:pic>
        <p:nvPicPr>
          <p:cNvPr id="5" name="Picture 4" descr="A screenshot of a text&#10;&#10;Description automatically generated">
            <a:extLst>
              <a:ext uri="{FF2B5EF4-FFF2-40B4-BE49-F238E27FC236}">
                <a16:creationId xmlns:a16="http://schemas.microsoft.com/office/drawing/2014/main" id="{7130F630-0FC3-EC71-76D7-26B49C1D78E8}"/>
              </a:ext>
            </a:extLst>
          </p:cNvPr>
          <p:cNvPicPr>
            <a:picLocks noChangeAspect="1"/>
          </p:cNvPicPr>
          <p:nvPr/>
        </p:nvPicPr>
        <p:blipFill>
          <a:blip r:embed="rId3"/>
          <a:stretch>
            <a:fillRect/>
          </a:stretch>
        </p:blipFill>
        <p:spPr>
          <a:xfrm>
            <a:off x="3038048" y="1924187"/>
            <a:ext cx="6115904" cy="3553321"/>
          </a:xfrm>
          <a:prstGeom prst="rect">
            <a:avLst/>
          </a:prstGeom>
        </p:spPr>
      </p:pic>
    </p:spTree>
    <p:extLst>
      <p:ext uri="{BB962C8B-B14F-4D97-AF65-F5344CB8AC3E}">
        <p14:creationId xmlns:p14="http://schemas.microsoft.com/office/powerpoint/2010/main" val="2675727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91F77E6-4D65-BD4D-9F94-70D33B91922D}"/>
              </a:ext>
            </a:extLst>
          </p:cNvPr>
          <p:cNvSpPr txBox="1"/>
          <p:nvPr/>
        </p:nvSpPr>
        <p:spPr>
          <a:xfrm>
            <a:off x="1519084" y="693174"/>
            <a:ext cx="9261987" cy="7232749"/>
          </a:xfrm>
          <a:prstGeom prst="rect">
            <a:avLst/>
          </a:prstGeom>
          <a:noFill/>
        </p:spPr>
        <p:txBody>
          <a:bodyPr wrap="square" rtlCol="0">
            <a:spAutoFit/>
          </a:bodyPr>
          <a:lstStyle/>
          <a:p>
            <a:r>
              <a:rPr lang="en-US" sz="4000" noProof="0" dirty="0"/>
              <a:t>Data: Supports the Writing Process</a:t>
            </a:r>
          </a:p>
          <a:p>
            <a:r>
              <a:rPr lang="en-US" sz="1800" i="1" dirty="0">
                <a:effectLst/>
                <a:latin typeface="Times New Roman" panose="02020603050405020304" pitchFamily="18" charset="0"/>
                <a:ea typeface="Calibri" panose="020F0502020204030204" pitchFamily="34" charset="0"/>
              </a:rPr>
              <a:t>Excerpt From </a:t>
            </a:r>
            <a:r>
              <a:rPr lang="en-US" sz="1800" i="1" dirty="0" err="1">
                <a:effectLst/>
                <a:latin typeface="Times New Roman" panose="02020603050405020304" pitchFamily="18" charset="0"/>
                <a:ea typeface="Calibri" panose="020F0502020204030204" pitchFamily="34" charset="0"/>
              </a:rPr>
              <a:t>Cavon’s</a:t>
            </a:r>
            <a:r>
              <a:rPr lang="en-US" sz="1800" i="1" dirty="0">
                <a:effectLst/>
                <a:latin typeface="Times New Roman" panose="02020603050405020304" pitchFamily="18" charset="0"/>
                <a:ea typeface="Calibri" panose="020F0502020204030204" pitchFamily="34" charset="0"/>
              </a:rPr>
              <a:t> “Avoiding Plagiarism Tutorial” Results</a:t>
            </a:r>
            <a:endParaRPr lang="en-US" sz="1800" dirty="0">
              <a:effectLst/>
              <a:latin typeface="Times New Roman" panose="02020603050405020304" pitchFamily="18" charset="0"/>
              <a:ea typeface="Calibri" panose="020F0502020204030204" pitchFamily="34" charset="0"/>
            </a:endParaRPr>
          </a:p>
          <a:p>
            <a:endParaRPr lang="en-US" sz="1800" i="1" dirty="0">
              <a:effectLst/>
              <a:latin typeface="Times New Roman" panose="02020603050405020304" pitchFamily="18" charset="0"/>
              <a:ea typeface="Calibri" panose="020F0502020204030204" pitchFamily="34" charset="0"/>
            </a:endParaRPr>
          </a:p>
          <a:p>
            <a:endParaRPr lang="en-US" sz="1800" i="1" dirty="0">
              <a:effectLst/>
              <a:latin typeface="Times New Roman" panose="02020603050405020304" pitchFamily="18" charset="0"/>
              <a:ea typeface="Calibri" panose="020F0502020204030204" pitchFamily="34" charset="0"/>
            </a:endParaRPr>
          </a:p>
          <a:p>
            <a:endParaRPr lang="en-US" i="1" dirty="0">
              <a:latin typeface="Times New Roman" panose="02020603050405020304" pitchFamily="18" charset="0"/>
              <a:ea typeface="Calibri" panose="020F0502020204030204" pitchFamily="34" charset="0"/>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sz="1800" dirty="0">
              <a:effectLst/>
              <a:latin typeface="Times New Roman" panose="02020603050405020304" pitchFamily="18" charset="0"/>
              <a:ea typeface="Times New Roman" panose="02020603050405020304" pitchFamily="18" charset="0"/>
            </a:endParaRPr>
          </a:p>
          <a:p>
            <a:endParaRPr lang="en-US" dirty="0"/>
          </a:p>
          <a:p>
            <a:r>
              <a:rPr lang="en-US" sz="1600" dirty="0">
                <a:solidFill>
                  <a:srgbClr val="434343"/>
                </a:solidFill>
                <a:effectLst/>
                <a:ea typeface="Roboto" panose="02000000000000000000" pitchFamily="2" charset="0"/>
              </a:rPr>
              <a:t>Yeah, what I liked about using OER is that it broke it down for you, like step by step. or like when we're using the avoiding plagiarism, like what does that mean - plagiarism, and it's something you can go back to when you need it so that you can review when you're doing other stuff later, down the line when you're writing. (Jennifer, Follow-up Interview)</a:t>
            </a:r>
            <a:endParaRPr lang="en-US" sz="1600" dirty="0">
              <a:effectLst/>
              <a:ea typeface="Calibri" panose="020F0502020204030204" pitchFamily="34" charset="0"/>
            </a:endParaRPr>
          </a:p>
          <a:p>
            <a:endParaRPr lang="en-US" dirty="0"/>
          </a:p>
          <a:p>
            <a:endParaRPr lang="en-US" dirty="0"/>
          </a:p>
          <a:p>
            <a:endParaRPr lang="en-US" dirty="0"/>
          </a:p>
          <a:p>
            <a:endParaRPr lang="en-US" dirty="0"/>
          </a:p>
          <a:p>
            <a:endParaRPr lang="en-US" dirty="0"/>
          </a:p>
          <a:p>
            <a:endParaRPr lang="en-US" dirty="0"/>
          </a:p>
        </p:txBody>
      </p:sp>
      <p:pic>
        <p:nvPicPr>
          <p:cNvPr id="2" name="Picture 1" descr="A screenshot of a computer&#10;&#10;Description automatically generated">
            <a:extLst>
              <a:ext uri="{FF2B5EF4-FFF2-40B4-BE49-F238E27FC236}">
                <a16:creationId xmlns:a16="http://schemas.microsoft.com/office/drawing/2014/main" id="{63F68007-AF74-DBD7-1ED5-7D74A23B96C8}"/>
              </a:ext>
            </a:extLst>
          </p:cNvPr>
          <p:cNvPicPr>
            <a:picLocks noChangeAspect="1"/>
          </p:cNvPicPr>
          <p:nvPr/>
        </p:nvPicPr>
        <p:blipFill>
          <a:blip r:embed="rId3"/>
          <a:stretch>
            <a:fillRect/>
          </a:stretch>
        </p:blipFill>
        <p:spPr>
          <a:xfrm>
            <a:off x="3124200" y="1715822"/>
            <a:ext cx="5943600" cy="3426356"/>
          </a:xfrm>
          <a:prstGeom prst="rect">
            <a:avLst/>
          </a:prstGeom>
        </p:spPr>
      </p:pic>
    </p:spTree>
    <p:extLst>
      <p:ext uri="{BB962C8B-B14F-4D97-AF65-F5344CB8AC3E}">
        <p14:creationId xmlns:p14="http://schemas.microsoft.com/office/powerpoint/2010/main" val="2484190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91F77E6-4D65-BD4D-9F94-70D33B91922D}"/>
              </a:ext>
            </a:extLst>
          </p:cNvPr>
          <p:cNvSpPr txBox="1"/>
          <p:nvPr/>
        </p:nvSpPr>
        <p:spPr>
          <a:xfrm>
            <a:off x="1465006" y="710427"/>
            <a:ext cx="9261987" cy="8463855"/>
          </a:xfrm>
          <a:prstGeom prst="rect">
            <a:avLst/>
          </a:prstGeom>
          <a:noFill/>
        </p:spPr>
        <p:txBody>
          <a:bodyPr wrap="square" rtlCol="0">
            <a:spAutoFit/>
          </a:bodyPr>
          <a:lstStyle/>
          <a:p>
            <a:r>
              <a:rPr lang="en-US" sz="4000" noProof="0" dirty="0"/>
              <a:t>Data: Supports the Writing Process</a:t>
            </a:r>
          </a:p>
          <a:p>
            <a:r>
              <a:rPr lang="en-US" sz="1800" i="1" dirty="0">
                <a:effectLst/>
                <a:latin typeface="Times New Roman" panose="02020603050405020304" pitchFamily="18" charset="0"/>
                <a:ea typeface="Google Sans Medium"/>
              </a:rPr>
              <a:t>Excerpt - MLA Activity</a:t>
            </a:r>
            <a:endParaRPr lang="en-US" sz="1800" dirty="0">
              <a:effectLst/>
              <a:latin typeface="Times New Roman" panose="02020603050405020304" pitchFamily="18" charset="0"/>
              <a:ea typeface="Calibri" panose="020F0502020204030204" pitchFamily="34" charset="0"/>
            </a:endParaRPr>
          </a:p>
          <a:p>
            <a:endParaRPr lang="en-US" sz="1800" i="1" dirty="0">
              <a:effectLst/>
              <a:latin typeface="Times New Roman" panose="02020603050405020304" pitchFamily="18" charset="0"/>
              <a:ea typeface="Calibri" panose="020F0502020204030204" pitchFamily="34" charset="0"/>
            </a:endParaRPr>
          </a:p>
          <a:p>
            <a:endParaRPr lang="en-US" sz="1800" i="1" dirty="0">
              <a:effectLst/>
              <a:latin typeface="Times New Roman" panose="02020603050405020304" pitchFamily="18" charset="0"/>
              <a:ea typeface="Calibri" panose="020F0502020204030204" pitchFamily="34" charset="0"/>
            </a:endParaRPr>
          </a:p>
          <a:p>
            <a:endParaRPr lang="en-US" sz="1800" i="1" dirty="0">
              <a:effectLst/>
              <a:latin typeface="Times New Roman" panose="02020603050405020304" pitchFamily="18" charset="0"/>
              <a:ea typeface="Calibri" panose="020F0502020204030204" pitchFamily="34" charset="0"/>
            </a:endParaRPr>
          </a:p>
          <a:p>
            <a:endParaRPr lang="en-US" i="1" dirty="0">
              <a:latin typeface="Times New Roman" panose="02020603050405020304" pitchFamily="18" charset="0"/>
              <a:ea typeface="Calibri" panose="020F0502020204030204" pitchFamily="34" charset="0"/>
            </a:endParaRPr>
          </a:p>
          <a:p>
            <a:endParaRPr lang="en-US" dirty="0"/>
          </a:p>
          <a:p>
            <a:endParaRPr lang="en-US" dirty="0"/>
          </a:p>
          <a:p>
            <a:endParaRPr lang="en-US" dirty="0"/>
          </a:p>
          <a:p>
            <a:endParaRPr lang="en-US" dirty="0"/>
          </a:p>
          <a:p>
            <a:endParaRPr lang="en-US" dirty="0"/>
          </a:p>
          <a:p>
            <a:endParaRPr lang="en-US" dirty="0"/>
          </a:p>
          <a:p>
            <a:endParaRPr lang="en-US" dirty="0"/>
          </a:p>
          <a:p>
            <a:r>
              <a:rPr lang="en-US" dirty="0"/>
              <a:t>Aaron found these types of activities engaging as opposed to passively reading a textbook: “</a:t>
            </a:r>
            <a:r>
              <a:rPr lang="en-US" sz="1800" dirty="0">
                <a:effectLst/>
                <a:latin typeface="Times New Roman" panose="02020603050405020304" pitchFamily="18" charset="0"/>
                <a:ea typeface="Calibri" panose="020F0502020204030204" pitchFamily="34" charset="0"/>
              </a:rPr>
              <a:t>I love hands on …. </a:t>
            </a:r>
            <a:r>
              <a:rPr lang="en-US" sz="1800" dirty="0">
                <a:effectLst/>
                <a:ea typeface="Calibri" panose="020F0502020204030204" pitchFamily="34" charset="0"/>
              </a:rPr>
              <a:t>That's what I'm all about hands-on, rather than reading; I’m just doing it ,,,I actually like doing it then get a walk through when doing it. So that's what I love. (Kennedy and Aaron Follow-up Interview). Kennedy concurred, noting “</a:t>
            </a:r>
            <a:r>
              <a:rPr lang="en-US" sz="1800" dirty="0">
                <a:solidFill>
                  <a:srgbClr val="434343"/>
                </a:solidFill>
                <a:effectLst/>
                <a:latin typeface="Times New Roman" panose="02020603050405020304" pitchFamily="18" charset="0"/>
                <a:ea typeface="Roboto" panose="02000000000000000000" pitchFamily="2" charset="0"/>
              </a:rPr>
              <a:t>It just - it's easy to digest as like a learning tool, and it's effective in what it's teaching … “It was interactive and it makes everything better” (Kennedy and Aaron Follow-up Interview).</a:t>
            </a:r>
            <a:endParaRPr lang="en-US" sz="1800" dirty="0">
              <a:effectLst/>
              <a:latin typeface="Times New Roman" panose="02020603050405020304" pitchFamily="18" charset="0"/>
              <a:ea typeface="Calibri" panose="020F0502020204030204" pitchFamily="34" charset="0"/>
            </a:endParaRPr>
          </a:p>
          <a:p>
            <a:endParaRPr lang="en-US" sz="1800" dirty="0">
              <a:effectLst/>
              <a:ea typeface="Calibri" panose="020F0502020204030204" pitchFamily="34" charset="0"/>
            </a:endParaRPr>
          </a:p>
          <a:p>
            <a:endParaRPr lang="en-US" dirty="0"/>
          </a:p>
          <a:p>
            <a:endParaRPr lang="en-US" sz="1800" dirty="0">
              <a:effectLst/>
              <a:latin typeface="Times New Roman" panose="02020603050405020304" pitchFamily="18" charset="0"/>
              <a:ea typeface="Times New Roman" panose="02020603050405020304" pitchFamily="18" charset="0"/>
            </a:endParaRPr>
          </a:p>
          <a:p>
            <a:endParaRPr lang="en-US" dirty="0"/>
          </a:p>
          <a:p>
            <a:endParaRPr lang="en-US" dirty="0"/>
          </a:p>
          <a:p>
            <a:endParaRPr lang="en-US" dirty="0"/>
          </a:p>
          <a:p>
            <a:endParaRPr lang="en-US" dirty="0"/>
          </a:p>
          <a:p>
            <a:endParaRPr lang="en-US" dirty="0"/>
          </a:p>
          <a:p>
            <a:endParaRPr lang="en-US" dirty="0"/>
          </a:p>
          <a:p>
            <a:endParaRPr lang="en-US" dirty="0"/>
          </a:p>
        </p:txBody>
      </p:sp>
      <p:pic>
        <p:nvPicPr>
          <p:cNvPr id="3" name="Picture 2" descr="A screenshot of a computer&#10;&#10;Description automatically generated">
            <a:extLst>
              <a:ext uri="{FF2B5EF4-FFF2-40B4-BE49-F238E27FC236}">
                <a16:creationId xmlns:a16="http://schemas.microsoft.com/office/drawing/2014/main" id="{F6D202F7-5BE2-DA90-B0C7-289F2C55D2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1565" y="1408925"/>
            <a:ext cx="5943600" cy="3057525"/>
          </a:xfrm>
          <a:prstGeom prst="rect">
            <a:avLst/>
          </a:prstGeom>
        </p:spPr>
      </p:pic>
    </p:spTree>
    <p:extLst>
      <p:ext uri="{BB962C8B-B14F-4D97-AF65-F5344CB8AC3E}">
        <p14:creationId xmlns:p14="http://schemas.microsoft.com/office/powerpoint/2010/main" val="1341527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91F77E6-4D65-BD4D-9F94-70D33B91922D}"/>
              </a:ext>
            </a:extLst>
          </p:cNvPr>
          <p:cNvSpPr txBox="1"/>
          <p:nvPr/>
        </p:nvSpPr>
        <p:spPr>
          <a:xfrm>
            <a:off x="1519084" y="693174"/>
            <a:ext cx="9261987" cy="5693866"/>
          </a:xfrm>
          <a:prstGeom prst="rect">
            <a:avLst/>
          </a:prstGeom>
          <a:noFill/>
        </p:spPr>
        <p:txBody>
          <a:bodyPr wrap="square" rtlCol="0">
            <a:spAutoFit/>
          </a:bodyPr>
          <a:lstStyle/>
          <a:p>
            <a:r>
              <a:rPr lang="en-US" sz="4000" noProof="0" dirty="0"/>
              <a:t>Data: Supports the Writing Process (cont.)</a:t>
            </a:r>
            <a:br>
              <a:rPr lang="en-US" noProof="0" dirty="0"/>
            </a:br>
            <a:r>
              <a:rPr lang="en-US" sz="1800" i="1" dirty="0">
                <a:effectLst/>
                <a:latin typeface="Times New Roman" panose="02020603050405020304" pitchFamily="18" charset="0"/>
                <a:ea typeface="Calibri" panose="020F0502020204030204" pitchFamily="34" charset="0"/>
              </a:rPr>
              <a:t>Excerpt From Alayna’s Research Scaffold</a:t>
            </a:r>
            <a:endParaRPr lang="en-US" sz="1800" dirty="0">
              <a:effectLst/>
              <a:latin typeface="Times New Roman" panose="02020603050405020304" pitchFamily="18" charset="0"/>
              <a:ea typeface="Calibri" panose="020F0502020204030204" pitchFamily="34" charset="0"/>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sz="1800" dirty="0">
              <a:effectLst/>
              <a:latin typeface="Times New Roman" panose="02020603050405020304" pitchFamily="18" charset="0"/>
              <a:ea typeface="Times New Roman" panose="02020603050405020304" pitchFamily="18" charset="0"/>
            </a:endParaRPr>
          </a:p>
          <a:p>
            <a:endParaRPr lang="en-US" dirty="0"/>
          </a:p>
          <a:p>
            <a:endParaRPr lang="en-US" dirty="0"/>
          </a:p>
          <a:p>
            <a:endParaRPr lang="en-US" dirty="0"/>
          </a:p>
          <a:p>
            <a:endParaRPr lang="en-US" dirty="0"/>
          </a:p>
          <a:p>
            <a:endParaRPr lang="en-US" dirty="0"/>
          </a:p>
          <a:p>
            <a:endParaRPr lang="en-US" dirty="0"/>
          </a:p>
          <a:p>
            <a:r>
              <a:rPr lang="en-US" dirty="0"/>
              <a:t>Leslie commented on the helpfulness of OER scaffolded assignments: “A research scaffold was one of the tasks, and it demonstrated to us how to use campus resources like the library” (Leslie’s Journal)</a:t>
            </a:r>
          </a:p>
        </p:txBody>
      </p:sp>
      <p:pic>
        <p:nvPicPr>
          <p:cNvPr id="5" name="Picture 4" descr="A paper with text on it&#10;&#10;Description automatically generated">
            <a:extLst>
              <a:ext uri="{FF2B5EF4-FFF2-40B4-BE49-F238E27FC236}">
                <a16:creationId xmlns:a16="http://schemas.microsoft.com/office/drawing/2014/main" id="{4D78DD3C-A2A2-DE40-BFEB-A25807E9E9C0}"/>
              </a:ext>
            </a:extLst>
          </p:cNvPr>
          <p:cNvPicPr>
            <a:picLocks noChangeAspect="1"/>
          </p:cNvPicPr>
          <p:nvPr/>
        </p:nvPicPr>
        <p:blipFill>
          <a:blip r:embed="rId3"/>
          <a:stretch>
            <a:fillRect/>
          </a:stretch>
        </p:blipFill>
        <p:spPr>
          <a:xfrm>
            <a:off x="2233073" y="1752439"/>
            <a:ext cx="7725853" cy="3801005"/>
          </a:xfrm>
          <a:prstGeom prst="rect">
            <a:avLst/>
          </a:prstGeom>
        </p:spPr>
      </p:pic>
    </p:spTree>
    <p:extLst>
      <p:ext uri="{BB962C8B-B14F-4D97-AF65-F5344CB8AC3E}">
        <p14:creationId xmlns:p14="http://schemas.microsoft.com/office/powerpoint/2010/main" val="1436960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91F77E6-4D65-BD4D-9F94-70D33B91922D}"/>
              </a:ext>
            </a:extLst>
          </p:cNvPr>
          <p:cNvSpPr txBox="1"/>
          <p:nvPr/>
        </p:nvSpPr>
        <p:spPr>
          <a:xfrm>
            <a:off x="1519084" y="693174"/>
            <a:ext cx="9261987" cy="5139869"/>
          </a:xfrm>
          <a:prstGeom prst="rect">
            <a:avLst/>
          </a:prstGeom>
          <a:noFill/>
        </p:spPr>
        <p:txBody>
          <a:bodyPr wrap="square" rtlCol="0">
            <a:spAutoFit/>
          </a:bodyPr>
          <a:lstStyle/>
          <a:p>
            <a:r>
              <a:rPr lang="en-US" sz="4000" noProof="0" dirty="0"/>
              <a:t>Data: Supports the Writing Process (cont.)</a:t>
            </a:r>
            <a:br>
              <a:rPr lang="en-US" noProof="0" dirty="0"/>
            </a:br>
            <a:r>
              <a:rPr lang="en-US" sz="1400" i="1" dirty="0">
                <a:effectLst/>
                <a:latin typeface="Times New Roman" panose="02020603050405020304" pitchFamily="18" charset="0"/>
                <a:ea typeface="Calibri" panose="020F0502020204030204" pitchFamily="34" charset="0"/>
              </a:rPr>
              <a:t>Excerpt From Alayna’s Quotation Integration Practice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sz="1800" dirty="0">
              <a:effectLst/>
              <a:latin typeface="Times New Roman" panose="02020603050405020304" pitchFamily="18" charset="0"/>
              <a:ea typeface="Times New Roman" panose="02020603050405020304" pitchFamily="18" charset="0"/>
            </a:endParaRPr>
          </a:p>
          <a:p>
            <a:endParaRPr lang="en-US" dirty="0"/>
          </a:p>
          <a:p>
            <a:endParaRPr lang="en-US" dirty="0"/>
          </a:p>
          <a:p>
            <a:endParaRPr lang="en-US" dirty="0"/>
          </a:p>
          <a:p>
            <a:endParaRPr lang="en-US" dirty="0"/>
          </a:p>
          <a:p>
            <a:endParaRPr lang="en-US" dirty="0"/>
          </a:p>
          <a:p>
            <a:endParaRPr lang="en-US" dirty="0"/>
          </a:p>
        </p:txBody>
      </p:sp>
      <p:pic>
        <p:nvPicPr>
          <p:cNvPr id="6" name="Picture 5">
            <a:extLst>
              <a:ext uri="{FF2B5EF4-FFF2-40B4-BE49-F238E27FC236}">
                <a16:creationId xmlns:a16="http://schemas.microsoft.com/office/drawing/2014/main" id="{63CA5691-B582-7C95-A535-79F8D60EF536}"/>
              </a:ext>
            </a:extLst>
          </p:cNvPr>
          <p:cNvPicPr>
            <a:picLocks noChangeAspect="1"/>
          </p:cNvPicPr>
          <p:nvPr/>
        </p:nvPicPr>
        <p:blipFill>
          <a:blip r:embed="rId3"/>
          <a:stretch>
            <a:fillRect/>
          </a:stretch>
        </p:blipFill>
        <p:spPr>
          <a:xfrm>
            <a:off x="3123942" y="1895723"/>
            <a:ext cx="5944115" cy="3066554"/>
          </a:xfrm>
          <a:prstGeom prst="rect">
            <a:avLst/>
          </a:prstGeom>
        </p:spPr>
      </p:pic>
    </p:spTree>
    <p:extLst>
      <p:ext uri="{BB962C8B-B14F-4D97-AF65-F5344CB8AC3E}">
        <p14:creationId xmlns:p14="http://schemas.microsoft.com/office/powerpoint/2010/main" val="3436905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91F77E6-4D65-BD4D-9F94-70D33B91922D}"/>
              </a:ext>
            </a:extLst>
          </p:cNvPr>
          <p:cNvSpPr txBox="1"/>
          <p:nvPr/>
        </p:nvSpPr>
        <p:spPr>
          <a:xfrm>
            <a:off x="1519084" y="693174"/>
            <a:ext cx="9261987" cy="5078313"/>
          </a:xfrm>
          <a:prstGeom prst="rect">
            <a:avLst/>
          </a:prstGeom>
          <a:noFill/>
        </p:spPr>
        <p:txBody>
          <a:bodyPr wrap="square" rtlCol="0">
            <a:spAutoFit/>
          </a:bodyPr>
          <a:lstStyle/>
          <a:p>
            <a:r>
              <a:rPr lang="en-US" sz="4000" noProof="0"/>
              <a:t>Data: Supports the Writing Process (cont.)</a:t>
            </a:r>
            <a:br>
              <a:rPr lang="en-US" noProof="0"/>
            </a:br>
            <a:r>
              <a:rPr lang="en-US" sz="1400" i="1">
                <a:effectLst/>
                <a:latin typeface="Times New Roman" panose="02020603050405020304" pitchFamily="18" charset="0"/>
                <a:ea typeface="Calibri" panose="020F0502020204030204" pitchFamily="34" charset="0"/>
              </a:rPr>
              <a:t>Excerpt From Cavon’s Cause/Effect Essay </a:t>
            </a:r>
            <a:endParaRPr lang="en-US"/>
          </a:p>
          <a:p>
            <a:endParaRPr lang="en-US"/>
          </a:p>
          <a:p>
            <a:endParaRPr lang="en-US"/>
          </a:p>
          <a:p>
            <a:endParaRPr lang="en-US"/>
          </a:p>
          <a:p>
            <a:endParaRPr lang="en-US"/>
          </a:p>
          <a:p>
            <a:endParaRPr lang="en-US"/>
          </a:p>
          <a:p>
            <a:endParaRPr lang="en-US"/>
          </a:p>
          <a:p>
            <a:endParaRPr lang="en-US"/>
          </a:p>
          <a:p>
            <a:endParaRPr lang="en-US"/>
          </a:p>
          <a:p>
            <a:endParaRPr lang="en-US" sz="1800">
              <a:effectLst/>
              <a:latin typeface="Times New Roman" panose="02020603050405020304" pitchFamily="18" charset="0"/>
              <a:ea typeface="Times New Roman" panose="02020603050405020304" pitchFamily="18" charset="0"/>
            </a:endParaRPr>
          </a:p>
          <a:p>
            <a:endParaRPr lang="en-US"/>
          </a:p>
          <a:p>
            <a:endParaRPr lang="en-US"/>
          </a:p>
          <a:p>
            <a:endParaRPr lang="en-US"/>
          </a:p>
          <a:p>
            <a:endParaRPr lang="en-US"/>
          </a:p>
          <a:p>
            <a:endParaRPr lang="en-US"/>
          </a:p>
          <a:p>
            <a:endParaRPr lang="en-US" dirty="0"/>
          </a:p>
        </p:txBody>
      </p:sp>
      <p:pic>
        <p:nvPicPr>
          <p:cNvPr id="2" name="Picture 1" descr="A close-up of a text&#10;&#10;Description automatically generated">
            <a:extLst>
              <a:ext uri="{FF2B5EF4-FFF2-40B4-BE49-F238E27FC236}">
                <a16:creationId xmlns:a16="http://schemas.microsoft.com/office/drawing/2014/main" id="{A547D71E-1EEE-17E9-36C8-4161C90E90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2338387"/>
            <a:ext cx="5943600" cy="2181225"/>
          </a:xfrm>
          <a:prstGeom prst="rect">
            <a:avLst/>
          </a:prstGeom>
        </p:spPr>
      </p:pic>
    </p:spTree>
    <p:extLst>
      <p:ext uri="{BB962C8B-B14F-4D97-AF65-F5344CB8AC3E}">
        <p14:creationId xmlns:p14="http://schemas.microsoft.com/office/powerpoint/2010/main" val="3989951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91F77E6-4D65-BD4D-9F94-70D33B91922D}"/>
              </a:ext>
            </a:extLst>
          </p:cNvPr>
          <p:cNvSpPr txBox="1"/>
          <p:nvPr/>
        </p:nvSpPr>
        <p:spPr>
          <a:xfrm>
            <a:off x="1519084" y="693174"/>
            <a:ext cx="9261987" cy="6647974"/>
          </a:xfrm>
          <a:prstGeom prst="rect">
            <a:avLst/>
          </a:prstGeom>
          <a:noFill/>
        </p:spPr>
        <p:txBody>
          <a:bodyPr wrap="square" rtlCol="0">
            <a:spAutoFit/>
          </a:bodyPr>
          <a:lstStyle/>
          <a:p>
            <a:r>
              <a:rPr lang="en-US" sz="4000" noProof="0" dirty="0"/>
              <a:t>Data: Student-Centered Experience</a:t>
            </a:r>
          </a:p>
          <a:p>
            <a:endParaRPr lang="en-US" sz="4000" noProof="0" dirty="0"/>
          </a:p>
          <a:p>
            <a:endParaRPr lang="en-US" sz="4000" dirty="0"/>
          </a:p>
          <a:p>
            <a:br>
              <a:rPr lang="en-US" noProof="0" dirty="0"/>
            </a:b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sz="1800" dirty="0">
              <a:effectLst/>
              <a:latin typeface="Times New Roman" panose="02020603050405020304" pitchFamily="18" charset="0"/>
              <a:ea typeface="Times New Roman" panose="02020603050405020304" pitchFamily="18" charset="0"/>
            </a:endParaRPr>
          </a:p>
          <a:p>
            <a:endParaRPr lang="en-US" dirty="0"/>
          </a:p>
          <a:p>
            <a:endParaRPr lang="en-US" dirty="0"/>
          </a:p>
          <a:p>
            <a:endParaRPr lang="en-US" dirty="0"/>
          </a:p>
          <a:p>
            <a:endParaRPr lang="en-US" dirty="0"/>
          </a:p>
          <a:p>
            <a:endParaRPr lang="en-US" dirty="0"/>
          </a:p>
          <a:p>
            <a:endParaRPr lang="en-US" dirty="0"/>
          </a:p>
        </p:txBody>
      </p:sp>
      <p:pic>
        <p:nvPicPr>
          <p:cNvPr id="2" name="Picture 1" descr="A picture containing calendar&#10;&#10;Description automatically generated">
            <a:extLst>
              <a:ext uri="{FF2B5EF4-FFF2-40B4-BE49-F238E27FC236}">
                <a16:creationId xmlns:a16="http://schemas.microsoft.com/office/drawing/2014/main" id="{FB7715AB-5F67-B8ED-D196-813D13D6EDF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15165" y="1359244"/>
            <a:ext cx="6361669" cy="4719085"/>
          </a:xfrm>
          <a:prstGeom prst="rect">
            <a:avLst/>
          </a:prstGeom>
          <a:noFill/>
          <a:ln>
            <a:noFill/>
          </a:ln>
        </p:spPr>
      </p:pic>
    </p:spTree>
    <p:extLst>
      <p:ext uri="{BB962C8B-B14F-4D97-AF65-F5344CB8AC3E}">
        <p14:creationId xmlns:p14="http://schemas.microsoft.com/office/powerpoint/2010/main" val="1107077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91F77E6-4D65-BD4D-9F94-70D33B91922D}"/>
              </a:ext>
            </a:extLst>
          </p:cNvPr>
          <p:cNvSpPr txBox="1"/>
          <p:nvPr/>
        </p:nvSpPr>
        <p:spPr>
          <a:xfrm>
            <a:off x="1519084" y="693174"/>
            <a:ext cx="9261987" cy="7478970"/>
          </a:xfrm>
          <a:prstGeom prst="rect">
            <a:avLst/>
          </a:prstGeom>
          <a:noFill/>
        </p:spPr>
        <p:txBody>
          <a:bodyPr wrap="square" rtlCol="0">
            <a:spAutoFit/>
          </a:bodyPr>
          <a:lstStyle/>
          <a:p>
            <a:pPr algn="ctr"/>
            <a:r>
              <a:rPr lang="en-US" sz="4000" noProof="0" dirty="0"/>
              <a:t>Data: Student-Centered Experience:</a:t>
            </a:r>
          </a:p>
          <a:p>
            <a:pPr algn="ctr"/>
            <a:r>
              <a:rPr lang="en-US" sz="3200" noProof="0" dirty="0"/>
              <a:t>S</a:t>
            </a:r>
            <a:r>
              <a:rPr lang="en-US" sz="3200" dirty="0" err="1"/>
              <a:t>tudents</a:t>
            </a:r>
            <a:r>
              <a:rPr lang="en-US" sz="3200" dirty="0"/>
              <a:t> as Producers</a:t>
            </a:r>
            <a:endParaRPr lang="en-US" sz="3200" noProof="0" dirty="0"/>
          </a:p>
          <a:p>
            <a:r>
              <a:rPr lang="en-US" i="1" noProof="0" dirty="0"/>
              <a:t>Excerpt From Deja’s Journal re Digital Narrative</a:t>
            </a:r>
          </a:p>
          <a:p>
            <a:endParaRPr lang="en-US" noProof="0" dirty="0"/>
          </a:p>
          <a:p>
            <a:endParaRPr lang="en-US" noProof="0" dirty="0"/>
          </a:p>
          <a:p>
            <a:endParaRPr lang="en-US" sz="4000" dirty="0"/>
          </a:p>
          <a:p>
            <a:br>
              <a:rPr lang="en-US" noProof="0" dirty="0"/>
            </a:b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sz="1800" dirty="0">
              <a:effectLst/>
              <a:latin typeface="Times New Roman" panose="02020603050405020304" pitchFamily="18" charset="0"/>
              <a:ea typeface="Times New Roman" panose="02020603050405020304" pitchFamily="18" charset="0"/>
            </a:endParaRPr>
          </a:p>
          <a:p>
            <a:endParaRPr lang="en-US" dirty="0"/>
          </a:p>
          <a:p>
            <a:endParaRPr lang="en-US" dirty="0"/>
          </a:p>
          <a:p>
            <a:endParaRPr lang="en-US" dirty="0"/>
          </a:p>
          <a:p>
            <a:endParaRPr lang="en-US" dirty="0"/>
          </a:p>
          <a:p>
            <a:endParaRPr lang="en-US" dirty="0"/>
          </a:p>
          <a:p>
            <a:endParaRPr lang="en-US" dirty="0"/>
          </a:p>
        </p:txBody>
      </p:sp>
      <p:pic>
        <p:nvPicPr>
          <p:cNvPr id="5" name="Picture 4" descr="A screenshot of a white text&#10;&#10;Description automatically generated">
            <a:extLst>
              <a:ext uri="{FF2B5EF4-FFF2-40B4-BE49-F238E27FC236}">
                <a16:creationId xmlns:a16="http://schemas.microsoft.com/office/drawing/2014/main" id="{884A6CCE-F15F-0B72-34DA-AA8DD637C444}"/>
              </a:ext>
            </a:extLst>
          </p:cNvPr>
          <p:cNvPicPr>
            <a:picLocks noChangeAspect="1"/>
          </p:cNvPicPr>
          <p:nvPr/>
        </p:nvPicPr>
        <p:blipFill>
          <a:blip r:embed="rId3"/>
          <a:stretch>
            <a:fillRect/>
          </a:stretch>
        </p:blipFill>
        <p:spPr>
          <a:xfrm>
            <a:off x="2647468" y="2195274"/>
            <a:ext cx="6897063" cy="3562847"/>
          </a:xfrm>
          <a:prstGeom prst="rect">
            <a:avLst/>
          </a:prstGeom>
        </p:spPr>
      </p:pic>
    </p:spTree>
    <p:extLst>
      <p:ext uri="{BB962C8B-B14F-4D97-AF65-F5344CB8AC3E}">
        <p14:creationId xmlns:p14="http://schemas.microsoft.com/office/powerpoint/2010/main" val="552112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A6C09-8B8A-4858-85D9-869E4454547B}"/>
              </a:ext>
            </a:extLst>
          </p:cNvPr>
          <p:cNvSpPr>
            <a:spLocks noGrp="1"/>
          </p:cNvSpPr>
          <p:nvPr>
            <p:ph type="title"/>
          </p:nvPr>
        </p:nvSpPr>
        <p:spPr/>
        <p:txBody>
          <a:bodyPr/>
          <a:lstStyle/>
          <a:p>
            <a:r>
              <a:rPr lang="en-US" dirty="0"/>
              <a:t>Problem of Practice</a:t>
            </a:r>
          </a:p>
        </p:txBody>
      </p:sp>
      <p:sp>
        <p:nvSpPr>
          <p:cNvPr id="3" name="Content Placeholder 2">
            <a:extLst>
              <a:ext uri="{FF2B5EF4-FFF2-40B4-BE49-F238E27FC236}">
                <a16:creationId xmlns:a16="http://schemas.microsoft.com/office/drawing/2014/main" id="{969CA6E1-B59E-498D-9DFC-F2152FF0DDE2}"/>
              </a:ext>
            </a:extLst>
          </p:cNvPr>
          <p:cNvSpPr>
            <a:spLocks noGrp="1"/>
          </p:cNvSpPr>
          <p:nvPr>
            <p:ph idx="1"/>
          </p:nvPr>
        </p:nvSpPr>
        <p:spPr/>
        <p:txBody>
          <a:bodyPr>
            <a:normAutofit lnSpcReduction="10000"/>
          </a:bodyPr>
          <a:lstStyle/>
          <a:p>
            <a:pPr>
              <a:lnSpc>
                <a:spcPct val="107000"/>
              </a:lnSpc>
              <a:spcBef>
                <a:spcPts val="0"/>
              </a:spcBef>
              <a:spcAft>
                <a:spcPts val="800"/>
              </a:spcAft>
              <a:buFont typeface="Wingdings" panose="05000000000000000000" pitchFamily="2" charset="2"/>
              <a:buChar char="v"/>
            </a:pPr>
            <a:r>
              <a:rPr lang="en-US" sz="2000" dirty="0">
                <a:effectLst/>
                <a:latin typeface="Calibri" panose="020F0502020204030204" pitchFamily="34" charset="0"/>
                <a:ea typeface="Calibri" panose="020F0502020204030204" pitchFamily="34" charset="0"/>
                <a:cs typeface="Times New Roman" panose="02020603050405020304" pitchFamily="18" charset="0"/>
              </a:rPr>
              <a:t>Students in 1</a:t>
            </a:r>
            <a:r>
              <a:rPr lang="en-US" sz="20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US" sz="2000" dirty="0">
                <a:effectLst/>
                <a:latin typeface="Calibri" panose="020F0502020204030204" pitchFamily="34" charset="0"/>
                <a:ea typeface="Calibri" panose="020F0502020204030204" pitchFamily="34" charset="0"/>
                <a:cs typeface="Times New Roman" panose="02020603050405020304" pitchFamily="18" charset="0"/>
              </a:rPr>
              <a:t>-year composition courses at an HBCU now have an OER digital E-text that replaces our traditional print text yet writing instruction must also change to be relevant for a digital environment.</a:t>
            </a:r>
          </a:p>
          <a:p>
            <a:pPr>
              <a:lnSpc>
                <a:spcPct val="107000"/>
              </a:lnSpc>
              <a:spcBef>
                <a:spcPts val="0"/>
              </a:spcBef>
              <a:spcAft>
                <a:spcPts val="800"/>
              </a:spcAft>
              <a:buFont typeface="Wingdings" panose="05000000000000000000" pitchFamily="2" charset="2"/>
              <a:buChar char="v"/>
            </a:pPr>
            <a:r>
              <a:rPr lang="en-US" sz="2000" dirty="0">
                <a:effectLst/>
                <a:latin typeface="Calibri" panose="020F0502020204030204" pitchFamily="34" charset="0"/>
                <a:ea typeface="Calibri" panose="020F0502020204030204" pitchFamily="34" charset="0"/>
                <a:cs typeface="Times New Roman" panose="02020603050405020304" pitchFamily="18" charset="0"/>
              </a:rPr>
              <a:t>Writing instruction for communicating in a virtual environment must be central to the HBCU setting in that increasing students’ digital literacies for academic purposes will further their readiness for both scholastic and professional pursuits.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000" dirty="0">
                <a:effectLst/>
                <a:latin typeface="Calibri" panose="020F0502020204030204" pitchFamily="34" charset="0"/>
                <a:ea typeface="Calibri" panose="020F0502020204030204" pitchFamily="34" charset="0"/>
                <a:cs typeface="Times New Roman" panose="02020603050405020304" pitchFamily="18" charset="0"/>
              </a:rPr>
              <a:t>My action research study is significant in that it examined the role of OER/OEP in supporting students’ writing for a digital environment by innovating pedagogy in the context of the HBCU composition classroom. </a:t>
            </a:r>
          </a:p>
          <a:p>
            <a:pPr>
              <a:lnSpc>
                <a:spcPct val="107000"/>
              </a:lnSpc>
              <a:spcBef>
                <a:spcPts val="0"/>
              </a:spcBef>
              <a:spcAft>
                <a:spcPts val="800"/>
              </a:spcAft>
              <a:buFont typeface="Wingdings" panose="05000000000000000000" pitchFamily="2" charset="2"/>
              <a:buChar char="v"/>
              <a:tabLst>
                <a:tab pos="457200" algn="l"/>
              </a:tabLs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550285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91F77E6-4D65-BD4D-9F94-70D33B91922D}"/>
              </a:ext>
            </a:extLst>
          </p:cNvPr>
          <p:cNvSpPr txBox="1"/>
          <p:nvPr/>
        </p:nvSpPr>
        <p:spPr>
          <a:xfrm>
            <a:off x="1519084" y="693174"/>
            <a:ext cx="9261987" cy="7971413"/>
          </a:xfrm>
          <a:prstGeom prst="rect">
            <a:avLst/>
          </a:prstGeom>
          <a:noFill/>
        </p:spPr>
        <p:txBody>
          <a:bodyPr wrap="square" rtlCol="0">
            <a:spAutoFit/>
          </a:bodyPr>
          <a:lstStyle/>
          <a:p>
            <a:pPr algn="ctr"/>
            <a:r>
              <a:rPr lang="en-US" sz="4000" noProof="0" dirty="0"/>
              <a:t>Data: Student-Centered Experience: </a:t>
            </a:r>
            <a:endParaRPr lang="en-US" sz="4000" dirty="0"/>
          </a:p>
          <a:p>
            <a:pPr algn="ctr"/>
            <a:r>
              <a:rPr lang="en-US" sz="3200" noProof="0" dirty="0"/>
              <a:t>S</a:t>
            </a:r>
            <a:r>
              <a:rPr lang="en-US" sz="3200" dirty="0" err="1"/>
              <a:t>tudents</a:t>
            </a:r>
            <a:r>
              <a:rPr lang="en-US" sz="3200" dirty="0"/>
              <a:t> as Producers (continued)</a:t>
            </a:r>
            <a:endParaRPr lang="en-US" sz="3200" noProof="0" dirty="0"/>
          </a:p>
          <a:p>
            <a:r>
              <a:rPr lang="en-US" i="1" noProof="0" dirty="0"/>
              <a:t>Excerpt  re Digital Narrative From Jason’s Journal </a:t>
            </a:r>
          </a:p>
          <a:p>
            <a:endParaRPr lang="en-US" noProof="0" dirty="0"/>
          </a:p>
          <a:p>
            <a:endParaRPr lang="en-US" noProof="0" dirty="0"/>
          </a:p>
          <a:p>
            <a:endParaRPr lang="en-US" dirty="0"/>
          </a:p>
          <a:p>
            <a:endParaRPr lang="en-US" dirty="0"/>
          </a:p>
          <a:p>
            <a:endParaRPr lang="en-US" dirty="0"/>
          </a:p>
          <a:p>
            <a:endParaRPr lang="en-US" sz="1800" dirty="0">
              <a:effectLst/>
              <a:latin typeface="Times New Roman" panose="02020603050405020304" pitchFamily="18" charset="0"/>
              <a:ea typeface="Calibri" panose="020F0502020204030204" pitchFamily="34" charset="0"/>
            </a:endParaRPr>
          </a:p>
          <a:p>
            <a:r>
              <a:rPr lang="en-US" sz="1800" dirty="0">
                <a:effectLst/>
                <a:latin typeface="Times New Roman" panose="02020603050405020304" pitchFamily="18" charset="0"/>
                <a:ea typeface="Calibri" panose="020F0502020204030204" pitchFamily="34" charset="0"/>
              </a:rPr>
              <a:t>OER/OEP was instrumental in my ability to differentiate writing instruction for a group of diverse learners by addressing their specific learning needs. As beginners, some students availed themselves of the tutorials on creating a slide show presentation, adding narration, and exporting the file as a movie. Yet other students with more experience in various platforms were able to work in any medium they felt comfortable with as Jason pointed out in his journal reflection. </a:t>
            </a:r>
          </a:p>
          <a:p>
            <a:endParaRPr lang="en-US" dirty="0"/>
          </a:p>
          <a:p>
            <a:endParaRPr lang="en-US" dirty="0"/>
          </a:p>
          <a:p>
            <a:endParaRPr lang="en-US" dirty="0"/>
          </a:p>
          <a:p>
            <a:endParaRPr lang="en-US" dirty="0"/>
          </a:p>
          <a:p>
            <a:endParaRPr lang="en-US" dirty="0"/>
          </a:p>
          <a:p>
            <a:endParaRPr lang="en-US" sz="1800" dirty="0">
              <a:effectLst/>
              <a:latin typeface="Times New Roman" panose="02020603050405020304" pitchFamily="18" charset="0"/>
              <a:ea typeface="Times New Roman" panose="02020603050405020304" pitchFamily="18" charset="0"/>
            </a:endParaRPr>
          </a:p>
          <a:p>
            <a:endParaRPr lang="en-US" dirty="0"/>
          </a:p>
          <a:p>
            <a:endParaRPr lang="en-US" dirty="0"/>
          </a:p>
          <a:p>
            <a:endParaRPr lang="en-US" dirty="0"/>
          </a:p>
          <a:p>
            <a:endParaRPr lang="en-US" dirty="0"/>
          </a:p>
          <a:p>
            <a:endParaRPr lang="en-US" dirty="0"/>
          </a:p>
          <a:p>
            <a:endParaRPr lang="en-US" dirty="0"/>
          </a:p>
        </p:txBody>
      </p:sp>
      <p:pic>
        <p:nvPicPr>
          <p:cNvPr id="2" name="Picture 1" descr="A picture containing text, font, screenshot, line&#10;&#10;Description automatically generated">
            <a:extLst>
              <a:ext uri="{FF2B5EF4-FFF2-40B4-BE49-F238E27FC236}">
                <a16:creationId xmlns:a16="http://schemas.microsoft.com/office/drawing/2014/main" id="{8196F78D-B742-2BE9-0374-1E4A11AC50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5082" y="2409825"/>
            <a:ext cx="5753735" cy="1019175"/>
          </a:xfrm>
          <a:prstGeom prst="rect">
            <a:avLst/>
          </a:prstGeom>
        </p:spPr>
      </p:pic>
    </p:spTree>
    <p:extLst>
      <p:ext uri="{BB962C8B-B14F-4D97-AF65-F5344CB8AC3E}">
        <p14:creationId xmlns:p14="http://schemas.microsoft.com/office/powerpoint/2010/main" val="2681460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93886-AA5D-BBB5-5DBB-E64E1E23A869}"/>
              </a:ext>
            </a:extLst>
          </p:cNvPr>
          <p:cNvSpPr>
            <a:spLocks noGrp="1"/>
          </p:cNvSpPr>
          <p:nvPr>
            <p:ph type="title"/>
          </p:nvPr>
        </p:nvSpPr>
        <p:spPr/>
        <p:txBody>
          <a:bodyPr/>
          <a:lstStyle/>
          <a:p>
            <a:r>
              <a:rPr lang="en-US" dirty="0"/>
              <a:t>Discussion</a:t>
            </a:r>
          </a:p>
        </p:txBody>
      </p:sp>
      <p:graphicFrame>
        <p:nvGraphicFramePr>
          <p:cNvPr id="5" name="Content Placeholder 4">
            <a:extLst>
              <a:ext uri="{FF2B5EF4-FFF2-40B4-BE49-F238E27FC236}">
                <a16:creationId xmlns:a16="http://schemas.microsoft.com/office/drawing/2014/main" id="{518796BC-88FB-CD4F-A754-978F4A99EE6D}"/>
              </a:ext>
            </a:extLst>
          </p:cNvPr>
          <p:cNvGraphicFramePr>
            <a:graphicFrameLocks noGrp="1"/>
          </p:cNvGraphicFramePr>
          <p:nvPr>
            <p:ph idx="1"/>
            <p:extLst>
              <p:ext uri="{D42A27DB-BD31-4B8C-83A1-F6EECF244321}">
                <p14:modId xmlns:p14="http://schemas.microsoft.com/office/powerpoint/2010/main" val="2423988342"/>
              </p:ext>
            </p:extLst>
          </p:nvPr>
        </p:nvGraphicFramePr>
        <p:xfrm>
          <a:off x="1295400" y="1987826"/>
          <a:ext cx="9601200" cy="38875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9121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93886-AA5D-BBB5-5DBB-E64E1E23A869}"/>
              </a:ext>
            </a:extLst>
          </p:cNvPr>
          <p:cNvSpPr>
            <a:spLocks noGrp="1"/>
          </p:cNvSpPr>
          <p:nvPr>
            <p:ph type="title"/>
          </p:nvPr>
        </p:nvSpPr>
        <p:spPr>
          <a:xfrm>
            <a:off x="1295402" y="982133"/>
            <a:ext cx="9601196" cy="898148"/>
          </a:xfrm>
        </p:spPr>
        <p:txBody>
          <a:bodyPr/>
          <a:lstStyle/>
          <a:p>
            <a:r>
              <a:rPr lang="en-US" dirty="0"/>
              <a:t>Implications</a:t>
            </a:r>
          </a:p>
        </p:txBody>
      </p:sp>
      <p:graphicFrame>
        <p:nvGraphicFramePr>
          <p:cNvPr id="5" name="Content Placeholder 4">
            <a:extLst>
              <a:ext uri="{FF2B5EF4-FFF2-40B4-BE49-F238E27FC236}">
                <a16:creationId xmlns:a16="http://schemas.microsoft.com/office/drawing/2014/main" id="{518796BC-88FB-CD4F-A754-978F4A99EE6D}"/>
              </a:ext>
            </a:extLst>
          </p:cNvPr>
          <p:cNvGraphicFramePr>
            <a:graphicFrameLocks noGrp="1"/>
          </p:cNvGraphicFramePr>
          <p:nvPr>
            <p:ph idx="1"/>
            <p:extLst>
              <p:ext uri="{D42A27DB-BD31-4B8C-83A1-F6EECF244321}">
                <p14:modId xmlns:p14="http://schemas.microsoft.com/office/powerpoint/2010/main" val="2442711461"/>
              </p:ext>
            </p:extLst>
          </p:nvPr>
        </p:nvGraphicFramePr>
        <p:xfrm>
          <a:off x="1295400" y="1880280"/>
          <a:ext cx="9601200" cy="41590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1597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94809-0933-4C67-9266-ABE465009083}"/>
              </a:ext>
            </a:extLst>
          </p:cNvPr>
          <p:cNvSpPr>
            <a:spLocks noGrp="1"/>
          </p:cNvSpPr>
          <p:nvPr>
            <p:ph type="title"/>
          </p:nvPr>
        </p:nvSpPr>
        <p:spPr/>
        <p:txBody>
          <a:bodyPr/>
          <a:lstStyle/>
          <a:p>
            <a:r>
              <a:rPr lang="en-US" dirty="0"/>
              <a:t>References </a:t>
            </a:r>
            <a:r>
              <a:rPr lang="en-US" sz="3600" dirty="0"/>
              <a:t>(continued)</a:t>
            </a:r>
            <a:endParaRPr lang="en-US" dirty="0"/>
          </a:p>
        </p:txBody>
      </p:sp>
      <p:sp>
        <p:nvSpPr>
          <p:cNvPr id="3" name="Content Placeholder 2">
            <a:extLst>
              <a:ext uri="{FF2B5EF4-FFF2-40B4-BE49-F238E27FC236}">
                <a16:creationId xmlns:a16="http://schemas.microsoft.com/office/drawing/2014/main" id="{0C0509CD-538C-416B-9D63-13E50DF744A3}"/>
              </a:ext>
            </a:extLst>
          </p:cNvPr>
          <p:cNvSpPr>
            <a:spLocks noGrp="1"/>
          </p:cNvSpPr>
          <p:nvPr>
            <p:ph idx="1"/>
          </p:nvPr>
        </p:nvSpPr>
        <p:spPr/>
        <p:txBody>
          <a:bodyPr>
            <a:normAutofit fontScale="25000" lnSpcReduction="20000"/>
          </a:bodyPr>
          <a:lstStyle/>
          <a:p>
            <a:pPr marL="0" indent="0">
              <a:lnSpc>
                <a:spcPct val="107000"/>
              </a:lnSpc>
              <a:spcBef>
                <a:spcPts val="0"/>
              </a:spcBef>
              <a:spcAft>
                <a:spcPts val="800"/>
              </a:spcAft>
              <a:buNone/>
            </a:pPr>
            <a:r>
              <a:rPr lang="en-US" sz="4000" dirty="0">
                <a:effectLst/>
                <a:latin typeface="Calibri" panose="020F0502020204030204" pitchFamily="34" charset="0"/>
                <a:ea typeface="Times New Roman" panose="02020603050405020304" pitchFamily="18" charset="0"/>
                <a:cs typeface="Times New Roman" panose="02020603050405020304" pitchFamily="18" charset="0"/>
              </a:rPr>
              <a:t>Creswell, J., &amp; Poth, C. (2018). </a:t>
            </a:r>
            <a:r>
              <a:rPr lang="en-US" sz="4000" i="1" dirty="0">
                <a:effectLst/>
                <a:latin typeface="Calibri" panose="020F0502020204030204" pitchFamily="34" charset="0"/>
                <a:ea typeface="Times New Roman" panose="02020603050405020304" pitchFamily="18" charset="0"/>
                <a:cs typeface="Times New Roman" panose="02020603050405020304" pitchFamily="18" charset="0"/>
              </a:rPr>
              <a:t>Qualitative Inquiry &amp; Research Design</a:t>
            </a:r>
            <a:r>
              <a:rPr lang="en-US" sz="4000" dirty="0">
                <a:effectLst/>
                <a:latin typeface="Calibri" panose="020F0502020204030204" pitchFamily="34" charset="0"/>
                <a:ea typeface="Times New Roman" panose="02020603050405020304" pitchFamily="18" charset="0"/>
                <a:cs typeface="Times New Roman" panose="02020603050405020304" pitchFamily="18" charset="0"/>
              </a:rPr>
              <a:t> (Fourth). Sage Publications, Inc.</a:t>
            </a:r>
          </a:p>
          <a:p>
            <a:pPr marL="0" indent="0">
              <a:lnSpc>
                <a:spcPct val="107000"/>
              </a:lnSpc>
              <a:spcBef>
                <a:spcPts val="0"/>
              </a:spcBef>
              <a:spcAft>
                <a:spcPts val="800"/>
              </a:spcAft>
              <a:buNone/>
            </a:pPr>
            <a:r>
              <a:rPr lang="en-US" sz="4000" dirty="0">
                <a:effectLst/>
                <a:latin typeface="Calibri" panose="020F0502020204030204" pitchFamily="34" charset="0"/>
                <a:ea typeface="Times New Roman" panose="02020603050405020304" pitchFamily="18" charset="0"/>
                <a:cs typeface="Times New Roman" panose="02020603050405020304" pitchFamily="18" charset="0"/>
              </a:rPr>
              <a:t>Cronin, C. (2017). Openness and Praxis: Exploring the Use of Open Educational Practices in Higher Education. </a:t>
            </a:r>
            <a:r>
              <a:rPr lang="en-US" sz="4000" i="1" dirty="0">
                <a:effectLst/>
                <a:latin typeface="Calibri" panose="020F0502020204030204" pitchFamily="34" charset="0"/>
                <a:ea typeface="Times New Roman" panose="02020603050405020304" pitchFamily="18" charset="0"/>
                <a:cs typeface="Times New Roman" panose="02020603050405020304" pitchFamily="18" charset="0"/>
              </a:rPr>
              <a:t>International Review of Research in Open and Distributed Learning</a:t>
            </a:r>
            <a:r>
              <a:rPr lang="en-US" sz="4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4000" i="1" dirty="0">
                <a:effectLst/>
                <a:latin typeface="Calibri" panose="020F0502020204030204" pitchFamily="34" charset="0"/>
                <a:ea typeface="Times New Roman" panose="02020603050405020304" pitchFamily="18" charset="0"/>
                <a:cs typeface="Times New Roman" panose="02020603050405020304" pitchFamily="18" charset="0"/>
              </a:rPr>
              <a:t>18</a:t>
            </a:r>
            <a:r>
              <a:rPr lang="en-US" sz="4000" dirty="0">
                <a:effectLst/>
                <a:latin typeface="Calibri" panose="020F0502020204030204" pitchFamily="34" charset="0"/>
                <a:ea typeface="Times New Roman" panose="02020603050405020304" pitchFamily="18" charset="0"/>
                <a:cs typeface="Times New Roman" panose="02020603050405020304" pitchFamily="18" charset="0"/>
              </a:rPr>
              <a:t>(5), 15–34. </a:t>
            </a:r>
            <a:r>
              <a:rPr lang="en-US" sz="4000" dirty="0">
                <a:effectLst/>
                <a:latin typeface="Calibri" panose="020F0502020204030204" pitchFamily="34" charset="0"/>
                <a:ea typeface="Times New Roman" panose="02020603050405020304" pitchFamily="18" charset="0"/>
                <a:cs typeface="Times New Roman" panose="02020603050405020304" pitchFamily="18" charset="0"/>
                <a:hlinkClick r:id="rId3"/>
              </a:rPr>
              <a:t>http://proxy-su.researchport.umd.edu/login?url=https://search.ebscohost.com/login.aspx?direct=true&amp;db=eric&amp;AN=EJ1152012&amp;site=ehost-live</a:t>
            </a:r>
            <a:endParaRPr lang="en-US" sz="4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07000"/>
              </a:lnSpc>
              <a:spcBef>
                <a:spcPts val="0"/>
              </a:spcBef>
              <a:spcAft>
                <a:spcPts val="800"/>
              </a:spcAft>
              <a:buNone/>
            </a:pPr>
            <a:r>
              <a:rPr lang="en-US" sz="4000" dirty="0">
                <a:effectLst/>
                <a:latin typeface="Calibri" panose="020F0502020204030204" pitchFamily="34" charset="0"/>
                <a:ea typeface="Times New Roman" panose="02020603050405020304" pitchFamily="18" charset="0"/>
                <a:cs typeface="Times New Roman" panose="02020603050405020304" pitchFamily="18" charset="0"/>
              </a:rPr>
              <a:t>Freire, P. (1970). </a:t>
            </a:r>
            <a:r>
              <a:rPr lang="en-US" sz="4000" i="1" dirty="0">
                <a:effectLst/>
                <a:latin typeface="Calibri" panose="020F0502020204030204" pitchFamily="34" charset="0"/>
                <a:ea typeface="Times New Roman" panose="02020603050405020304" pitchFamily="18" charset="0"/>
                <a:cs typeface="Times New Roman" panose="02020603050405020304" pitchFamily="18" charset="0"/>
              </a:rPr>
              <a:t>Pedagogy of the Oppressed</a:t>
            </a:r>
            <a:r>
              <a:rPr lang="en-US" sz="4000" dirty="0">
                <a:effectLst/>
                <a:latin typeface="Calibri" panose="020F0502020204030204" pitchFamily="34" charset="0"/>
                <a:ea typeface="Times New Roman" panose="02020603050405020304" pitchFamily="18" charset="0"/>
                <a:cs typeface="Times New Roman" panose="02020603050405020304" pitchFamily="18" charset="0"/>
              </a:rPr>
              <a:t>. Seabury Press.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4000" dirty="0" err="1">
                <a:effectLst/>
                <a:latin typeface="Calibri" panose="020F0502020204030204" pitchFamily="34" charset="0"/>
                <a:ea typeface="Times New Roman" panose="02020603050405020304" pitchFamily="18" charset="0"/>
                <a:cs typeface="Times New Roman" panose="02020603050405020304" pitchFamily="18" charset="0"/>
              </a:rPr>
              <a:t>Gile</a:t>
            </a:r>
            <a:r>
              <a:rPr lang="en-US" sz="4000" dirty="0">
                <a:effectLst/>
                <a:latin typeface="Calibri" panose="020F0502020204030204" pitchFamily="34" charset="0"/>
                <a:ea typeface="Times New Roman" panose="02020603050405020304" pitchFamily="18" charset="0"/>
                <a:cs typeface="Times New Roman" panose="02020603050405020304" pitchFamily="18" charset="0"/>
              </a:rPr>
              <a:t>, S. G. (2020). Curriculum Approaches and HBCU Students’ Confidence in Themselves as Writers: Is There a Difference? [Columbia International University]. In </a:t>
            </a:r>
            <a:r>
              <a:rPr lang="en-US" sz="4000" i="1" dirty="0">
                <a:effectLst/>
                <a:latin typeface="Calibri" panose="020F0502020204030204" pitchFamily="34" charset="0"/>
                <a:ea typeface="Times New Roman" panose="02020603050405020304" pitchFamily="18" charset="0"/>
                <a:cs typeface="Times New Roman" panose="02020603050405020304" pitchFamily="18" charset="0"/>
              </a:rPr>
              <a:t>ProQuest Dissertations and Theses</a:t>
            </a:r>
            <a:r>
              <a:rPr lang="en-US" sz="4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4000" dirty="0">
                <a:effectLst/>
                <a:latin typeface="Calibri" panose="020F0502020204030204" pitchFamily="34" charset="0"/>
                <a:ea typeface="Times New Roman" panose="02020603050405020304" pitchFamily="18" charset="0"/>
                <a:cs typeface="Times New Roman" panose="02020603050405020304" pitchFamily="18" charset="0"/>
                <a:hlinkClick r:id="rId4"/>
              </a:rPr>
              <a:t>http://proxy-su.researchport.umd.edu/login?url=https://www.proquest.com/dissertations-theses/curriculum-approaches-hbcu-students-confidence/docview/2358737571/se-2?accountid=28711</a:t>
            </a:r>
            <a:endParaRPr lang="en-US" sz="4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US" sz="4000" dirty="0">
                <a:effectLst/>
                <a:latin typeface="Calibri" panose="020F0502020204030204" pitchFamily="34" charset="0"/>
                <a:ea typeface="Times New Roman" panose="02020603050405020304" pitchFamily="18" charset="0"/>
                <a:cs typeface="Times New Roman" panose="02020603050405020304" pitchFamily="18" charset="0"/>
              </a:rPr>
              <a:t>Green, D. F. (2016). Expanding the Dialogue on Writing Assessment at HBCUs: Foundational Assessment Concepts and Legacies of Historically Black Colleges and Universities. </a:t>
            </a:r>
            <a:r>
              <a:rPr lang="en-US" sz="4000" i="1" dirty="0">
                <a:effectLst/>
                <a:latin typeface="Calibri" panose="020F0502020204030204" pitchFamily="34" charset="0"/>
                <a:ea typeface="Times New Roman" panose="02020603050405020304" pitchFamily="18" charset="0"/>
                <a:cs typeface="Times New Roman" panose="02020603050405020304" pitchFamily="18" charset="0"/>
              </a:rPr>
              <a:t>College English</a:t>
            </a:r>
            <a:r>
              <a:rPr lang="en-US" sz="4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4000" i="1" dirty="0">
                <a:effectLst/>
                <a:latin typeface="Calibri" panose="020F0502020204030204" pitchFamily="34" charset="0"/>
                <a:ea typeface="Times New Roman" panose="02020603050405020304" pitchFamily="18" charset="0"/>
                <a:cs typeface="Times New Roman" panose="02020603050405020304" pitchFamily="18" charset="0"/>
              </a:rPr>
              <a:t>79</a:t>
            </a:r>
            <a:r>
              <a:rPr lang="en-US" sz="4000" dirty="0">
                <a:effectLst/>
                <a:latin typeface="Calibri" panose="020F0502020204030204" pitchFamily="34" charset="0"/>
                <a:ea typeface="Times New Roman" panose="02020603050405020304" pitchFamily="18" charset="0"/>
                <a:cs typeface="Times New Roman" panose="02020603050405020304" pitchFamily="18" charset="0"/>
              </a:rPr>
              <a:t>(2), 152–173. http://www.jstor.org.proxy-su.researchport.umd.edu/stable/44805915</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4000" dirty="0">
                <a:effectLst/>
                <a:latin typeface="Calibri" panose="020F0502020204030204" pitchFamily="34" charset="0"/>
                <a:ea typeface="Times New Roman" panose="02020603050405020304" pitchFamily="18" charset="0"/>
                <a:cs typeface="Times New Roman" panose="02020603050405020304" pitchFamily="18" charset="0"/>
              </a:rPr>
              <a:t>Griffin, K. R., </a:t>
            </a:r>
            <a:r>
              <a:rPr lang="en-US" sz="4000" dirty="0" err="1">
                <a:effectLst/>
                <a:latin typeface="Calibri" panose="020F0502020204030204" pitchFamily="34" charset="0"/>
                <a:ea typeface="Times New Roman" panose="02020603050405020304" pitchFamily="18" charset="0"/>
                <a:cs typeface="Times New Roman" panose="02020603050405020304" pitchFamily="18" charset="0"/>
              </a:rPr>
              <a:t>Glushko</a:t>
            </a:r>
            <a:r>
              <a:rPr lang="en-US" sz="4000" dirty="0">
                <a:effectLst/>
                <a:latin typeface="Calibri" panose="020F0502020204030204" pitchFamily="34" charset="0"/>
                <a:ea typeface="Times New Roman" panose="02020603050405020304" pitchFamily="18" charset="0"/>
                <a:cs typeface="Times New Roman" panose="02020603050405020304" pitchFamily="18" charset="0"/>
              </a:rPr>
              <a:t>, T. A., &amp; Liu, D. (2019). Rhetorical awareness of student writers at an HBCU: A study of reflective responses in the writing center. </a:t>
            </a:r>
            <a:r>
              <a:rPr lang="en-US" sz="4000" i="1" dirty="0">
                <a:effectLst/>
                <a:latin typeface="Calibri" panose="020F0502020204030204" pitchFamily="34" charset="0"/>
                <a:ea typeface="Times New Roman" panose="02020603050405020304" pitchFamily="18" charset="0"/>
                <a:cs typeface="Times New Roman" panose="02020603050405020304" pitchFamily="18" charset="0"/>
              </a:rPr>
              <a:t>Praxis: A Writing Center Journal</a:t>
            </a:r>
            <a:r>
              <a:rPr lang="en-US" sz="4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4000" i="1" dirty="0">
                <a:effectLst/>
                <a:latin typeface="Calibri" panose="020F0502020204030204" pitchFamily="34" charset="0"/>
                <a:ea typeface="Times New Roman" panose="02020603050405020304" pitchFamily="18" charset="0"/>
                <a:cs typeface="Times New Roman" panose="02020603050405020304" pitchFamily="18" charset="0"/>
              </a:rPr>
              <a:t>16</a:t>
            </a:r>
            <a:r>
              <a:rPr lang="en-US" sz="4000" dirty="0">
                <a:effectLst/>
                <a:latin typeface="Calibri" panose="020F0502020204030204" pitchFamily="34" charset="0"/>
                <a:ea typeface="Times New Roman" panose="02020603050405020304" pitchFamily="18" charset="0"/>
                <a:cs typeface="Times New Roman" panose="02020603050405020304" pitchFamily="18" charset="0"/>
              </a:rPr>
              <a:t>(2), 1–14. </a:t>
            </a:r>
            <a:r>
              <a:rPr lang="en-US" sz="4000" dirty="0">
                <a:latin typeface="Calibri" panose="020F0502020204030204" pitchFamily="34" charset="0"/>
                <a:ea typeface="Times New Roman" panose="02020603050405020304" pitchFamily="18" charset="0"/>
                <a:cs typeface="Times New Roman" panose="02020603050405020304" pitchFamily="18" charset="0"/>
                <a:hlinkClick r:id="rId5"/>
              </a:rPr>
              <a:t>https://repositories.lib.utexas.edu/handle/2152/75573</a:t>
            </a:r>
            <a:endParaRPr lang="en-US" sz="4000"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US" sz="4000" dirty="0" err="1">
                <a:effectLst/>
                <a:latin typeface="Calibri" panose="020F0502020204030204" pitchFamily="34" charset="0"/>
                <a:ea typeface="Times New Roman" panose="02020603050405020304" pitchFamily="18" charset="0"/>
                <a:cs typeface="Times New Roman" panose="02020603050405020304" pitchFamily="18" charset="0"/>
              </a:rPr>
              <a:t>Handa</a:t>
            </a:r>
            <a:r>
              <a:rPr lang="en-US" sz="4000" dirty="0">
                <a:effectLst/>
                <a:latin typeface="Calibri" panose="020F0502020204030204" pitchFamily="34" charset="0"/>
                <a:ea typeface="Times New Roman" panose="02020603050405020304" pitchFamily="18" charset="0"/>
                <a:cs typeface="Times New Roman" panose="02020603050405020304" pitchFamily="18" charset="0"/>
              </a:rPr>
              <a:t>, C. P., Dayton, A. M. Y. E., Campbell, N. R., </a:t>
            </a:r>
            <a:r>
              <a:rPr lang="en-US" sz="4000" dirty="0" err="1">
                <a:effectLst/>
                <a:latin typeface="Calibri" panose="020F0502020204030204" pitchFamily="34" charset="0"/>
                <a:ea typeface="Times New Roman" panose="02020603050405020304" pitchFamily="18" charset="0"/>
                <a:cs typeface="Times New Roman" panose="02020603050405020304" pitchFamily="18" charset="0"/>
              </a:rPr>
              <a:t>Manora</a:t>
            </a:r>
            <a:r>
              <a:rPr lang="en-US" sz="4000" dirty="0">
                <a:effectLst/>
                <a:latin typeface="Calibri" panose="020F0502020204030204" pitchFamily="34" charset="0"/>
                <a:ea typeface="Times New Roman" panose="02020603050405020304" pitchFamily="18" charset="0"/>
                <a:cs typeface="Times New Roman" panose="02020603050405020304" pitchFamily="18" charset="0"/>
              </a:rPr>
              <a:t>, Y. M., &amp; Schneider, S. A. (2013). </a:t>
            </a:r>
            <a:r>
              <a:rPr lang="en-US" sz="4000" i="1" dirty="0">
                <a:effectLst/>
                <a:latin typeface="Calibri" panose="020F0502020204030204" pitchFamily="34" charset="0"/>
                <a:ea typeface="Times New Roman" panose="02020603050405020304" pitchFamily="18" charset="0"/>
                <a:cs typeface="Times New Roman" panose="02020603050405020304" pitchFamily="18" charset="0"/>
              </a:rPr>
              <a:t>FIRST-YEAR WRITING PROGRAMS AT HISTORICALLY BLACK COLLEGES by KEDRA LAVERNE JAMES Submitted in partial fulfillment of the requirements for the degree of Doctor of Philosophy in the Department of English in the Graduate School of The University of Alabama</a:t>
            </a:r>
            <a:r>
              <a:rPr lang="en-US" sz="4000" dirty="0">
                <a:effectLst/>
                <a:latin typeface="Calibri" panose="020F0502020204030204" pitchFamily="34" charset="0"/>
                <a:ea typeface="Times New Roman" panose="02020603050405020304" pitchFamily="18" charset="0"/>
                <a:cs typeface="Times New Roman" panose="02020603050405020304" pitchFamily="18" charset="0"/>
              </a:rPr>
              <a:t>.</a:t>
            </a:r>
          </a:p>
          <a:p>
            <a:pPr marL="0" indent="0">
              <a:buNone/>
            </a:pPr>
            <a:r>
              <a:rPr lang="en-US" sz="4000" dirty="0">
                <a:effectLst/>
                <a:latin typeface="Calibri" panose="020F0502020204030204" pitchFamily="34" charset="0"/>
                <a:ea typeface="Times New Roman" panose="02020603050405020304" pitchFamily="18" charset="0"/>
                <a:cs typeface="Times New Roman" panose="02020603050405020304" pitchFamily="18" charset="0"/>
              </a:rPr>
              <a:t>Herr, K., &amp; Anderson, G. (2005). </a:t>
            </a:r>
            <a:r>
              <a:rPr lang="en-US" sz="4000" i="1" dirty="0">
                <a:effectLst/>
                <a:latin typeface="Calibri" panose="020F0502020204030204" pitchFamily="34" charset="0"/>
                <a:ea typeface="Times New Roman" panose="02020603050405020304" pitchFamily="18" charset="0"/>
                <a:cs typeface="Times New Roman" panose="02020603050405020304" pitchFamily="18" charset="0"/>
              </a:rPr>
              <a:t>The action research dissertation</a:t>
            </a:r>
            <a:r>
              <a:rPr lang="en-US" sz="4000" dirty="0">
                <a:effectLst/>
                <a:latin typeface="Calibri" panose="020F0502020204030204" pitchFamily="34" charset="0"/>
                <a:ea typeface="Times New Roman" panose="02020603050405020304" pitchFamily="18" charset="0"/>
                <a:cs typeface="Times New Roman" panose="02020603050405020304" pitchFamily="18" charset="0"/>
              </a:rPr>
              <a:t> (2nd ed.). Sage Publications.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4000" dirty="0">
                <a:effectLst/>
                <a:latin typeface="Calibri" panose="020F0502020204030204" pitchFamily="34" charset="0"/>
                <a:ea typeface="Times New Roman" panose="02020603050405020304" pitchFamily="18" charset="0"/>
                <a:cs typeface="Times New Roman" panose="02020603050405020304" pitchFamily="18" charset="0"/>
              </a:rPr>
              <a:t>Hill, C., &amp; Ericsson, P. F. (2014). The Crystal Ball Project: Predicting the Future of Composition and the Preparation of Composition Teachers. </a:t>
            </a:r>
            <a:r>
              <a:rPr lang="en-US" sz="4000" i="1" dirty="0">
                <a:effectLst/>
                <a:latin typeface="Calibri" panose="020F0502020204030204" pitchFamily="34" charset="0"/>
                <a:ea typeface="Times New Roman" panose="02020603050405020304" pitchFamily="18" charset="0"/>
                <a:cs typeface="Times New Roman" panose="02020603050405020304" pitchFamily="18" charset="0"/>
              </a:rPr>
              <a:t>The Clearing House: A Journal of Educational Strategies, Issues and Ideas</a:t>
            </a:r>
            <a:r>
              <a:rPr lang="en-US" sz="4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4000" i="1" dirty="0">
                <a:effectLst/>
                <a:latin typeface="Calibri" panose="020F0502020204030204" pitchFamily="34" charset="0"/>
                <a:ea typeface="Times New Roman" panose="02020603050405020304" pitchFamily="18" charset="0"/>
                <a:cs typeface="Times New Roman" panose="02020603050405020304" pitchFamily="18" charset="0"/>
              </a:rPr>
              <a:t>87</a:t>
            </a:r>
            <a:r>
              <a:rPr lang="en-US" sz="4000" dirty="0">
                <a:effectLst/>
                <a:latin typeface="Calibri" panose="020F0502020204030204" pitchFamily="34" charset="0"/>
                <a:ea typeface="Times New Roman" panose="02020603050405020304" pitchFamily="18" charset="0"/>
                <a:cs typeface="Times New Roman" panose="02020603050405020304" pitchFamily="18" charset="0"/>
              </a:rPr>
              <a:t>(4), 143–148. </a:t>
            </a:r>
            <a:r>
              <a:rPr lang="en-US" sz="4000" dirty="0">
                <a:effectLst/>
                <a:latin typeface="Calibri" panose="020F0502020204030204" pitchFamily="34" charset="0"/>
                <a:ea typeface="Times New Roman" panose="02020603050405020304" pitchFamily="18" charset="0"/>
                <a:cs typeface="Times New Roman" panose="02020603050405020304" pitchFamily="18" charset="0"/>
                <a:hlinkClick r:id="rId6"/>
              </a:rPr>
              <a:t>https://doi.org/10.1080/00098655.2013.875883</a:t>
            </a:r>
            <a:endParaRPr lang="en-US" sz="4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US" sz="4000" dirty="0" err="1">
                <a:effectLst/>
                <a:latin typeface="Calibri" panose="020F0502020204030204" pitchFamily="34" charset="0"/>
                <a:ea typeface="Times New Roman" panose="02020603050405020304" pitchFamily="18" charset="0"/>
                <a:cs typeface="Times New Roman" panose="02020603050405020304" pitchFamily="18" charset="0"/>
              </a:rPr>
              <a:t>Jin</a:t>
            </a:r>
            <a:r>
              <a:rPr lang="en-US" sz="4000" dirty="0">
                <a:effectLst/>
                <a:latin typeface="Calibri" panose="020F0502020204030204" pitchFamily="34" charset="0"/>
                <a:ea typeface="Times New Roman" panose="02020603050405020304" pitchFamily="18" charset="0"/>
                <a:cs typeface="Times New Roman" panose="02020603050405020304" pitchFamily="18" charset="0"/>
              </a:rPr>
              <a:t>, S. W., Warrener, C., Alhassan, M., &amp; Jones, K. C. (2017a). An empirical assessment of writing and research proficiency in HBCU social work students. </a:t>
            </a:r>
            <a:r>
              <a:rPr lang="en-US" sz="4000" i="1" dirty="0">
                <a:effectLst/>
                <a:latin typeface="Calibri" panose="020F0502020204030204" pitchFamily="34" charset="0"/>
                <a:ea typeface="Times New Roman" panose="02020603050405020304" pitchFamily="18" charset="0"/>
                <a:cs typeface="Times New Roman" panose="02020603050405020304" pitchFamily="18" charset="0"/>
              </a:rPr>
              <a:t>Journal of Human Behavior in the Social Environment</a:t>
            </a:r>
            <a:r>
              <a:rPr lang="en-US" sz="4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4000" i="1" dirty="0">
                <a:effectLst/>
                <a:latin typeface="Calibri" panose="020F0502020204030204" pitchFamily="34" charset="0"/>
                <a:ea typeface="Times New Roman" panose="02020603050405020304" pitchFamily="18" charset="0"/>
                <a:cs typeface="Times New Roman" panose="02020603050405020304" pitchFamily="18" charset="0"/>
              </a:rPr>
              <a:t>27</a:t>
            </a:r>
            <a:r>
              <a:rPr lang="en-US" sz="4000" dirty="0">
                <a:effectLst/>
                <a:latin typeface="Calibri" panose="020F0502020204030204" pitchFamily="34" charset="0"/>
                <a:ea typeface="Times New Roman" panose="02020603050405020304" pitchFamily="18" charset="0"/>
                <a:cs typeface="Times New Roman" panose="02020603050405020304" pitchFamily="18" charset="0"/>
              </a:rPr>
              <a:t>(5), 463–473. https://doi.org/10.1080/10911359.2016.1203385</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657678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1F518-A1C6-4D95-9F92-8BE226A14DD3}"/>
              </a:ext>
            </a:extLst>
          </p:cNvPr>
          <p:cNvSpPr>
            <a:spLocks noGrp="1"/>
          </p:cNvSpPr>
          <p:nvPr>
            <p:ph type="title"/>
          </p:nvPr>
        </p:nvSpPr>
        <p:spPr/>
        <p:txBody>
          <a:bodyPr/>
          <a:lstStyle/>
          <a:p>
            <a:r>
              <a:rPr lang="en-US" dirty="0"/>
              <a:t>References </a:t>
            </a:r>
            <a:r>
              <a:rPr lang="en-US" sz="3600" dirty="0"/>
              <a:t>(continued)</a:t>
            </a:r>
            <a:endParaRPr lang="en-US" dirty="0"/>
          </a:p>
        </p:txBody>
      </p:sp>
      <p:sp>
        <p:nvSpPr>
          <p:cNvPr id="3" name="Content Placeholder 2">
            <a:extLst>
              <a:ext uri="{FF2B5EF4-FFF2-40B4-BE49-F238E27FC236}">
                <a16:creationId xmlns:a16="http://schemas.microsoft.com/office/drawing/2014/main" id="{7554710C-48C5-4B01-B9E0-6AD2C557E789}"/>
              </a:ext>
            </a:extLst>
          </p:cNvPr>
          <p:cNvSpPr>
            <a:spLocks noGrp="1"/>
          </p:cNvSpPr>
          <p:nvPr>
            <p:ph idx="1"/>
          </p:nvPr>
        </p:nvSpPr>
        <p:spPr/>
        <p:txBody>
          <a:bodyPr>
            <a:normAutofit fontScale="92500"/>
          </a:bodyPr>
          <a:lstStyle/>
          <a:p>
            <a:pPr marL="0" indent="0">
              <a:buNone/>
            </a:pPr>
            <a:r>
              <a:rPr lang="en-US" sz="1000" dirty="0" err="1">
                <a:effectLst/>
                <a:latin typeface="Calibri" panose="020F0502020204030204" pitchFamily="34" charset="0"/>
                <a:ea typeface="Times New Roman" panose="02020603050405020304" pitchFamily="18" charset="0"/>
                <a:cs typeface="Times New Roman" panose="02020603050405020304" pitchFamily="18" charset="0"/>
              </a:rPr>
              <a:t>Klages</a:t>
            </a: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 M. A., &amp; Clark, J. E. (2009). New Worlds of Errors and Expectations: Basic Writers and Digital Assumptions. </a:t>
            </a:r>
            <a:r>
              <a:rPr lang="en-US" sz="1000" i="1" dirty="0">
                <a:effectLst/>
                <a:latin typeface="Calibri" panose="020F0502020204030204" pitchFamily="34" charset="0"/>
                <a:ea typeface="Times New Roman" panose="02020603050405020304" pitchFamily="18" charset="0"/>
                <a:cs typeface="Times New Roman" panose="02020603050405020304" pitchFamily="18" charset="0"/>
              </a:rPr>
              <a:t>Journal of Basic Writing</a:t>
            </a: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000" i="1" dirty="0">
                <a:effectLst/>
                <a:latin typeface="Calibri" panose="020F0502020204030204" pitchFamily="34" charset="0"/>
                <a:ea typeface="Times New Roman" panose="02020603050405020304" pitchFamily="18" charset="0"/>
                <a:cs typeface="Times New Roman" panose="02020603050405020304" pitchFamily="18" charset="0"/>
              </a:rPr>
              <a:t>28</a:t>
            </a: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(1), 32–49. </a:t>
            </a:r>
            <a:r>
              <a:rPr lang="en-US" sz="1000" dirty="0">
                <a:effectLst/>
                <a:latin typeface="Calibri" panose="020F0502020204030204" pitchFamily="34" charset="0"/>
                <a:ea typeface="Times New Roman" panose="02020603050405020304" pitchFamily="18" charset="0"/>
                <a:cs typeface="Times New Roman" panose="02020603050405020304" pitchFamily="18" charset="0"/>
                <a:hlinkClick r:id="rId3"/>
              </a:rPr>
              <a:t>http://search.ebscohost.com/login.aspx?direct=true&amp;db=ufh&amp;AN=44224887&amp;lang=es&amp;site=ehost-live</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US" sz="1000" b="0" i="0" dirty="0">
                <a:solidFill>
                  <a:srgbClr val="3E3829"/>
                </a:solidFill>
                <a:effectLst/>
                <a:latin typeface="Calibri" panose="020F0502020204030204" pitchFamily="34" charset="0"/>
                <a:cs typeface="Calibri" panose="020F0502020204030204" pitchFamily="34" charset="0"/>
              </a:rPr>
              <a:t>Kress, G. (2000). Multimodality. </a:t>
            </a:r>
            <a:r>
              <a:rPr lang="en-US" sz="1000" b="0" i="1" dirty="0">
                <a:solidFill>
                  <a:srgbClr val="3E3829"/>
                </a:solidFill>
                <a:effectLst/>
                <a:latin typeface="Calibri" panose="020F0502020204030204" pitchFamily="34" charset="0"/>
                <a:cs typeface="Calibri" panose="020F0502020204030204" pitchFamily="34" charset="0"/>
              </a:rPr>
              <a:t>Multiliteracies: Literacy learning and the design of social futures</a:t>
            </a:r>
            <a:r>
              <a:rPr lang="en-US" sz="1000" b="0" i="0" dirty="0">
                <a:solidFill>
                  <a:srgbClr val="3E3829"/>
                </a:solidFill>
                <a:effectLst/>
                <a:latin typeface="Calibri" panose="020F0502020204030204" pitchFamily="34" charset="0"/>
                <a:cs typeface="Calibri" panose="020F0502020204030204" pitchFamily="34" charset="0"/>
              </a:rPr>
              <a:t>, 182-202.</a:t>
            </a:r>
          </a:p>
          <a:p>
            <a:pPr marL="0" indent="0">
              <a:lnSpc>
                <a:spcPct val="107000"/>
              </a:lnSpc>
              <a:spcBef>
                <a:spcPts val="0"/>
              </a:spcBef>
              <a:spcAft>
                <a:spcPts val="800"/>
              </a:spcAft>
              <a:buNone/>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Lee, H. C. (2014). Using an arts-integrated multimodal approach to promote English learning: A case study of two Taiwanese junior college      students. </a:t>
            </a:r>
            <a:r>
              <a:rPr lang="en-US" sz="1000" i="1" dirty="0">
                <a:effectLst/>
                <a:latin typeface="Calibri" panose="020F0502020204030204" pitchFamily="34" charset="0"/>
                <a:ea typeface="Times New Roman" panose="02020603050405020304" pitchFamily="18" charset="0"/>
                <a:cs typeface="Times New Roman" panose="02020603050405020304" pitchFamily="18" charset="0"/>
              </a:rPr>
              <a:t>English Teaching</a:t>
            </a: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000" i="1" dirty="0">
                <a:effectLst/>
                <a:latin typeface="Calibri" panose="020F0502020204030204" pitchFamily="34" charset="0"/>
                <a:ea typeface="Times New Roman" panose="02020603050405020304" pitchFamily="18" charset="0"/>
                <a:cs typeface="Times New Roman" panose="02020603050405020304" pitchFamily="18" charset="0"/>
              </a:rPr>
              <a:t>13</a:t>
            </a: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(2), 55–75. https://doi.org/10.1109/ICACT.2007.358581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Lin, H. (2019). </a:t>
            </a:r>
            <a:r>
              <a:rPr lang="en-US" sz="1000" i="1" dirty="0">
                <a:effectLst/>
                <a:latin typeface="Calibri" panose="020F0502020204030204" pitchFamily="34" charset="0"/>
                <a:ea typeface="Times New Roman" panose="02020603050405020304" pitchFamily="18" charset="0"/>
                <a:cs typeface="Times New Roman" panose="02020603050405020304" pitchFamily="18" charset="0"/>
              </a:rPr>
              <a:t>Teaching and Learning Without a Textbook : Undergraduate Student Perceptions of Open Educational Resources</a:t>
            </a: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000" i="1" dirty="0">
                <a:effectLst/>
                <a:latin typeface="Calibri" panose="020F0502020204030204" pitchFamily="34" charset="0"/>
                <a:ea typeface="Times New Roman" panose="02020603050405020304" pitchFamily="18" charset="0"/>
                <a:cs typeface="Times New Roman" panose="02020603050405020304" pitchFamily="18" charset="0"/>
              </a:rPr>
              <a:t>20</a:t>
            </a: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000" dirty="0" err="1">
                <a:effectLst/>
                <a:latin typeface="Calibri" panose="020F0502020204030204" pitchFamily="34" charset="0"/>
                <a:ea typeface="Times New Roman" panose="02020603050405020304" pitchFamily="18" charset="0"/>
                <a:cs typeface="Times New Roman" panose="02020603050405020304" pitchFamily="18" charset="0"/>
              </a:rPr>
              <a:t>Litterio</a:t>
            </a: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 L. M. (2018). Uncovering Student Perceptions of a First-Year Online Writing Course. </a:t>
            </a:r>
            <a:r>
              <a:rPr lang="en-US" sz="1000" i="1" dirty="0">
                <a:effectLst/>
                <a:latin typeface="Calibri" panose="020F0502020204030204" pitchFamily="34" charset="0"/>
                <a:ea typeface="Times New Roman" panose="02020603050405020304" pitchFamily="18" charset="0"/>
                <a:cs typeface="Times New Roman" panose="02020603050405020304" pitchFamily="18" charset="0"/>
              </a:rPr>
              <a:t>Computers and Composition</a:t>
            </a: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000" i="1" dirty="0">
                <a:effectLst/>
                <a:latin typeface="Calibri" panose="020F0502020204030204" pitchFamily="34" charset="0"/>
                <a:ea typeface="Times New Roman" panose="02020603050405020304" pitchFamily="18" charset="0"/>
                <a:cs typeface="Times New Roman" panose="02020603050405020304" pitchFamily="18" charset="0"/>
              </a:rPr>
              <a:t>47</a:t>
            </a: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 1–13. </a:t>
            </a:r>
            <a:r>
              <a:rPr lang="en-US" sz="1000" dirty="0">
                <a:effectLst/>
                <a:latin typeface="Calibri" panose="020F0502020204030204" pitchFamily="34" charset="0"/>
                <a:ea typeface="Times New Roman" panose="02020603050405020304" pitchFamily="18" charset="0"/>
                <a:cs typeface="Times New Roman" panose="02020603050405020304" pitchFamily="18" charset="0"/>
                <a:hlinkClick r:id="rId4"/>
              </a:rPr>
              <a:t>https://doi.org/https://doi.org/10.1016/j.compcom.2017.12.006</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Merriam, S. B., &amp; </a:t>
            </a:r>
            <a:r>
              <a:rPr lang="en-US" sz="1000" dirty="0" err="1">
                <a:effectLst/>
                <a:latin typeface="Calibri" panose="020F0502020204030204" pitchFamily="34" charset="0"/>
                <a:ea typeface="Times New Roman" panose="02020603050405020304" pitchFamily="18" charset="0"/>
                <a:cs typeface="Times New Roman" panose="02020603050405020304" pitchFamily="18" charset="0"/>
              </a:rPr>
              <a:t>Tisdell</a:t>
            </a: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 E. J. (2016). </a:t>
            </a:r>
            <a:r>
              <a:rPr lang="en-US" sz="1000" i="1" dirty="0">
                <a:effectLst/>
                <a:latin typeface="Calibri" panose="020F0502020204030204" pitchFamily="34" charset="0"/>
                <a:ea typeface="Times New Roman" panose="02020603050405020304" pitchFamily="18" charset="0"/>
                <a:cs typeface="Times New Roman" panose="02020603050405020304" pitchFamily="18" charset="0"/>
              </a:rPr>
              <a:t>Qualitative Research: A Guide to Design and Implementation</a:t>
            </a: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 (Fourth). Jossey-Bass</a:t>
            </a: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a:t>
            </a:r>
          </a:p>
          <a:p>
            <a:pPr marL="0" marR="0" indent="0">
              <a:lnSpc>
                <a:spcPct val="107000"/>
              </a:lnSpc>
              <a:spcBef>
                <a:spcPts val="0"/>
              </a:spcBef>
              <a:spcAft>
                <a:spcPts val="800"/>
              </a:spcAft>
              <a:buNone/>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Mitchell, K. L. (2016). Language in the center: A case study of multilingualism in an historically black university writing center. </a:t>
            </a:r>
            <a:r>
              <a:rPr lang="en-US" sz="1100" i="1" dirty="0">
                <a:effectLst/>
                <a:latin typeface="Calibri" panose="020F0502020204030204" pitchFamily="34" charset="0"/>
                <a:ea typeface="Times New Roman" panose="02020603050405020304" pitchFamily="18" charset="0"/>
                <a:cs typeface="Times New Roman" panose="02020603050405020304" pitchFamily="18" charset="0"/>
              </a:rPr>
              <a:t>ProQuest Dissertations and Theses</a:t>
            </a: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 179. http://0-search.proquest.com.pugwash.lib.warwick.ac.uk/docview/1796055573?accountid=14888%5Cnhttp://webcat.warwick.ac.uk:4550/resserv??genre=dissertations+%26+theses&amp;issn=&amp;title=Language+in+the+center%3A+A+case+study+of+multilingualism+in+an+historically+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100" dirty="0" err="1">
                <a:effectLst/>
                <a:latin typeface="Calibri" panose="020F0502020204030204" pitchFamily="34" charset="0"/>
                <a:ea typeface="Times New Roman" panose="02020603050405020304" pitchFamily="18" charset="0"/>
                <a:cs typeface="Times New Roman" panose="02020603050405020304" pitchFamily="18" charset="0"/>
              </a:rPr>
              <a:t>Mongillo</a:t>
            </a: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 G., &amp; Wilder, H. (2012). An Examination of At-Risk College Freshmen’s Expository Literacy Skills Using Interactive Online Writing Activities. </a:t>
            </a:r>
            <a:r>
              <a:rPr lang="en-US" sz="1100" i="1" dirty="0">
                <a:effectLst/>
                <a:latin typeface="Calibri" panose="020F0502020204030204" pitchFamily="34" charset="0"/>
                <a:ea typeface="Times New Roman" panose="02020603050405020304" pitchFamily="18" charset="0"/>
                <a:cs typeface="Times New Roman" panose="02020603050405020304" pitchFamily="18" charset="0"/>
              </a:rPr>
              <a:t>Journal of College Reading and Learning</a:t>
            </a: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100" i="1" dirty="0">
                <a:effectLst/>
                <a:latin typeface="Calibri" panose="020F0502020204030204" pitchFamily="34" charset="0"/>
                <a:ea typeface="Times New Roman" panose="02020603050405020304" pitchFamily="18" charset="0"/>
                <a:cs typeface="Times New Roman" panose="02020603050405020304" pitchFamily="18" charset="0"/>
              </a:rPr>
              <a:t>42</a:t>
            </a: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(2), 27–50. </a:t>
            </a:r>
            <a:r>
              <a:rPr lang="en-US" sz="1100" dirty="0">
                <a:effectLst/>
                <a:latin typeface="Calibri" panose="020F0502020204030204" pitchFamily="34" charset="0"/>
                <a:ea typeface="Times New Roman" panose="02020603050405020304" pitchFamily="18" charset="0"/>
                <a:cs typeface="Times New Roman" panose="02020603050405020304" pitchFamily="18" charset="0"/>
                <a:hlinkClick r:id="rId5"/>
              </a:rPr>
              <a:t>http://search.ebscohost.com/login.aspx?direct=true&amp;db=eric&amp;AN=EJ972859&amp;site=ehost-live</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07000"/>
              </a:lnSpc>
              <a:spcBef>
                <a:spcPts val="0"/>
              </a:spcBef>
              <a:spcAft>
                <a:spcPts val="800"/>
              </a:spcAft>
              <a:buNone/>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New London Group. (2000). A pedagogy of multiliteracies: Designing social futures. In B. Cope &amp; M. </a:t>
            </a:r>
            <a:r>
              <a:rPr lang="en-US" sz="1100" dirty="0" err="1">
                <a:effectLst/>
                <a:latin typeface="Calibri" panose="020F0502020204030204" pitchFamily="34" charset="0"/>
                <a:ea typeface="Times New Roman" panose="02020603050405020304" pitchFamily="18" charset="0"/>
                <a:cs typeface="Times New Roman" panose="02020603050405020304" pitchFamily="18" charset="0"/>
              </a:rPr>
              <a:t>Kalantzis</a:t>
            </a: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 (Eds.), </a:t>
            </a:r>
            <a:r>
              <a:rPr lang="en-US" sz="1100" i="1" dirty="0">
                <a:effectLst/>
                <a:latin typeface="Calibri" panose="020F0502020204030204" pitchFamily="34" charset="0"/>
                <a:ea typeface="Times New Roman" panose="02020603050405020304" pitchFamily="18" charset="0"/>
                <a:cs typeface="Times New Roman" panose="02020603050405020304" pitchFamily="18" charset="0"/>
              </a:rPr>
              <a:t>Multiliteracies: Literacy learning and the design of social futures</a:t>
            </a: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 (pp. 9–38). MacMillan.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332563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08BBF-ED02-466A-8F30-18320959917E}"/>
              </a:ext>
            </a:extLst>
          </p:cNvPr>
          <p:cNvSpPr>
            <a:spLocks noGrp="1"/>
          </p:cNvSpPr>
          <p:nvPr>
            <p:ph type="title"/>
          </p:nvPr>
        </p:nvSpPr>
        <p:spPr/>
        <p:txBody>
          <a:bodyPr/>
          <a:lstStyle/>
          <a:p>
            <a:r>
              <a:rPr lang="en-US" dirty="0"/>
              <a:t>References </a:t>
            </a:r>
            <a:r>
              <a:rPr lang="en-US" sz="3600" dirty="0"/>
              <a:t>(continued)</a:t>
            </a:r>
          </a:p>
        </p:txBody>
      </p:sp>
      <p:sp>
        <p:nvSpPr>
          <p:cNvPr id="3" name="Content Placeholder 2">
            <a:extLst>
              <a:ext uri="{FF2B5EF4-FFF2-40B4-BE49-F238E27FC236}">
                <a16:creationId xmlns:a16="http://schemas.microsoft.com/office/drawing/2014/main" id="{57C87DB7-CCB0-4E72-B1D7-0746FA1EC97A}"/>
              </a:ext>
            </a:extLst>
          </p:cNvPr>
          <p:cNvSpPr>
            <a:spLocks noGrp="1"/>
          </p:cNvSpPr>
          <p:nvPr>
            <p:ph idx="1"/>
          </p:nvPr>
        </p:nvSpPr>
        <p:spPr>
          <a:xfrm>
            <a:off x="1295401" y="2556932"/>
            <a:ext cx="9601196" cy="3481918"/>
          </a:xfrm>
        </p:spPr>
        <p:txBody>
          <a:bodyPr>
            <a:normAutofit fontScale="25000" lnSpcReduction="20000"/>
          </a:bodyPr>
          <a:lstStyle/>
          <a:p>
            <a:pPr marL="0" indent="0">
              <a:buNone/>
            </a:pPr>
            <a:r>
              <a:rPr lang="en-US" sz="4000" dirty="0" err="1">
                <a:effectLst/>
                <a:latin typeface="Calibri" panose="020F0502020204030204" pitchFamily="34" charset="0"/>
                <a:ea typeface="Times New Roman" panose="02020603050405020304" pitchFamily="18" charset="0"/>
                <a:cs typeface="Times New Roman" panose="02020603050405020304" pitchFamily="18" charset="0"/>
              </a:rPr>
              <a:t>Nickoson</a:t>
            </a:r>
            <a:r>
              <a:rPr lang="en-US" sz="4000" dirty="0">
                <a:effectLst/>
                <a:latin typeface="Calibri" panose="020F0502020204030204" pitchFamily="34" charset="0"/>
                <a:ea typeface="Times New Roman" panose="02020603050405020304" pitchFamily="18" charset="0"/>
                <a:cs typeface="Times New Roman" panose="02020603050405020304" pitchFamily="18" charset="0"/>
              </a:rPr>
              <a:t>, L., &amp; Sheridan, M. P. (2012). </a:t>
            </a:r>
            <a:r>
              <a:rPr lang="en-US" sz="4000" i="1" dirty="0">
                <a:effectLst/>
                <a:latin typeface="Calibri" panose="020F0502020204030204" pitchFamily="34" charset="0"/>
                <a:ea typeface="Times New Roman" panose="02020603050405020304" pitchFamily="18" charset="0"/>
                <a:cs typeface="Times New Roman" panose="02020603050405020304" pitchFamily="18" charset="0"/>
              </a:rPr>
              <a:t>Writing studies research in practice: Methods and methodologies</a:t>
            </a:r>
            <a:r>
              <a:rPr lang="en-US" sz="4000" dirty="0">
                <a:effectLst/>
                <a:latin typeface="Calibri" panose="020F0502020204030204" pitchFamily="34" charset="0"/>
                <a:ea typeface="Times New Roman" panose="02020603050405020304" pitchFamily="18" charset="0"/>
                <a:cs typeface="Times New Roman" panose="02020603050405020304" pitchFamily="18" charset="0"/>
              </a:rPr>
              <a:t>. Southern Illinois University Press.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4000" dirty="0">
                <a:effectLst/>
                <a:latin typeface="Calibri" panose="020F0502020204030204" pitchFamily="34" charset="0"/>
                <a:ea typeface="Times New Roman" panose="02020603050405020304" pitchFamily="18" charset="0"/>
                <a:cs typeface="Times New Roman" panose="02020603050405020304" pitchFamily="18" charset="0"/>
              </a:rPr>
              <a:t>Pitts, C. A. (2017). Internationalizing the Curriculum: Re-Thinking Pedagogical Approaches to World Literature and English Composition. </a:t>
            </a:r>
            <a:r>
              <a:rPr lang="en-US" sz="4000" i="1" dirty="0">
                <a:effectLst/>
                <a:latin typeface="Calibri" panose="020F0502020204030204" pitchFamily="34" charset="0"/>
                <a:ea typeface="Times New Roman" panose="02020603050405020304" pitchFamily="18" charset="0"/>
                <a:cs typeface="Times New Roman" panose="02020603050405020304" pitchFamily="18" charset="0"/>
              </a:rPr>
              <a:t>International Research and Review</a:t>
            </a:r>
            <a:r>
              <a:rPr lang="en-US" sz="4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4000" i="1" dirty="0">
                <a:effectLst/>
                <a:latin typeface="Calibri" panose="020F0502020204030204" pitchFamily="34" charset="0"/>
                <a:ea typeface="Times New Roman" panose="02020603050405020304" pitchFamily="18" charset="0"/>
                <a:cs typeface="Times New Roman" panose="02020603050405020304" pitchFamily="18" charset="0"/>
              </a:rPr>
              <a:t>6</a:t>
            </a:r>
            <a:r>
              <a:rPr lang="en-US" sz="4000" dirty="0">
                <a:effectLst/>
                <a:latin typeface="Calibri" panose="020F0502020204030204" pitchFamily="34" charset="0"/>
                <a:ea typeface="Times New Roman" panose="02020603050405020304" pitchFamily="18" charset="0"/>
                <a:cs typeface="Times New Roman" panose="02020603050405020304" pitchFamily="18" charset="0"/>
              </a:rPr>
              <a:t>(2), 120–139. https://search.proquest.com/docview/2009558591?accountid=10382%0Ahttp://link.library.curtin.edu.au/openurl??url_ver=Z39.88-2004&amp;rft_val_fmt=info:ofi/fmt:kev:mtx:journal&amp;genre=article&amp;sid=ProQ:ProQ%3Aeric&amp;atitle=Internationalizing+the+Curriculum%3A+Re-Thin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4000" dirty="0">
                <a:effectLst/>
                <a:latin typeface="Calibri" panose="020F0502020204030204" pitchFamily="34" charset="0"/>
                <a:ea typeface="Times New Roman" panose="02020603050405020304" pitchFamily="18" charset="0"/>
                <a:cs typeface="Times New Roman" panose="02020603050405020304" pitchFamily="18" charset="0"/>
              </a:rPr>
              <a:t>Rauch, M. J. (2020). Perceptions of Academic Writing from First Generation Non-Traditional Students. In </a:t>
            </a:r>
            <a:r>
              <a:rPr lang="en-US" sz="4000" i="1" dirty="0">
                <a:effectLst/>
                <a:latin typeface="Calibri" panose="020F0502020204030204" pitchFamily="34" charset="0"/>
                <a:ea typeface="Times New Roman" panose="02020603050405020304" pitchFamily="18" charset="0"/>
                <a:cs typeface="Times New Roman" panose="02020603050405020304" pitchFamily="18" charset="0"/>
              </a:rPr>
              <a:t>ProQuest Dissertations and Theses</a:t>
            </a:r>
            <a:r>
              <a:rPr lang="en-US" sz="4000" dirty="0">
                <a:effectLst/>
                <a:latin typeface="Calibri" panose="020F0502020204030204" pitchFamily="34" charset="0"/>
                <a:ea typeface="Times New Roman" panose="02020603050405020304" pitchFamily="18" charset="0"/>
                <a:cs typeface="Times New Roman" panose="02020603050405020304" pitchFamily="18" charset="0"/>
              </a:rPr>
              <a:t>. The University of Mississippi.</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4000" dirty="0" err="1">
                <a:effectLst/>
                <a:latin typeface="Calibri" panose="020F0502020204030204" pitchFamily="34" charset="0"/>
                <a:ea typeface="Times New Roman" panose="02020603050405020304" pitchFamily="18" charset="0"/>
                <a:cs typeface="Times New Roman" panose="02020603050405020304" pitchFamily="18" charset="0"/>
              </a:rPr>
              <a:t>Relles</a:t>
            </a:r>
            <a:r>
              <a:rPr lang="en-US" sz="4000" dirty="0">
                <a:effectLst/>
                <a:latin typeface="Calibri" panose="020F0502020204030204" pitchFamily="34" charset="0"/>
                <a:ea typeface="Times New Roman" panose="02020603050405020304" pitchFamily="18" charset="0"/>
                <a:cs typeface="Times New Roman" panose="02020603050405020304" pitchFamily="18" charset="0"/>
              </a:rPr>
              <a:t>, S. R., &amp; Tierney, W. G. (2013). Understanding the Writing Habits of Tomorrow’s Students: Technology and College Readiness. In </a:t>
            </a:r>
            <a:r>
              <a:rPr lang="en-US" sz="4000" i="1" dirty="0">
                <a:effectLst/>
                <a:latin typeface="Calibri" panose="020F0502020204030204" pitchFamily="34" charset="0"/>
                <a:ea typeface="Times New Roman" panose="02020603050405020304" pitchFamily="18" charset="0"/>
                <a:cs typeface="Times New Roman" panose="02020603050405020304" pitchFamily="18" charset="0"/>
              </a:rPr>
              <a:t>Journal of Higher Education</a:t>
            </a:r>
            <a:r>
              <a:rPr lang="en-US" sz="4000" dirty="0">
                <a:effectLst/>
                <a:latin typeface="Calibri" panose="020F0502020204030204" pitchFamily="34" charset="0"/>
                <a:ea typeface="Times New Roman" panose="02020603050405020304" pitchFamily="18" charset="0"/>
                <a:cs typeface="Times New Roman" panose="02020603050405020304" pitchFamily="18" charset="0"/>
              </a:rPr>
              <a:t> (Vol. 84, Issue 4). Journal of Higher Education. </a:t>
            </a:r>
            <a:r>
              <a:rPr lang="en-US" sz="4000" dirty="0">
                <a:effectLst/>
                <a:latin typeface="Calibri" panose="020F0502020204030204" pitchFamily="34" charset="0"/>
                <a:ea typeface="Times New Roman" panose="02020603050405020304" pitchFamily="18" charset="0"/>
                <a:cs typeface="Times New Roman" panose="02020603050405020304" pitchFamily="18" charset="0"/>
                <a:hlinkClick r:id="rId3"/>
              </a:rPr>
              <a:t>http://proxy-su.researchport.umd.edu/login?url=https://search.ebscohost.com/login.aspx?direct=true&amp;db=eric&amp;AN=EJ1011667&amp;site=ehost-live</a:t>
            </a:r>
            <a:endParaRPr lang="en-US" sz="4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US" sz="4000" dirty="0" err="1">
                <a:effectLst/>
                <a:latin typeface="Calibri" panose="020F0502020204030204" pitchFamily="34" charset="0"/>
                <a:ea typeface="Times New Roman" panose="02020603050405020304" pitchFamily="18" charset="0"/>
                <a:cs typeface="Times New Roman" panose="02020603050405020304" pitchFamily="18" charset="0"/>
              </a:rPr>
              <a:t>Sagor</a:t>
            </a:r>
            <a:r>
              <a:rPr lang="en-US" sz="4000" dirty="0">
                <a:effectLst/>
                <a:latin typeface="Calibri" panose="020F0502020204030204" pitchFamily="34" charset="0"/>
                <a:ea typeface="Times New Roman" panose="02020603050405020304" pitchFamily="18" charset="0"/>
                <a:cs typeface="Times New Roman" panose="02020603050405020304" pitchFamily="18" charset="0"/>
              </a:rPr>
              <a:t>, Richard., &amp; Williams, C. (2017). </a:t>
            </a:r>
            <a:r>
              <a:rPr lang="en-US" sz="4000" i="1" dirty="0">
                <a:effectLst/>
                <a:latin typeface="Calibri" panose="020F0502020204030204" pitchFamily="34" charset="0"/>
                <a:ea typeface="Times New Roman" panose="02020603050405020304" pitchFamily="18" charset="0"/>
                <a:cs typeface="Times New Roman" panose="02020603050405020304" pitchFamily="18" charset="0"/>
              </a:rPr>
              <a:t>The Action Research Guidebook</a:t>
            </a:r>
            <a:r>
              <a:rPr lang="en-US" sz="4000" dirty="0">
                <a:effectLst/>
                <a:latin typeface="Calibri" panose="020F0502020204030204" pitchFamily="34" charset="0"/>
                <a:ea typeface="Times New Roman" panose="02020603050405020304" pitchFamily="18" charset="0"/>
                <a:cs typeface="Times New Roman" panose="02020603050405020304" pitchFamily="18" charset="0"/>
              </a:rPr>
              <a:t> (3rd ed.).</a:t>
            </a:r>
          </a:p>
          <a:p>
            <a:pPr marL="0" indent="0">
              <a:buNone/>
            </a:pPr>
            <a:r>
              <a:rPr lang="en-US" sz="4000" dirty="0" err="1">
                <a:effectLst/>
                <a:latin typeface="Calibri" panose="020F0502020204030204" pitchFamily="34" charset="0"/>
                <a:ea typeface="Times New Roman" panose="02020603050405020304" pitchFamily="18" charset="0"/>
                <a:cs typeface="Times New Roman" panose="02020603050405020304" pitchFamily="18" charset="0"/>
              </a:rPr>
              <a:t>Saldaña</a:t>
            </a:r>
            <a:r>
              <a:rPr lang="en-US" sz="4000" dirty="0">
                <a:effectLst/>
                <a:latin typeface="Calibri" panose="020F0502020204030204" pitchFamily="34" charset="0"/>
                <a:ea typeface="Times New Roman" panose="02020603050405020304" pitchFamily="18" charset="0"/>
                <a:cs typeface="Times New Roman" panose="02020603050405020304" pitchFamily="18" charset="0"/>
              </a:rPr>
              <a:t>, J. (2016). </a:t>
            </a:r>
            <a:r>
              <a:rPr lang="en-US" sz="4000" i="1" dirty="0">
                <a:effectLst/>
                <a:latin typeface="Calibri" panose="020F0502020204030204" pitchFamily="34" charset="0"/>
                <a:ea typeface="Times New Roman" panose="02020603050405020304" pitchFamily="18" charset="0"/>
                <a:cs typeface="Times New Roman" panose="02020603050405020304" pitchFamily="18" charset="0"/>
              </a:rPr>
              <a:t>The Coding Manual for Qualitative Researchers</a:t>
            </a:r>
            <a:r>
              <a:rPr lang="en-US" sz="4000" dirty="0">
                <a:effectLst/>
                <a:latin typeface="Calibri" panose="020F0502020204030204" pitchFamily="34" charset="0"/>
                <a:ea typeface="Times New Roman" panose="02020603050405020304" pitchFamily="18" charset="0"/>
                <a:cs typeface="Times New Roman" panose="02020603050405020304" pitchFamily="18" charset="0"/>
              </a:rPr>
              <a:t>. Sage Publications.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4000" dirty="0">
                <a:effectLst/>
                <a:latin typeface="Calibri" panose="020F0502020204030204" pitchFamily="34" charset="0"/>
                <a:ea typeface="Times New Roman" panose="02020603050405020304" pitchFamily="18" charset="0"/>
                <a:cs typeface="Times New Roman" panose="02020603050405020304" pitchFamily="18" charset="0"/>
              </a:rPr>
              <a:t>Takayoshi, P., &amp; </a:t>
            </a:r>
            <a:r>
              <a:rPr lang="en-US" sz="4000" dirty="0" err="1">
                <a:effectLst/>
                <a:latin typeface="Calibri" panose="020F0502020204030204" pitchFamily="34" charset="0"/>
                <a:ea typeface="Times New Roman" panose="02020603050405020304" pitchFamily="18" charset="0"/>
                <a:cs typeface="Times New Roman" panose="02020603050405020304" pitchFamily="18" charset="0"/>
              </a:rPr>
              <a:t>Huot</a:t>
            </a:r>
            <a:r>
              <a:rPr lang="en-US" sz="4000" dirty="0">
                <a:effectLst/>
                <a:latin typeface="Calibri" panose="020F0502020204030204" pitchFamily="34" charset="0"/>
                <a:ea typeface="Times New Roman" panose="02020603050405020304" pitchFamily="18" charset="0"/>
                <a:cs typeface="Times New Roman" panose="02020603050405020304" pitchFamily="18" charset="0"/>
              </a:rPr>
              <a:t>, B. (2009). Composing in a Digital World: The Transition of a Writing Program and Its Faculty. </a:t>
            </a:r>
            <a:r>
              <a:rPr lang="en-US" sz="4000" i="1" dirty="0">
                <a:effectLst/>
                <a:latin typeface="Calibri" panose="020F0502020204030204" pitchFamily="34" charset="0"/>
                <a:ea typeface="Times New Roman" panose="02020603050405020304" pitchFamily="18" charset="0"/>
                <a:cs typeface="Times New Roman" panose="02020603050405020304" pitchFamily="18" charset="0"/>
              </a:rPr>
              <a:t>WPA: Writing Program Administration</a:t>
            </a:r>
            <a:r>
              <a:rPr lang="en-US" sz="4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4000" i="1" dirty="0">
                <a:effectLst/>
                <a:latin typeface="Calibri" panose="020F0502020204030204" pitchFamily="34" charset="0"/>
                <a:ea typeface="Times New Roman" panose="02020603050405020304" pitchFamily="18" charset="0"/>
                <a:cs typeface="Times New Roman" panose="02020603050405020304" pitchFamily="18" charset="0"/>
              </a:rPr>
              <a:t>32</a:t>
            </a:r>
            <a:r>
              <a:rPr lang="en-US" sz="4000" dirty="0">
                <a:effectLst/>
                <a:latin typeface="Calibri" panose="020F0502020204030204" pitchFamily="34" charset="0"/>
                <a:ea typeface="Times New Roman" panose="02020603050405020304" pitchFamily="18" charset="0"/>
                <a:cs typeface="Times New Roman" panose="02020603050405020304" pitchFamily="18" charset="0"/>
              </a:rPr>
              <a:t>(3), 89–119. http://scholar.google.com/scholar?hl=en&amp;btnG=Search&amp;q=intitle:Composing+in+a+Digital+World:+The+Transition+of+a+Writing+Program+and+Its+Faculty#3</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4000" dirty="0">
                <a:effectLst/>
                <a:latin typeface="Calibri" panose="020F0502020204030204" pitchFamily="34" charset="0"/>
                <a:ea typeface="Times New Roman" panose="02020603050405020304" pitchFamily="18" charset="0"/>
                <a:cs typeface="Times New Roman" panose="02020603050405020304" pitchFamily="18" charset="0"/>
              </a:rPr>
              <a:t>Tillinghast, B. (2020b). Developing an Open Educational Resource and Exploring OER-Enabled Pedagogy in Higher Education. </a:t>
            </a:r>
            <a:r>
              <a:rPr lang="en-US" sz="4000" i="1" dirty="0">
                <a:effectLst/>
                <a:latin typeface="Calibri" panose="020F0502020204030204" pitchFamily="34" charset="0"/>
                <a:ea typeface="Times New Roman" panose="02020603050405020304" pitchFamily="18" charset="0"/>
                <a:cs typeface="Times New Roman" panose="02020603050405020304" pitchFamily="18" charset="0"/>
              </a:rPr>
              <a:t>IAFOR Journal of Education</a:t>
            </a:r>
            <a:r>
              <a:rPr lang="en-US" sz="4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4000" i="1" dirty="0">
                <a:effectLst/>
                <a:latin typeface="Calibri" panose="020F0502020204030204" pitchFamily="34" charset="0"/>
                <a:ea typeface="Times New Roman" panose="02020603050405020304" pitchFamily="18" charset="0"/>
                <a:cs typeface="Times New Roman" panose="02020603050405020304" pitchFamily="18" charset="0"/>
              </a:rPr>
              <a:t>8</a:t>
            </a:r>
            <a:r>
              <a:rPr lang="en-US" sz="4000" dirty="0">
                <a:effectLst/>
                <a:latin typeface="Calibri" panose="020F0502020204030204" pitchFamily="34" charset="0"/>
                <a:ea typeface="Times New Roman" panose="02020603050405020304" pitchFamily="18" charset="0"/>
                <a:cs typeface="Times New Roman" panose="02020603050405020304" pitchFamily="18" charset="0"/>
              </a:rPr>
              <a:t>(2), 159–174.</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4000" dirty="0">
                <a:effectLst/>
                <a:latin typeface="Calibri" panose="020F0502020204030204" pitchFamily="34" charset="0"/>
                <a:ea typeface="Times New Roman" panose="02020603050405020304" pitchFamily="18" charset="0"/>
                <a:cs typeface="Times New Roman" panose="02020603050405020304" pitchFamily="18" charset="0"/>
              </a:rPr>
              <a:t>Warnock, S., &amp; </a:t>
            </a:r>
            <a:r>
              <a:rPr lang="en-US" sz="4000" dirty="0" err="1">
                <a:effectLst/>
                <a:latin typeface="Calibri" panose="020F0502020204030204" pitchFamily="34" charset="0"/>
                <a:ea typeface="Times New Roman" panose="02020603050405020304" pitchFamily="18" charset="0"/>
                <a:cs typeface="Times New Roman" panose="02020603050405020304" pitchFamily="18" charset="0"/>
              </a:rPr>
              <a:t>Gasiewski</a:t>
            </a:r>
            <a:r>
              <a:rPr lang="en-US" sz="4000" dirty="0">
                <a:effectLst/>
                <a:latin typeface="Calibri" panose="020F0502020204030204" pitchFamily="34" charset="0"/>
                <a:ea typeface="Times New Roman" panose="02020603050405020304" pitchFamily="18" charset="0"/>
                <a:cs typeface="Times New Roman" panose="02020603050405020304" pitchFamily="18" charset="0"/>
              </a:rPr>
              <a:t>, D. (2018). </a:t>
            </a:r>
            <a:r>
              <a:rPr lang="en-US" sz="4000" i="1" dirty="0">
                <a:effectLst/>
                <a:latin typeface="Calibri" panose="020F0502020204030204" pitchFamily="34" charset="0"/>
                <a:ea typeface="Times New Roman" panose="02020603050405020304" pitchFamily="18" charset="0"/>
                <a:cs typeface="Times New Roman" panose="02020603050405020304" pitchFamily="18" charset="0"/>
              </a:rPr>
              <a:t>Writing Together: Ten Weeks Teaching and </a:t>
            </a:r>
            <a:r>
              <a:rPr lang="en-US" sz="4000" i="1" dirty="0" err="1">
                <a:effectLst/>
                <a:latin typeface="Calibri" panose="020F0502020204030204" pitchFamily="34" charset="0"/>
                <a:ea typeface="Times New Roman" panose="02020603050405020304" pitchFamily="18" charset="0"/>
                <a:cs typeface="Times New Roman" panose="02020603050405020304" pitchFamily="18" charset="0"/>
              </a:rPr>
              <a:t>Studenting</a:t>
            </a:r>
            <a:r>
              <a:rPr lang="en-US" sz="4000" i="1" dirty="0">
                <a:effectLst/>
                <a:latin typeface="Calibri" panose="020F0502020204030204" pitchFamily="34" charset="0"/>
                <a:ea typeface="Times New Roman" panose="02020603050405020304" pitchFamily="18" charset="0"/>
                <a:cs typeface="Times New Roman" panose="02020603050405020304" pitchFamily="18" charset="0"/>
              </a:rPr>
              <a:t> in an Online Writing Course</a:t>
            </a:r>
            <a:r>
              <a:rPr lang="en-US" sz="4000" dirty="0">
                <a:effectLst/>
                <a:latin typeface="Calibri" panose="020F0502020204030204" pitchFamily="34" charset="0"/>
                <a:ea typeface="Times New Roman" panose="02020603050405020304" pitchFamily="18" charset="0"/>
                <a:cs typeface="Times New Roman" panose="02020603050405020304" pitchFamily="18" charset="0"/>
              </a:rPr>
              <a:t>. National Council of Teachers of English.</a:t>
            </a:r>
          </a:p>
          <a:p>
            <a:pPr marL="0" indent="0">
              <a:buNone/>
            </a:pPr>
            <a:r>
              <a:rPr lang="en-US" sz="4000" dirty="0">
                <a:effectLst/>
                <a:latin typeface="Calibri" panose="020F0502020204030204" pitchFamily="34" charset="0"/>
                <a:ea typeface="Times New Roman" panose="02020603050405020304" pitchFamily="18" charset="0"/>
                <a:cs typeface="Times New Roman" panose="02020603050405020304" pitchFamily="18" charset="0"/>
              </a:rPr>
              <a:t>Weller, M., de </a:t>
            </a:r>
            <a:r>
              <a:rPr lang="en-US" sz="4000" dirty="0" err="1">
                <a:effectLst/>
                <a:latin typeface="Calibri" panose="020F0502020204030204" pitchFamily="34" charset="0"/>
                <a:ea typeface="Times New Roman" panose="02020603050405020304" pitchFamily="18" charset="0"/>
                <a:cs typeface="Times New Roman" panose="02020603050405020304" pitchFamily="18" charset="0"/>
              </a:rPr>
              <a:t>los</a:t>
            </a:r>
            <a:r>
              <a:rPr lang="en-US" sz="4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4000" dirty="0" err="1">
                <a:effectLst/>
                <a:latin typeface="Calibri" panose="020F0502020204030204" pitchFamily="34" charset="0"/>
                <a:ea typeface="Times New Roman" panose="02020603050405020304" pitchFamily="18" charset="0"/>
                <a:cs typeface="Times New Roman" panose="02020603050405020304" pitchFamily="18" charset="0"/>
              </a:rPr>
              <a:t>Arcos</a:t>
            </a:r>
            <a:r>
              <a:rPr lang="en-US" sz="4000" dirty="0">
                <a:effectLst/>
                <a:latin typeface="Calibri" panose="020F0502020204030204" pitchFamily="34" charset="0"/>
                <a:ea typeface="Times New Roman" panose="02020603050405020304" pitchFamily="18" charset="0"/>
                <a:cs typeface="Times New Roman" panose="02020603050405020304" pitchFamily="18" charset="0"/>
              </a:rPr>
              <a:t>, B., Farrow, R., Pitt, B., &amp; McAndrew, P. (2015). The Impact of OER on Teaching and Learning Practice. </a:t>
            </a:r>
            <a:r>
              <a:rPr lang="en-US" sz="4000" i="1" dirty="0">
                <a:effectLst/>
                <a:latin typeface="Calibri" panose="020F0502020204030204" pitchFamily="34" charset="0"/>
                <a:ea typeface="Times New Roman" panose="02020603050405020304" pitchFamily="18" charset="0"/>
                <a:cs typeface="Times New Roman" panose="02020603050405020304" pitchFamily="18" charset="0"/>
              </a:rPr>
              <a:t>Open Praxis</a:t>
            </a:r>
            <a:r>
              <a:rPr lang="en-US" sz="4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4000" i="1" dirty="0">
                <a:effectLst/>
                <a:latin typeface="Calibri" panose="020F0502020204030204" pitchFamily="34" charset="0"/>
                <a:ea typeface="Times New Roman" panose="02020603050405020304" pitchFamily="18" charset="0"/>
                <a:cs typeface="Times New Roman" panose="02020603050405020304" pitchFamily="18" charset="0"/>
              </a:rPr>
              <a:t>7</a:t>
            </a:r>
            <a:r>
              <a:rPr lang="en-US" sz="4000" dirty="0">
                <a:effectLst/>
                <a:latin typeface="Calibri" panose="020F0502020204030204" pitchFamily="34" charset="0"/>
                <a:ea typeface="Times New Roman" panose="02020603050405020304" pitchFamily="18" charset="0"/>
                <a:cs typeface="Times New Roman" panose="02020603050405020304" pitchFamily="18" charset="0"/>
              </a:rPr>
              <a:t>(4), 351–361. https://doi.org/10.5944/openpraxis.7.4.227</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4000" i="1" dirty="0">
                <a:effectLst/>
                <a:latin typeface="Calibri" panose="020F0502020204030204" pitchFamily="34" charset="0"/>
                <a:ea typeface="Times New Roman" panose="02020603050405020304" pitchFamily="18" charset="0"/>
                <a:cs typeface="Times New Roman" panose="02020603050405020304" pitchFamily="18" charset="0"/>
              </a:rPr>
              <a:t>Vygotsky, L. S. (1978). Mind in society: The development of higher psychological processes</a:t>
            </a:r>
            <a:r>
              <a:rPr lang="en-US" sz="4000" dirty="0">
                <a:effectLst/>
                <a:latin typeface="Calibri" panose="020F0502020204030204" pitchFamily="34" charset="0"/>
                <a:ea typeface="Times New Roman" panose="02020603050405020304" pitchFamily="18" charset="0"/>
                <a:cs typeface="Times New Roman" panose="02020603050405020304" pitchFamily="18" charset="0"/>
              </a:rPr>
              <a:t>. Harvard University Press.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4000" dirty="0">
                <a:effectLst/>
                <a:latin typeface="Calibri" panose="020F0502020204030204" pitchFamily="34" charset="0"/>
                <a:ea typeface="Times New Roman" panose="02020603050405020304" pitchFamily="18" charset="0"/>
                <a:cs typeface="Times New Roman" panose="02020603050405020304" pitchFamily="18" charset="0"/>
              </a:rPr>
              <a:t>Yu, E. (2014). Let Developmental Students Shine: Digital Writing. </a:t>
            </a:r>
            <a:r>
              <a:rPr lang="en-US" sz="4000" i="1" dirty="0">
                <a:effectLst/>
                <a:latin typeface="Calibri" panose="020F0502020204030204" pitchFamily="34" charset="0"/>
                <a:ea typeface="Times New Roman" panose="02020603050405020304" pitchFamily="18" charset="0"/>
                <a:cs typeface="Times New Roman" panose="02020603050405020304" pitchFamily="18" charset="0"/>
              </a:rPr>
              <a:t>Research &amp; Teaching in Developmental Education</a:t>
            </a:r>
            <a:r>
              <a:rPr lang="en-US" sz="4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4000" i="1" dirty="0">
                <a:effectLst/>
                <a:latin typeface="Calibri" panose="020F0502020204030204" pitchFamily="34" charset="0"/>
                <a:ea typeface="Times New Roman" panose="02020603050405020304" pitchFamily="18" charset="0"/>
                <a:cs typeface="Times New Roman" panose="02020603050405020304" pitchFamily="18" charset="0"/>
              </a:rPr>
              <a:t>30</a:t>
            </a:r>
            <a:r>
              <a:rPr lang="en-US" sz="4000" dirty="0">
                <a:effectLst/>
                <a:latin typeface="Calibri" panose="020F0502020204030204" pitchFamily="34" charset="0"/>
                <a:ea typeface="Times New Roman" panose="02020603050405020304" pitchFamily="18" charset="0"/>
                <a:cs typeface="Times New Roman" panose="02020603050405020304" pitchFamily="18" charset="0"/>
              </a:rPr>
              <a:t>(2), 99–110. http://proxy-su.researchport.umd.edu/login?url=https://search.ebscohost.com/login.aspx?direct=true&amp;db=eric&amp;AN=EJ1034064&amp;site=ehost-live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879711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33F0879-3DA0-4CB8-B35E-A0AD4255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24D2183-F388-476E-92A9-D6639D69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3"/>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43462E7-1698-4B21-BE89-AEFAC7C2F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2A20355-2771-49B6-9D87-EC8C34FEBB31}"/>
              </a:ext>
            </a:extLst>
          </p:cNvPr>
          <p:cNvSpPr>
            <a:spLocks noGrp="1"/>
          </p:cNvSpPr>
          <p:nvPr>
            <p:ph type="title"/>
          </p:nvPr>
        </p:nvSpPr>
        <p:spPr>
          <a:xfrm>
            <a:off x="929140" y="972766"/>
            <a:ext cx="2835464" cy="1254868"/>
          </a:xfrm>
        </p:spPr>
        <p:txBody>
          <a:bodyPr anchor="b">
            <a:normAutofit/>
          </a:bodyPr>
          <a:lstStyle/>
          <a:p>
            <a:r>
              <a:rPr lang="en-US" sz="2800">
                <a:solidFill>
                  <a:srgbClr val="262626"/>
                </a:solidFill>
              </a:rPr>
              <a:t>Research Question</a:t>
            </a:r>
          </a:p>
        </p:txBody>
      </p:sp>
      <p:sp>
        <p:nvSpPr>
          <p:cNvPr id="3" name="Content Placeholder 2">
            <a:extLst>
              <a:ext uri="{FF2B5EF4-FFF2-40B4-BE49-F238E27FC236}">
                <a16:creationId xmlns:a16="http://schemas.microsoft.com/office/drawing/2014/main" id="{62B60A11-70F3-40C4-9023-8567E78422B4}"/>
              </a:ext>
            </a:extLst>
          </p:cNvPr>
          <p:cNvSpPr>
            <a:spLocks noGrp="1"/>
          </p:cNvSpPr>
          <p:nvPr>
            <p:ph idx="1"/>
          </p:nvPr>
        </p:nvSpPr>
        <p:spPr>
          <a:xfrm>
            <a:off x="929141" y="2430471"/>
            <a:ext cx="2835464" cy="3552039"/>
          </a:xfrm>
        </p:spPr>
        <p:txBody>
          <a:bodyPr>
            <a:normAutofit/>
          </a:bodyPr>
          <a:lstStyle/>
          <a:p>
            <a:pPr marL="0" indent="0">
              <a:lnSpc>
                <a:spcPct val="90000"/>
              </a:lnSpc>
              <a:buNone/>
            </a:pPr>
            <a:r>
              <a:rPr lang="en-US" sz="14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This action research study examined the shifting landscape of writing instruction and the role of OER/OEP in the HBCU composition classroom. The research question and sub-question underlying this investigation were:</a:t>
            </a:r>
          </a:p>
          <a:p>
            <a:pPr>
              <a:lnSpc>
                <a:spcPct val="90000"/>
              </a:lnSpc>
              <a:buFont typeface="Wingdings" panose="05000000000000000000" pitchFamily="2" charset="2"/>
              <a:buChar char="v"/>
            </a:pPr>
            <a:r>
              <a:rPr lang="en-US" sz="14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In what ways does utilizing OER innovate teaching and learning for  instructor and students in a first-year composition course at an HBCU? </a:t>
            </a:r>
          </a:p>
          <a:p>
            <a:pPr lvl="1">
              <a:lnSpc>
                <a:spcPct val="90000"/>
              </a:lnSpc>
              <a:spcBef>
                <a:spcPts val="0"/>
              </a:spcBef>
              <a:spcAft>
                <a:spcPts val="0"/>
              </a:spcAft>
              <a:buFont typeface="Wingdings" panose="05000000000000000000" pitchFamily="2" charset="2"/>
              <a:buChar char="v"/>
            </a:pPr>
            <a:r>
              <a:rPr lang="en-US" sz="1400" dirty="0">
                <a:solidFill>
                  <a:srgbClr val="262626"/>
                </a:solidFill>
                <a:latin typeface="Calibri" panose="020F0502020204030204" pitchFamily="34" charset="0"/>
                <a:ea typeface="Calibri" panose="020F0502020204030204" pitchFamily="34" charset="0"/>
                <a:cs typeface="Calibri" panose="020F0502020204030204" pitchFamily="34" charset="0"/>
              </a:rPr>
              <a:t>How can OEP enhance the use of OER in a first-year composition course at an HBCU? </a:t>
            </a:r>
          </a:p>
          <a:p>
            <a:pPr marL="0" indent="0">
              <a:lnSpc>
                <a:spcPct val="90000"/>
              </a:lnSpc>
              <a:buNone/>
            </a:pPr>
            <a:endParaRPr lang="en-US" sz="1400" dirty="0">
              <a:solidFill>
                <a:srgbClr val="262626"/>
              </a:solidFill>
              <a:latin typeface="Calibri" panose="020F0502020204030204" pitchFamily="34" charset="0"/>
              <a:ea typeface="Calibri" panose="020F0502020204030204" pitchFamily="34" charset="0"/>
              <a:cs typeface="Calibri" panose="020F0502020204030204" pitchFamily="34" charset="0"/>
            </a:endParaRPr>
          </a:p>
          <a:p>
            <a:pPr>
              <a:lnSpc>
                <a:spcPct val="90000"/>
              </a:lnSpc>
              <a:spcBef>
                <a:spcPts val="0"/>
              </a:spcBef>
              <a:spcAft>
                <a:spcPts val="0"/>
              </a:spcAft>
              <a:buFont typeface="Wingdings" panose="05000000000000000000" pitchFamily="2" charset="2"/>
              <a:buChar char="v"/>
            </a:pPr>
            <a:endParaRPr lang="en-US" sz="1400" dirty="0">
              <a:solidFill>
                <a:srgbClr val="262626"/>
              </a:solidFill>
              <a:effectLst/>
            </a:endParaRPr>
          </a:p>
        </p:txBody>
      </p:sp>
      <p:sp useBgFill="1">
        <p:nvSpPr>
          <p:cNvPr id="16" name="Rectangle 15">
            <a:extLst>
              <a:ext uri="{FF2B5EF4-FFF2-40B4-BE49-F238E27FC236}">
                <a16:creationId xmlns:a16="http://schemas.microsoft.com/office/drawing/2014/main" id="{6C22FCAC-D7EC-4A52-B153-FF761E223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Questions">
            <a:extLst>
              <a:ext uri="{FF2B5EF4-FFF2-40B4-BE49-F238E27FC236}">
                <a16:creationId xmlns:a16="http://schemas.microsoft.com/office/drawing/2014/main" id="{418B4E8E-90EA-F26E-030A-CE5A5831875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91056" y="609602"/>
            <a:ext cx="5587749" cy="5587749"/>
          </a:xfrm>
          <a:prstGeom prst="rect">
            <a:avLst/>
          </a:prstGeom>
        </p:spPr>
      </p:pic>
    </p:spTree>
    <p:extLst>
      <p:ext uri="{BB962C8B-B14F-4D97-AF65-F5344CB8AC3E}">
        <p14:creationId xmlns:p14="http://schemas.microsoft.com/office/powerpoint/2010/main" val="3717967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2A77C-B497-44FE-BDC5-FFF277992C45}"/>
              </a:ext>
            </a:extLst>
          </p:cNvPr>
          <p:cNvSpPr>
            <a:spLocks noGrp="1"/>
          </p:cNvSpPr>
          <p:nvPr>
            <p:ph type="title"/>
          </p:nvPr>
        </p:nvSpPr>
        <p:spPr/>
        <p:txBody>
          <a:bodyPr/>
          <a:lstStyle/>
          <a:p>
            <a:r>
              <a:rPr lang="en-US" dirty="0"/>
              <a:t>Literature Review </a:t>
            </a:r>
            <a:r>
              <a:rPr lang="en-US" sz="3600" dirty="0"/>
              <a:t>(continued)</a:t>
            </a:r>
          </a:p>
        </p:txBody>
      </p:sp>
      <p:graphicFrame>
        <p:nvGraphicFramePr>
          <p:cNvPr id="5" name="Content Placeholder 4">
            <a:extLst>
              <a:ext uri="{FF2B5EF4-FFF2-40B4-BE49-F238E27FC236}">
                <a16:creationId xmlns:a16="http://schemas.microsoft.com/office/drawing/2014/main" id="{E3DCBD3D-115F-47AB-9EB1-16A823759EE5}"/>
              </a:ext>
            </a:extLst>
          </p:cNvPr>
          <p:cNvGraphicFramePr>
            <a:graphicFrameLocks noGrp="1"/>
          </p:cNvGraphicFramePr>
          <p:nvPr>
            <p:ph idx="1"/>
            <p:extLst>
              <p:ext uri="{D42A27DB-BD31-4B8C-83A1-F6EECF244321}">
                <p14:modId xmlns:p14="http://schemas.microsoft.com/office/powerpoint/2010/main" val="2269675475"/>
              </p:ext>
            </p:extLst>
          </p:nvPr>
        </p:nvGraphicFramePr>
        <p:xfrm>
          <a:off x="1295401" y="2556932"/>
          <a:ext cx="9601196" cy="33189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1497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53163-7D4E-4061-AD75-4E3D2160EA56}"/>
              </a:ext>
            </a:extLst>
          </p:cNvPr>
          <p:cNvSpPr>
            <a:spLocks noGrp="1"/>
          </p:cNvSpPr>
          <p:nvPr>
            <p:ph type="title"/>
          </p:nvPr>
        </p:nvSpPr>
        <p:spPr/>
        <p:txBody>
          <a:bodyPr/>
          <a:lstStyle/>
          <a:p>
            <a:r>
              <a:rPr lang="en-US" dirty="0"/>
              <a:t>Literature Review </a:t>
            </a:r>
            <a:r>
              <a:rPr lang="en-US" sz="3600" dirty="0"/>
              <a:t>(continued)</a:t>
            </a:r>
          </a:p>
        </p:txBody>
      </p:sp>
      <p:graphicFrame>
        <p:nvGraphicFramePr>
          <p:cNvPr id="11" name="Content Placeholder 10">
            <a:extLst>
              <a:ext uri="{FF2B5EF4-FFF2-40B4-BE49-F238E27FC236}">
                <a16:creationId xmlns:a16="http://schemas.microsoft.com/office/drawing/2014/main" id="{0028FC66-EC65-4344-A0B4-AD9CD203A6ED}"/>
              </a:ext>
            </a:extLst>
          </p:cNvPr>
          <p:cNvGraphicFramePr>
            <a:graphicFrameLocks noGrp="1"/>
          </p:cNvGraphicFramePr>
          <p:nvPr>
            <p:ph idx="1"/>
            <p:extLst>
              <p:ext uri="{D42A27DB-BD31-4B8C-83A1-F6EECF244321}">
                <p14:modId xmlns:p14="http://schemas.microsoft.com/office/powerpoint/2010/main" val="2150639731"/>
              </p:ext>
            </p:extLst>
          </p:nvPr>
        </p:nvGraphicFramePr>
        <p:xfrm>
          <a:off x="1295401" y="2556932"/>
          <a:ext cx="9601196" cy="33189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5811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A27D2-3826-4FB3-A02B-CE2E88BA9EDF}"/>
              </a:ext>
            </a:extLst>
          </p:cNvPr>
          <p:cNvSpPr>
            <a:spLocks noGrp="1"/>
          </p:cNvSpPr>
          <p:nvPr>
            <p:ph type="title"/>
          </p:nvPr>
        </p:nvSpPr>
        <p:spPr/>
        <p:txBody>
          <a:bodyPr/>
          <a:lstStyle/>
          <a:p>
            <a:r>
              <a:rPr lang="en-US" dirty="0"/>
              <a:t>Theoretical Framework</a:t>
            </a:r>
          </a:p>
        </p:txBody>
      </p:sp>
      <p:graphicFrame>
        <p:nvGraphicFramePr>
          <p:cNvPr id="4" name="Content Placeholder 3">
            <a:extLst>
              <a:ext uri="{FF2B5EF4-FFF2-40B4-BE49-F238E27FC236}">
                <a16:creationId xmlns:a16="http://schemas.microsoft.com/office/drawing/2014/main" id="{F5066232-6BA0-4911-87F0-0381979953BD}"/>
              </a:ext>
            </a:extLst>
          </p:cNvPr>
          <p:cNvGraphicFramePr>
            <a:graphicFrameLocks noGrp="1"/>
          </p:cNvGraphicFramePr>
          <p:nvPr>
            <p:ph idx="1"/>
            <p:extLst>
              <p:ext uri="{D42A27DB-BD31-4B8C-83A1-F6EECF244321}">
                <p14:modId xmlns:p14="http://schemas.microsoft.com/office/powerpoint/2010/main" val="2707876541"/>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0823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6E19AC3-E035-40DA-BCD6-9617B9016E9F}"/>
              </a:ext>
            </a:extLst>
          </p:cNvPr>
          <p:cNvSpPr txBox="1"/>
          <p:nvPr/>
        </p:nvSpPr>
        <p:spPr>
          <a:xfrm>
            <a:off x="4038599" y="733425"/>
            <a:ext cx="5353051" cy="584775"/>
          </a:xfrm>
          <a:prstGeom prst="rect">
            <a:avLst/>
          </a:prstGeom>
          <a:noFill/>
        </p:spPr>
        <p:txBody>
          <a:bodyPr wrap="square" rtlCol="0">
            <a:spAutoFit/>
          </a:bodyPr>
          <a:lstStyle/>
          <a:p>
            <a:pPr algn="ctr"/>
            <a:r>
              <a:rPr lang="en-US" sz="3200" dirty="0">
                <a:latin typeface="+mj-lt"/>
              </a:rPr>
              <a:t>Methodology: Design as Process</a:t>
            </a:r>
          </a:p>
        </p:txBody>
      </p:sp>
      <p:sp>
        <p:nvSpPr>
          <p:cNvPr id="6" name="TextBox 5">
            <a:extLst>
              <a:ext uri="{FF2B5EF4-FFF2-40B4-BE49-F238E27FC236}">
                <a16:creationId xmlns:a16="http://schemas.microsoft.com/office/drawing/2014/main" id="{7E870FE5-8104-4049-BAE3-321D22F6B4F1}"/>
              </a:ext>
            </a:extLst>
          </p:cNvPr>
          <p:cNvSpPr txBox="1"/>
          <p:nvPr/>
        </p:nvSpPr>
        <p:spPr>
          <a:xfrm>
            <a:off x="1800225" y="1318200"/>
            <a:ext cx="8877300" cy="1200329"/>
          </a:xfrm>
          <a:prstGeom prst="rect">
            <a:avLst/>
          </a:prstGeom>
          <a:noFill/>
        </p:spPr>
        <p:txBody>
          <a:bodyPr wrap="square" rtlCol="0">
            <a:sp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Action Research: solve a problem of practice at the local level (Herr &amp; Anderson, 2005;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Nickoson</a:t>
            </a:r>
            <a:r>
              <a:rPr lang="en-US" sz="1800" dirty="0">
                <a:effectLst/>
                <a:latin typeface="Calibri" panose="020F0502020204030204" pitchFamily="34" charset="0"/>
                <a:ea typeface="Calibri" panose="020F0502020204030204" pitchFamily="34" charset="0"/>
                <a:cs typeface="Times New Roman" panose="02020603050405020304" pitchFamily="18" charset="0"/>
              </a:rPr>
              <a:t> &amp; Sheridan, 2012;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Sagor</a:t>
            </a:r>
            <a:r>
              <a:rPr lang="en-US" sz="1800" dirty="0">
                <a:effectLst/>
                <a:latin typeface="Calibri" panose="020F0502020204030204" pitchFamily="34" charset="0"/>
                <a:ea typeface="Calibri" panose="020F0502020204030204" pitchFamily="34" charset="0"/>
                <a:cs typeface="Times New Roman" panose="02020603050405020304" pitchFamily="18" charset="0"/>
              </a:rPr>
              <a:t> &amp; Williams, 2017). Practitioner Research: inquiry and action to improve writing instruction in my first-year HBCU composition classroom with a timeline of Summer Semester 2022- Fall Semester 2022. </a:t>
            </a:r>
            <a:endParaRPr lang="en-US" dirty="0"/>
          </a:p>
        </p:txBody>
      </p:sp>
      <p:graphicFrame>
        <p:nvGraphicFramePr>
          <p:cNvPr id="9" name="Diagram 8">
            <a:extLst>
              <a:ext uri="{FF2B5EF4-FFF2-40B4-BE49-F238E27FC236}">
                <a16:creationId xmlns:a16="http://schemas.microsoft.com/office/drawing/2014/main" id="{C2AA8A96-871C-4D90-AC83-9B0523880203}"/>
              </a:ext>
            </a:extLst>
          </p:cNvPr>
          <p:cNvGraphicFramePr/>
          <p:nvPr>
            <p:extLst>
              <p:ext uri="{D42A27DB-BD31-4B8C-83A1-F6EECF244321}">
                <p14:modId xmlns:p14="http://schemas.microsoft.com/office/powerpoint/2010/main" val="3895893079"/>
              </p:ext>
            </p:extLst>
          </p:nvPr>
        </p:nvGraphicFramePr>
        <p:xfrm>
          <a:off x="1857375" y="2397949"/>
          <a:ext cx="8763000" cy="38830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02979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6E19AC3-E035-40DA-BCD6-9617B9016E9F}"/>
              </a:ext>
            </a:extLst>
          </p:cNvPr>
          <p:cNvSpPr txBox="1"/>
          <p:nvPr/>
        </p:nvSpPr>
        <p:spPr>
          <a:xfrm>
            <a:off x="2521131" y="733425"/>
            <a:ext cx="7602583" cy="7694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Garamond" panose="02020404030301010803"/>
                <a:ea typeface="+mn-ea"/>
                <a:cs typeface="+mn-cs"/>
              </a:rPr>
              <a:t>Findings I</a:t>
            </a:r>
            <a:r>
              <a:rPr lang="en-US" sz="4400" dirty="0" err="1">
                <a:solidFill>
                  <a:prstClr val="black"/>
                </a:solidFill>
                <a:latin typeface="Garamond" panose="02020404030301010803"/>
              </a:rPr>
              <a:t>ndicate</a:t>
            </a:r>
            <a:r>
              <a:rPr lang="en-US" sz="4400" dirty="0">
                <a:solidFill>
                  <a:prstClr val="black"/>
                </a:solidFill>
                <a:latin typeface="Garamond" panose="02020404030301010803"/>
              </a:rPr>
              <a:t> </a:t>
            </a:r>
            <a:r>
              <a:rPr kumimoji="0" lang="en-US" sz="4400" b="0" i="0" u="none" strike="noStrike" kern="1200" cap="none" spc="0" normalizeH="0" baseline="0" noProof="0" dirty="0">
                <a:ln>
                  <a:noFill/>
                </a:ln>
                <a:solidFill>
                  <a:prstClr val="black"/>
                </a:solidFill>
                <a:effectLst/>
                <a:uLnTx/>
                <a:uFillTx/>
                <a:latin typeface="Garamond" panose="02020404030301010803"/>
                <a:ea typeface="+mn-ea"/>
                <a:cs typeface="+mn-cs"/>
              </a:rPr>
              <a:t>OER/OEP:</a:t>
            </a:r>
          </a:p>
        </p:txBody>
      </p:sp>
      <p:graphicFrame>
        <p:nvGraphicFramePr>
          <p:cNvPr id="8" name="Diagram 7">
            <a:extLst>
              <a:ext uri="{FF2B5EF4-FFF2-40B4-BE49-F238E27FC236}">
                <a16:creationId xmlns:a16="http://schemas.microsoft.com/office/drawing/2014/main" id="{363286CB-66DE-4E1A-2B1F-ED4750056E42}"/>
              </a:ext>
            </a:extLst>
          </p:cNvPr>
          <p:cNvGraphicFramePr/>
          <p:nvPr/>
        </p:nvGraphicFramePr>
        <p:xfrm>
          <a:off x="1724297" y="1502866"/>
          <a:ext cx="8683897" cy="46354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2107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913A05-8237-43B2-5056-458DEA5D852F}"/>
              </a:ext>
            </a:extLst>
          </p:cNvPr>
          <p:cNvSpPr>
            <a:spLocks noGrp="1"/>
          </p:cNvSpPr>
          <p:nvPr>
            <p:ph type="title"/>
          </p:nvPr>
        </p:nvSpPr>
        <p:spPr>
          <a:xfrm>
            <a:off x="1295402" y="752169"/>
            <a:ext cx="9601196" cy="1371600"/>
          </a:xfrm>
        </p:spPr>
        <p:txBody>
          <a:bodyPr>
            <a:normAutofit/>
          </a:bodyPr>
          <a:lstStyle/>
          <a:p>
            <a:pPr algn="l"/>
            <a:r>
              <a:rPr lang="en-US" noProof="0" dirty="0"/>
              <a:t>Data: Social Nature of Writing</a:t>
            </a:r>
            <a:br>
              <a:rPr lang="en-US" noProof="0" dirty="0"/>
            </a:br>
            <a:r>
              <a:rPr lang="en-US" sz="1800" dirty="0"/>
              <a:t>Kennedy’s Post: Danger of a Single Story Discussion Forum</a:t>
            </a:r>
            <a:endParaRPr lang="en-US" dirty="0"/>
          </a:p>
        </p:txBody>
      </p:sp>
      <p:pic>
        <p:nvPicPr>
          <p:cNvPr id="6" name="Content Placeholder 5" descr="A close-up of a text&#10;&#10;Description automatically generated">
            <a:extLst>
              <a:ext uri="{FF2B5EF4-FFF2-40B4-BE49-F238E27FC236}">
                <a16:creationId xmlns:a16="http://schemas.microsoft.com/office/drawing/2014/main" id="{6384CF68-9F1D-0A20-1948-FB0F04114FDF}"/>
              </a:ext>
            </a:extLst>
          </p:cNvPr>
          <p:cNvPicPr>
            <a:picLocks noGrp="1" noChangeAspect="1"/>
          </p:cNvPicPr>
          <p:nvPr>
            <p:ph idx="1"/>
          </p:nvPr>
        </p:nvPicPr>
        <p:blipFill>
          <a:blip r:embed="rId3"/>
          <a:stretch>
            <a:fillRect/>
          </a:stretch>
        </p:blipFill>
        <p:spPr>
          <a:xfrm>
            <a:off x="2466468" y="2595716"/>
            <a:ext cx="7259063" cy="2521773"/>
          </a:xfrm>
        </p:spPr>
      </p:pic>
    </p:spTree>
    <p:extLst>
      <p:ext uri="{BB962C8B-B14F-4D97-AF65-F5344CB8AC3E}">
        <p14:creationId xmlns:p14="http://schemas.microsoft.com/office/powerpoint/2010/main" val="9440166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3727</TotalTime>
  <Words>4883</Words>
  <Application>Microsoft Office PowerPoint</Application>
  <PresentationFormat>Widescreen</PresentationFormat>
  <Paragraphs>320</Paragraphs>
  <Slides>25</Slides>
  <Notes>25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vt:lpstr>
      <vt:lpstr>Calibri</vt:lpstr>
      <vt:lpstr>Garamond</vt:lpstr>
      <vt:lpstr>Google Sans Medium</vt:lpstr>
      <vt:lpstr>Roboto</vt:lpstr>
      <vt:lpstr>Söhne</vt:lpstr>
      <vt:lpstr>Symbol</vt:lpstr>
      <vt:lpstr>Times New Roman</vt:lpstr>
      <vt:lpstr>Wingdings</vt:lpstr>
      <vt:lpstr>Organic</vt:lpstr>
      <vt:lpstr>Innovating First-Year Composition</vt:lpstr>
      <vt:lpstr>Problem of Practice</vt:lpstr>
      <vt:lpstr>Research Question</vt:lpstr>
      <vt:lpstr>Literature Review (continued)</vt:lpstr>
      <vt:lpstr>Literature Review (continued)</vt:lpstr>
      <vt:lpstr>Theoretical Framework</vt:lpstr>
      <vt:lpstr>PowerPoint Presentation</vt:lpstr>
      <vt:lpstr>PowerPoint Presentation</vt:lpstr>
      <vt:lpstr>Data: Social Nature of Writing Kennedy’s Post: Danger of a Single Story Discussion Forum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vt:lpstr>
      <vt:lpstr>Implications</vt:lpstr>
      <vt:lpstr>References (continued)</vt:lpstr>
      <vt:lpstr>References (continued)</vt:lpstr>
      <vt:lpstr>References (continued)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Innovating First-Year Composition</dc:title>
  <dc:creator>MJ Ulbricht</dc:creator>
  <cp:lastModifiedBy>Ulbricht, Mari-Jo G</cp:lastModifiedBy>
  <cp:revision>191</cp:revision>
  <dcterms:created xsi:type="dcterms:W3CDTF">2022-04-19T01:56:43Z</dcterms:created>
  <dcterms:modified xsi:type="dcterms:W3CDTF">2023-11-30T20:07:55Z</dcterms:modified>
</cp:coreProperties>
</file>